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460" r:id="rId4"/>
    <p:sldId id="265" r:id="rId5"/>
    <p:sldId id="280" r:id="rId6"/>
    <p:sldId id="461" r:id="rId7"/>
    <p:sldId id="462" r:id="rId8"/>
    <p:sldId id="463" r:id="rId9"/>
    <p:sldId id="464" r:id="rId10"/>
    <p:sldId id="447" r:id="rId11"/>
    <p:sldId id="455" r:id="rId12"/>
    <p:sldId id="44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41C2AA-208C-44C0-8DF0-F2995E6EB8BB}" v="14" dt="2026-07-01T19:25:55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Heasman" userId="02a286cb18e85176" providerId="LiveId" clId="{EA0B6E92-5811-4AE3-8E30-B366ADF5BCA5}"/>
    <pc:docChg chg="undo custSel addSld delSld modSld sldOrd">
      <pc:chgData name="Jeff Heasman" userId="02a286cb18e85176" providerId="LiveId" clId="{EA0B6E92-5811-4AE3-8E30-B366ADF5BCA5}" dt="2026-07-02T17:20:37.002" v="1588" actId="20577"/>
      <pc:docMkLst>
        <pc:docMk/>
      </pc:docMkLst>
      <pc:sldChg chg="modSp mod">
        <pc:chgData name="Jeff Heasman" userId="02a286cb18e85176" providerId="LiveId" clId="{EA0B6E92-5811-4AE3-8E30-B366ADF5BCA5}" dt="2026-07-01T19:06:39.055" v="143" actId="113"/>
        <pc:sldMkLst>
          <pc:docMk/>
          <pc:sldMk cId="2826798671" sldId="256"/>
        </pc:sldMkLst>
        <pc:spChg chg="mod">
          <ac:chgData name="Jeff Heasman" userId="02a286cb18e85176" providerId="LiveId" clId="{EA0B6E92-5811-4AE3-8E30-B366ADF5BCA5}" dt="2026-07-01T19:06:39.055" v="143" actId="113"/>
          <ac:spMkLst>
            <pc:docMk/>
            <pc:sldMk cId="2826798671" sldId="256"/>
            <ac:spMk id="2" creationId="{B79AF923-EF34-CD2D-C202-7FAED94D7378}"/>
          </ac:spMkLst>
        </pc:spChg>
      </pc:sldChg>
      <pc:sldChg chg="modSp mod">
        <pc:chgData name="Jeff Heasman" userId="02a286cb18e85176" providerId="LiveId" clId="{EA0B6E92-5811-4AE3-8E30-B366ADF5BCA5}" dt="2026-07-01T19:08:23.301" v="510" actId="20577"/>
        <pc:sldMkLst>
          <pc:docMk/>
          <pc:sldMk cId="1848666102" sldId="257"/>
        </pc:sldMkLst>
        <pc:spChg chg="mod">
          <ac:chgData name="Jeff Heasman" userId="02a286cb18e85176" providerId="LiveId" clId="{EA0B6E92-5811-4AE3-8E30-B366ADF5BCA5}" dt="2026-07-01T19:08:23.301" v="510" actId="20577"/>
          <ac:spMkLst>
            <pc:docMk/>
            <pc:sldMk cId="1848666102" sldId="257"/>
            <ac:spMk id="2" creationId="{BA6A0784-8AAB-BFF4-9DE3-EB7B5D2C2B55}"/>
          </ac:spMkLst>
        </pc:spChg>
      </pc:sldChg>
      <pc:sldChg chg="modSp mod">
        <pc:chgData name="Jeff Heasman" userId="02a286cb18e85176" providerId="LiveId" clId="{EA0B6E92-5811-4AE3-8E30-B366ADF5BCA5}" dt="2026-07-01T19:25:08.966" v="985" actId="20577"/>
        <pc:sldMkLst>
          <pc:docMk/>
          <pc:sldMk cId="3831638549" sldId="280"/>
        </pc:sldMkLst>
        <pc:spChg chg="mod">
          <ac:chgData name="Jeff Heasman" userId="02a286cb18e85176" providerId="LiveId" clId="{EA0B6E92-5811-4AE3-8E30-B366ADF5BCA5}" dt="2026-07-01T19:25:08.966" v="985" actId="20577"/>
          <ac:spMkLst>
            <pc:docMk/>
            <pc:sldMk cId="3831638549" sldId="280"/>
            <ac:spMk id="2" creationId="{B4E6188C-FDE1-4925-F3DB-D5C795AD6DDB}"/>
          </ac:spMkLst>
        </pc:spChg>
      </pc:sldChg>
      <pc:sldChg chg="modSp add del mod">
        <pc:chgData name="Jeff Heasman" userId="02a286cb18e85176" providerId="LiveId" clId="{EA0B6E92-5811-4AE3-8E30-B366ADF5BCA5}" dt="2026-07-01T19:29:20.023" v="1386" actId="20577"/>
        <pc:sldMkLst>
          <pc:docMk/>
          <pc:sldMk cId="3538601333" sldId="447"/>
        </pc:sldMkLst>
        <pc:spChg chg="mod">
          <ac:chgData name="Jeff Heasman" userId="02a286cb18e85176" providerId="LiveId" clId="{EA0B6E92-5811-4AE3-8E30-B366ADF5BCA5}" dt="2026-07-01T19:29:20.023" v="1386" actId="20577"/>
          <ac:spMkLst>
            <pc:docMk/>
            <pc:sldMk cId="3538601333" sldId="447"/>
            <ac:spMk id="2" creationId="{B4E6188C-FDE1-4925-F3DB-D5C795AD6DDB}"/>
          </ac:spMkLst>
        </pc:spChg>
      </pc:sldChg>
      <pc:sldChg chg="del">
        <pc:chgData name="Jeff Heasman" userId="02a286cb18e85176" providerId="LiveId" clId="{EA0B6E92-5811-4AE3-8E30-B366ADF5BCA5}" dt="2026-07-01T19:10:25.194" v="650" actId="47"/>
        <pc:sldMkLst>
          <pc:docMk/>
          <pc:sldMk cId="1332957272" sldId="449"/>
        </pc:sldMkLst>
      </pc:sldChg>
      <pc:sldChg chg="del">
        <pc:chgData name="Jeff Heasman" userId="02a286cb18e85176" providerId="LiveId" clId="{EA0B6E92-5811-4AE3-8E30-B366ADF5BCA5}" dt="2026-07-01T19:10:25.194" v="650" actId="47"/>
        <pc:sldMkLst>
          <pc:docMk/>
          <pc:sldMk cId="1012680921" sldId="450"/>
        </pc:sldMkLst>
      </pc:sldChg>
      <pc:sldChg chg="del">
        <pc:chgData name="Jeff Heasman" userId="02a286cb18e85176" providerId="LiveId" clId="{EA0B6E92-5811-4AE3-8E30-B366ADF5BCA5}" dt="2026-07-01T19:10:31.415" v="651" actId="47"/>
        <pc:sldMkLst>
          <pc:docMk/>
          <pc:sldMk cId="2323563064" sldId="451"/>
        </pc:sldMkLst>
      </pc:sldChg>
      <pc:sldChg chg="del">
        <pc:chgData name="Jeff Heasman" userId="02a286cb18e85176" providerId="LiveId" clId="{EA0B6E92-5811-4AE3-8E30-B366ADF5BCA5}" dt="2026-07-01T19:08:33.539" v="514" actId="47"/>
        <pc:sldMkLst>
          <pc:docMk/>
          <pc:sldMk cId="3301093859" sldId="453"/>
        </pc:sldMkLst>
      </pc:sldChg>
      <pc:sldChg chg="del">
        <pc:chgData name="Jeff Heasman" userId="02a286cb18e85176" providerId="LiveId" clId="{EA0B6E92-5811-4AE3-8E30-B366ADF5BCA5}" dt="2026-07-01T19:10:25.194" v="650" actId="47"/>
        <pc:sldMkLst>
          <pc:docMk/>
          <pc:sldMk cId="3371558946" sldId="454"/>
        </pc:sldMkLst>
      </pc:sldChg>
      <pc:sldChg chg="modSp add mod ord">
        <pc:chgData name="Jeff Heasman" userId="02a286cb18e85176" providerId="LiveId" clId="{EA0B6E92-5811-4AE3-8E30-B366ADF5BCA5}" dt="2026-07-01T19:09:13.962" v="593" actId="20577"/>
        <pc:sldMkLst>
          <pc:docMk/>
          <pc:sldMk cId="2101824267" sldId="455"/>
        </pc:sldMkLst>
        <pc:spChg chg="mod">
          <ac:chgData name="Jeff Heasman" userId="02a286cb18e85176" providerId="LiveId" clId="{EA0B6E92-5811-4AE3-8E30-B366ADF5BCA5}" dt="2026-07-01T19:09:13.962" v="593" actId="20577"/>
          <ac:spMkLst>
            <pc:docMk/>
            <pc:sldMk cId="2101824267" sldId="455"/>
            <ac:spMk id="2" creationId="{59A2C338-32FD-00BE-66F3-DF76435FA67D}"/>
          </ac:spMkLst>
        </pc:spChg>
      </pc:sldChg>
      <pc:sldChg chg="modSp add del mod">
        <pc:chgData name="Jeff Heasman" userId="02a286cb18e85176" providerId="LiveId" clId="{EA0B6E92-5811-4AE3-8E30-B366ADF5BCA5}" dt="2026-07-01T19:16:37.655" v="760" actId="47"/>
        <pc:sldMkLst>
          <pc:docMk/>
          <pc:sldMk cId="2164079" sldId="456"/>
        </pc:sldMkLst>
        <pc:spChg chg="mod">
          <ac:chgData name="Jeff Heasman" userId="02a286cb18e85176" providerId="LiveId" clId="{EA0B6E92-5811-4AE3-8E30-B366ADF5BCA5}" dt="2026-07-01T19:16:20.120" v="755" actId="20577"/>
          <ac:spMkLst>
            <pc:docMk/>
            <pc:sldMk cId="2164079" sldId="456"/>
            <ac:spMk id="2" creationId="{E240A829-7457-AADF-422A-77F2A6895CA4}"/>
          </ac:spMkLst>
        </pc:spChg>
      </pc:sldChg>
      <pc:sldChg chg="add del">
        <pc:chgData name="Jeff Heasman" userId="02a286cb18e85176" providerId="LiveId" clId="{EA0B6E92-5811-4AE3-8E30-B366ADF5BCA5}" dt="2026-07-01T19:16:37.655" v="760" actId="47"/>
        <pc:sldMkLst>
          <pc:docMk/>
          <pc:sldMk cId="2352847189" sldId="457"/>
        </pc:sldMkLst>
      </pc:sldChg>
      <pc:sldChg chg="add del">
        <pc:chgData name="Jeff Heasman" userId="02a286cb18e85176" providerId="LiveId" clId="{EA0B6E92-5811-4AE3-8E30-B366ADF5BCA5}" dt="2026-07-01T19:16:37.655" v="760" actId="47"/>
        <pc:sldMkLst>
          <pc:docMk/>
          <pc:sldMk cId="1437461830" sldId="458"/>
        </pc:sldMkLst>
      </pc:sldChg>
      <pc:sldChg chg="add del">
        <pc:chgData name="Jeff Heasman" userId="02a286cb18e85176" providerId="LiveId" clId="{EA0B6E92-5811-4AE3-8E30-B366ADF5BCA5}" dt="2026-07-01T19:16:37.655" v="760" actId="47"/>
        <pc:sldMkLst>
          <pc:docMk/>
          <pc:sldMk cId="2671588683" sldId="459"/>
        </pc:sldMkLst>
      </pc:sldChg>
      <pc:sldChg chg="modSp add mod ord">
        <pc:chgData name="Jeff Heasman" userId="02a286cb18e85176" providerId="LiveId" clId="{EA0B6E92-5811-4AE3-8E30-B366ADF5BCA5}" dt="2026-07-01T19:27:46.149" v="1151" actId="20577"/>
        <pc:sldMkLst>
          <pc:docMk/>
          <pc:sldMk cId="1330418261" sldId="460"/>
        </pc:sldMkLst>
        <pc:spChg chg="mod">
          <ac:chgData name="Jeff Heasman" userId="02a286cb18e85176" providerId="LiveId" clId="{EA0B6E92-5811-4AE3-8E30-B366ADF5BCA5}" dt="2026-07-01T19:27:46.149" v="1151" actId="20577"/>
          <ac:spMkLst>
            <pc:docMk/>
            <pc:sldMk cId="1330418261" sldId="460"/>
            <ac:spMk id="2" creationId="{C36100B7-F12E-4069-CDF4-9EFE5A4BC396}"/>
          </ac:spMkLst>
        </pc:spChg>
      </pc:sldChg>
      <pc:sldChg chg="modSp add mod">
        <pc:chgData name="Jeff Heasman" userId="02a286cb18e85176" providerId="LiveId" clId="{EA0B6E92-5811-4AE3-8E30-B366ADF5BCA5}" dt="2026-07-02T17:19:47.047" v="1503" actId="20577"/>
        <pc:sldMkLst>
          <pc:docMk/>
          <pc:sldMk cId="594724628" sldId="461"/>
        </pc:sldMkLst>
        <pc:spChg chg="mod">
          <ac:chgData name="Jeff Heasman" userId="02a286cb18e85176" providerId="LiveId" clId="{EA0B6E92-5811-4AE3-8E30-B366ADF5BCA5}" dt="2026-07-02T17:19:47.047" v="1503" actId="20577"/>
          <ac:spMkLst>
            <pc:docMk/>
            <pc:sldMk cId="594724628" sldId="461"/>
            <ac:spMk id="2" creationId="{E72EECE8-BF3F-0424-9434-B036BF35E088}"/>
          </ac:spMkLst>
        </pc:spChg>
      </pc:sldChg>
      <pc:sldChg chg="modSp add mod">
        <pc:chgData name="Jeff Heasman" userId="02a286cb18e85176" providerId="LiveId" clId="{EA0B6E92-5811-4AE3-8E30-B366ADF5BCA5}" dt="2026-07-02T17:19:24.185" v="1468" actId="20577"/>
        <pc:sldMkLst>
          <pc:docMk/>
          <pc:sldMk cId="2906825313" sldId="462"/>
        </pc:sldMkLst>
        <pc:spChg chg="mod">
          <ac:chgData name="Jeff Heasman" userId="02a286cb18e85176" providerId="LiveId" clId="{EA0B6E92-5811-4AE3-8E30-B366ADF5BCA5}" dt="2026-07-02T17:19:24.185" v="1468" actId="20577"/>
          <ac:spMkLst>
            <pc:docMk/>
            <pc:sldMk cId="2906825313" sldId="462"/>
            <ac:spMk id="2" creationId="{90E156B5-8F12-2C11-0025-553CF33657C6}"/>
          </ac:spMkLst>
        </pc:spChg>
      </pc:sldChg>
      <pc:sldChg chg="modSp add mod">
        <pc:chgData name="Jeff Heasman" userId="02a286cb18e85176" providerId="LiveId" clId="{EA0B6E92-5811-4AE3-8E30-B366ADF5BCA5}" dt="2026-07-02T17:20:14.476" v="1547" actId="20577"/>
        <pc:sldMkLst>
          <pc:docMk/>
          <pc:sldMk cId="3943048521" sldId="463"/>
        </pc:sldMkLst>
        <pc:spChg chg="mod">
          <ac:chgData name="Jeff Heasman" userId="02a286cb18e85176" providerId="LiveId" clId="{EA0B6E92-5811-4AE3-8E30-B366ADF5BCA5}" dt="2026-07-02T17:20:14.476" v="1547" actId="20577"/>
          <ac:spMkLst>
            <pc:docMk/>
            <pc:sldMk cId="3943048521" sldId="463"/>
            <ac:spMk id="2" creationId="{915DE9B7-97A3-95F0-0D3D-BC3F2E075B49}"/>
          </ac:spMkLst>
        </pc:spChg>
      </pc:sldChg>
      <pc:sldChg chg="modSp add mod">
        <pc:chgData name="Jeff Heasman" userId="02a286cb18e85176" providerId="LiveId" clId="{EA0B6E92-5811-4AE3-8E30-B366ADF5BCA5}" dt="2026-07-02T17:20:37.002" v="1588" actId="20577"/>
        <pc:sldMkLst>
          <pc:docMk/>
          <pc:sldMk cId="278146963" sldId="464"/>
        </pc:sldMkLst>
        <pc:spChg chg="mod">
          <ac:chgData name="Jeff Heasman" userId="02a286cb18e85176" providerId="LiveId" clId="{EA0B6E92-5811-4AE3-8E30-B366ADF5BCA5}" dt="2026-07-02T17:20:37.002" v="1588" actId="20577"/>
          <ac:spMkLst>
            <pc:docMk/>
            <pc:sldMk cId="278146963" sldId="464"/>
            <ac:spMk id="2" creationId="{80E61EF3-B0FD-7DAF-0503-5FB6DB32DDE3}"/>
          </ac:spMkLst>
        </pc:spChg>
      </pc:sldChg>
      <pc:sldChg chg="add del">
        <pc:chgData name="Jeff Heasman" userId="02a286cb18e85176" providerId="LiveId" clId="{EA0B6E92-5811-4AE3-8E30-B366ADF5BCA5}" dt="2026-07-01T19:16:37.655" v="760" actId="47"/>
        <pc:sldMkLst>
          <pc:docMk/>
          <pc:sldMk cId="2141536282" sldId="4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C37223C-C3BC-7D51-8C8D-92D2230A60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694"/>
            <a:ext cx="3157979" cy="843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586EEC-A01A-942E-33EA-945DA9264A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680" y="4943978"/>
            <a:ext cx="1987064" cy="173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0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8C00F-1E8F-23FA-F1FB-8F879BCA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A39D6-EFBD-FEEF-C865-165875FE4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2E456-D74C-401A-6381-4A4C63B79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A79A9-87D2-CEB7-1509-4A7EB58B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B7D39-DE27-6AB4-2211-CD5F78B1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35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477D96-0023-6A0E-2F77-FF3747C78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90FDE-8763-AC2B-1384-C66B04BA5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7FE2E-B6FE-9000-BCC2-70D412BE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F8473-1EC8-2483-9694-5CC5ED6D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5FA2-0475-DE03-C61D-BAFE6B44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7FBAE-A38D-B79B-C2BB-CD60E639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CB2A7-FFE8-6C7D-A01D-76F421644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B4927-5660-EA57-CC2C-EC11CA513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7164A-B495-E959-1CDD-786BFDD1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6CE4F-E969-C4E4-F768-C8F4AD0FD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0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EC40-7B7F-E8B1-C6EB-CC6DF4AA3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86E6F-6CED-95A5-2E27-C23CF33B6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128FD-B7E9-AA69-BFEC-594A8779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E7B74-42A0-E809-F0B5-4137F1B9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D24F7-A26A-5644-7285-0E8F5EC7B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30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7D3EB-7884-7EEE-0B2D-4A8BEC43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66A52-BA86-A82A-FE95-A4483B383D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B9DAD-1E66-DB0D-8EE3-6698698B0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97A71-C1B1-B54E-9B8B-AC41A78B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7AEF9-64FA-2AE3-6031-E97767E8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1383A-0638-7306-DD95-67365436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72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80660-DBFE-B1E0-C636-248D8AF0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5F05D-4B3E-FACF-70F2-C969EA8E3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79741-0A2A-7DD2-1BC2-61AE401C3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CAFAAF-E7D4-2870-7D02-FC019D86C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17089-4C4B-2294-5029-B7531A27F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E098F-DD32-CB65-7315-31ADE567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4DE47-D545-2FB3-9941-2DE45CB21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1D9E15-5A16-819F-9BED-2F257896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16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213E-341F-F6FC-A9B9-5EE1B4BBF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04FD0-2FD5-EE65-471F-CF129BCF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A59AB-05F5-D744-09B6-D602EB5D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5F64A-C6B6-201A-8AA0-55B28EA4D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64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FFD68-06BF-8D6E-856E-12534C59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3FA97-BB15-0A0F-8ACD-2FA0DB5A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44D2F-84C5-213B-FA64-EC9F56C04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6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43A2-EF26-4805-17EB-5DD894082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B448-0AB3-0B1F-FFEE-1F15C2432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301C8-0673-A3A5-C456-88CE8FDA0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5EED-F4F5-99BA-1DCB-76E9EDB8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2ED41-459A-8C64-7ED5-529BE8027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2DB82-DF30-1F67-B200-98E6423C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94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D7AA-EBBE-0D7C-6C3C-0F586C17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EED5F9-DD1C-2415-0626-5F57283B0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9469E-793B-C817-557E-4FDC09204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DC066-12EB-257E-E5C5-C42FF4926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77ACA-EF07-8E7E-6574-65C145AC6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802FF-7BA7-FC89-191C-60DD9AC1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91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E3DCF-0A20-682F-36EA-D01BB144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2538D-0A81-C0C1-FBE0-2DEB02D4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56107-BB0F-CEDA-0BEF-71DA3A576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68A8-9ABF-4AD6-8D59-8E1AE0392860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9122D-FCF0-39CA-C585-F5A6A279B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06715-81DD-352B-89C1-B01F26454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65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AF923-EF34-CD2D-C202-7FAED94D737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GB" b="1" dirty="0"/>
              <a:t>The Art of Adaptation: matching cheese, port wine, and customer needs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26FD3-AFC7-BE3C-93D3-8B7BECF2DFE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r>
              <a:rPr lang="en-GB" sz="11200" dirty="0"/>
              <a:t>By Jeff Heasman</a:t>
            </a:r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r>
              <a:rPr lang="en-GB" sz="11200" dirty="0"/>
              <a:t>	 linkedin.com/in/</a:t>
            </a:r>
            <a:r>
              <a:rPr lang="en-GB" sz="11200" dirty="0" err="1"/>
              <a:t>jeffheasman</a:t>
            </a:r>
            <a:endParaRPr lang="en-GB" sz="1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32AA45-8893-E858-7019-D8F3D15DE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507" y="5365750"/>
            <a:ext cx="74441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8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2E69F-1272-9C3C-DF82-96DE01D15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6188C-FDE1-4925-F3DB-D5C795AD6DDB}"/>
              </a:ext>
            </a:extLst>
          </p:cNvPr>
          <p:cNvSpPr txBox="1"/>
          <p:nvPr/>
        </p:nvSpPr>
        <p:spPr>
          <a:xfrm>
            <a:off x="343482" y="1295983"/>
            <a:ext cx="1110615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Summary </a:t>
            </a:r>
          </a:p>
          <a:p>
            <a:endParaRPr lang="en-GB" sz="3200"/>
          </a:p>
          <a:p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Adapting to client needs is all about understanding the job to be done on the three levels: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400" dirty="0"/>
              <a:t>Functional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400" dirty="0"/>
              <a:t>Emotional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400" dirty="0"/>
              <a:t>Social</a:t>
            </a:r>
          </a:p>
          <a:p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3860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5E33E-7ABE-077D-BFFF-F5560CC0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A2C338-32FD-00BE-66F3-DF76435FA67D}"/>
              </a:ext>
            </a:extLst>
          </p:cNvPr>
          <p:cNvSpPr txBox="1"/>
          <p:nvPr/>
        </p:nvSpPr>
        <p:spPr>
          <a:xfrm>
            <a:off x="371475" y="1323975"/>
            <a:ext cx="111061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Restatement of learning outcomes</a:t>
            </a:r>
          </a:p>
          <a:p>
            <a:endParaRPr lang="en-GB" sz="2400" b="1" dirty="0"/>
          </a:p>
          <a:p>
            <a:r>
              <a:rPr lang="en-GB" sz="2400" dirty="0"/>
              <a:t>During this session, we have:</a:t>
            </a:r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identified how evolving customer needs impact insurance product design and delivery. </a:t>
            </a:r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understood the parallels between cheese and port wine pairings and strategic adaptation in business. </a:t>
            </a:r>
            <a:br>
              <a:rPr lang="en-GB" sz="2400" dirty="0"/>
            </a:br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learnt how to implement a strategy to tailor products, communications, and services to meet changing customer expectations.</a:t>
            </a:r>
          </a:p>
        </p:txBody>
      </p:sp>
    </p:spTree>
    <p:extLst>
      <p:ext uri="{BB962C8B-B14F-4D97-AF65-F5344CB8AC3E}">
        <p14:creationId xmlns:p14="http://schemas.microsoft.com/office/powerpoint/2010/main" val="2101824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9469636" y="5966839"/>
            <a:ext cx="957878" cy="891161"/>
          </a:xfrm>
          <a:prstGeom prst="rect">
            <a:avLst/>
          </a:prstGeom>
        </p:spPr>
      </p:pic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61BEE6CE-618D-41BA-A78A-91B888972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40671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Learning outcomes</a:t>
            </a:r>
          </a:p>
          <a:p>
            <a:endParaRPr lang="en-GB" sz="2400" b="1" dirty="0"/>
          </a:p>
          <a:p>
            <a:r>
              <a:rPr lang="en-GB" sz="2400" dirty="0"/>
              <a:t>By the end of this session, participants will be able to:</a:t>
            </a:r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identify how evolving customer needs impact insurance product design and delivery. </a:t>
            </a:r>
          </a:p>
          <a:p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understand the parallels between cheese and port wine pairings and strategic adaptation in business. </a:t>
            </a:r>
            <a:br>
              <a:rPr lang="en-GB" sz="2400" dirty="0"/>
            </a:br>
            <a:endParaRPr lang="en-GB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400" dirty="0"/>
              <a:t>implement a strategy to tailor products, communications, and services to meet changing customer expectations.</a:t>
            </a:r>
          </a:p>
        </p:txBody>
      </p:sp>
    </p:spTree>
    <p:extLst>
      <p:ext uri="{BB962C8B-B14F-4D97-AF65-F5344CB8AC3E}">
        <p14:creationId xmlns:p14="http://schemas.microsoft.com/office/powerpoint/2010/main" val="184866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5A9F6-6B23-F0F2-58A3-22E05B3E2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6100B7-F12E-4069-CDF4-9EFE5A4BC396}"/>
              </a:ext>
            </a:extLst>
          </p:cNvPr>
          <p:cNvSpPr txBox="1"/>
          <p:nvPr/>
        </p:nvSpPr>
        <p:spPr>
          <a:xfrm>
            <a:off x="343482" y="1295983"/>
            <a:ext cx="1110615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The job to be done theory  </a:t>
            </a:r>
          </a:p>
          <a:p>
            <a:endParaRPr lang="en-GB" sz="3200" dirty="0"/>
          </a:p>
          <a:p>
            <a:r>
              <a:rPr lang="en-GB" sz="2400" b="1" dirty="0"/>
              <a:t>Functional:</a:t>
            </a:r>
            <a:r>
              <a:rPr lang="en-GB" sz="2400" dirty="0"/>
              <a:t> What job is this pairing doing for your palate?</a:t>
            </a:r>
          </a:p>
          <a:p>
            <a:r>
              <a:rPr lang="en-GB" sz="2400" b="1" dirty="0"/>
              <a:t>Emotional:</a:t>
            </a:r>
            <a:r>
              <a:rPr lang="en-GB" sz="2400" dirty="0"/>
              <a:t> How does this pairing make you feel?</a:t>
            </a:r>
          </a:p>
          <a:p>
            <a:r>
              <a:rPr lang="en-GB" sz="2400" b="1" dirty="0"/>
              <a:t>Social:</a:t>
            </a:r>
            <a:r>
              <a:rPr lang="en-GB" sz="2400" dirty="0"/>
              <a:t> If you served this at a client event, what impression would it create?</a:t>
            </a:r>
          </a:p>
          <a:p>
            <a:endParaRPr lang="en-GB" sz="3200" dirty="0"/>
          </a:p>
          <a:p>
            <a:r>
              <a:rPr lang="en-GB" sz="2400" b="1" dirty="0"/>
              <a:t>If wine and cheese have functional, emotional and social jobs,                                                                  why would we assume insurance products only have a functional job?</a:t>
            </a: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3041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</p:txBody>
      </p:sp>
      <p:pic>
        <p:nvPicPr>
          <p:cNvPr id="3" name="905FE4EE-C3AA-4812-A50E-640FF1D29118-L0-001.jpeg" descr="905FE4EE-C3AA-4812-A50E-640FF1D29118-L0-001.jpeg">
            <a:extLst>
              <a:ext uri="{FF2B5EF4-FFF2-40B4-BE49-F238E27FC236}">
                <a16:creationId xmlns:a16="http://schemas.microsoft.com/office/drawing/2014/main" id="{4B020242-92D9-0A96-05FD-889AA8828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21" y="1085852"/>
            <a:ext cx="8519654" cy="549592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3883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2E69F-1272-9C3C-DF82-96DE01D15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6188C-FDE1-4925-F3DB-D5C795AD6DDB}"/>
              </a:ext>
            </a:extLst>
          </p:cNvPr>
          <p:cNvSpPr txBox="1"/>
          <p:nvPr/>
        </p:nvSpPr>
        <p:spPr>
          <a:xfrm>
            <a:off x="194193" y="1137363"/>
            <a:ext cx="11106150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r>
              <a:rPr lang="en-GB" sz="2400" b="1" dirty="0"/>
              <a:t>Wine: </a:t>
            </a:r>
            <a:r>
              <a:rPr lang="fr-FR" sz="2400" dirty="0"/>
              <a:t>Langlois L'Extra Brut Crémant de Loire</a:t>
            </a:r>
            <a:endParaRPr lang="fr-FR" sz="2400" b="1" dirty="0"/>
          </a:p>
          <a:p>
            <a:endParaRPr lang="en-GB" sz="2400" dirty="0"/>
          </a:p>
          <a:p>
            <a:r>
              <a:rPr lang="en-GB" sz="2400" b="1" dirty="0"/>
              <a:t>Cheese: </a:t>
            </a:r>
            <a:r>
              <a:rPr lang="en-GB" sz="2400" dirty="0"/>
              <a:t>French Brie</a:t>
            </a:r>
          </a:p>
          <a:p>
            <a:endParaRPr lang="en-GB" sz="2400" dirty="0"/>
          </a:p>
          <a:p>
            <a:r>
              <a:rPr lang="en-GB" sz="2400" b="1" dirty="0"/>
              <a:t>Why the Pair: </a:t>
            </a:r>
            <a:r>
              <a:rPr lang="en-GB" sz="2400" dirty="0"/>
              <a:t>Crisp acidity and fine bubbles cut through the creamy texture of Brie.  The palate is prepared. </a:t>
            </a:r>
            <a:endParaRPr lang="en-GB" sz="2400" b="1" dirty="0"/>
          </a:p>
          <a:p>
            <a:endParaRPr lang="en-GB" sz="2400" b="1" dirty="0"/>
          </a:p>
          <a:p>
            <a:br>
              <a:rPr lang="en-GB" sz="2000" dirty="0"/>
            </a:br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831638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9C93B-D933-17A0-5E02-FECF918E2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2EECE8-BF3F-0424-9434-B036BF35E088}"/>
              </a:ext>
            </a:extLst>
          </p:cNvPr>
          <p:cNvSpPr txBox="1"/>
          <p:nvPr/>
        </p:nvSpPr>
        <p:spPr>
          <a:xfrm>
            <a:off x="194193" y="1137363"/>
            <a:ext cx="1110615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400" b="1" dirty="0"/>
          </a:p>
          <a:p>
            <a:r>
              <a:rPr lang="en-GB" sz="2400" b="1" dirty="0"/>
              <a:t>Wine: </a:t>
            </a:r>
            <a:r>
              <a:rPr lang="en-GB" sz="2400" dirty="0"/>
              <a:t>Taylor's Fine White Port (2 to 3 years in oak vats)</a:t>
            </a:r>
            <a:endParaRPr lang="en-GB" sz="2400" b="1" dirty="0"/>
          </a:p>
          <a:p>
            <a:endParaRPr lang="en-GB" sz="2400" dirty="0"/>
          </a:p>
          <a:p>
            <a:r>
              <a:rPr lang="en-GB" sz="2400" b="1" dirty="0"/>
              <a:t>Cheese: </a:t>
            </a:r>
            <a:r>
              <a:rPr lang="en-GB" sz="2400" dirty="0"/>
              <a:t>Soft goat’s cheese</a:t>
            </a:r>
          </a:p>
          <a:p>
            <a:endParaRPr lang="en-GB" sz="2400" dirty="0"/>
          </a:p>
          <a:p>
            <a:r>
              <a:rPr lang="en-GB" sz="2400" b="1" dirty="0"/>
              <a:t>Why the Pair: </a:t>
            </a:r>
            <a:r>
              <a:rPr lang="en-GB" sz="2400" dirty="0"/>
              <a:t>Citrus and floral notes complement the tangy freshness of goat's cheese.</a:t>
            </a:r>
            <a:endParaRPr lang="en-GB" sz="2400" b="1" dirty="0"/>
          </a:p>
          <a:p>
            <a:endParaRPr lang="en-GB" sz="2400" b="1" dirty="0"/>
          </a:p>
          <a:p>
            <a:br>
              <a:rPr lang="en-GB" sz="2000" dirty="0"/>
            </a:br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594724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95AAE-8813-032E-3F88-B3B6E71AF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E156B5-8F12-2C11-0025-553CF33657C6}"/>
              </a:ext>
            </a:extLst>
          </p:cNvPr>
          <p:cNvSpPr txBox="1"/>
          <p:nvPr/>
        </p:nvSpPr>
        <p:spPr>
          <a:xfrm>
            <a:off x="194193" y="1137363"/>
            <a:ext cx="1110615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400" b="1" dirty="0"/>
          </a:p>
          <a:p>
            <a:r>
              <a:rPr lang="en-GB" sz="2400" b="1" dirty="0"/>
              <a:t>Wine: </a:t>
            </a:r>
            <a:r>
              <a:rPr lang="en-GB" sz="2400" dirty="0"/>
              <a:t>Fonseca Bin 27 (Ruby) 4 years on oak vats</a:t>
            </a:r>
            <a:endParaRPr lang="en-GB" sz="2400" b="1" dirty="0"/>
          </a:p>
          <a:p>
            <a:endParaRPr lang="en-GB" sz="2400" dirty="0"/>
          </a:p>
          <a:p>
            <a:r>
              <a:rPr lang="en-GB" sz="2400" b="1" dirty="0"/>
              <a:t>Cheese: </a:t>
            </a:r>
            <a:r>
              <a:rPr lang="en-GB" sz="2400" dirty="0"/>
              <a:t>Mature Cheddar</a:t>
            </a:r>
          </a:p>
          <a:p>
            <a:endParaRPr lang="en-GB" sz="2400" dirty="0"/>
          </a:p>
          <a:p>
            <a:r>
              <a:rPr lang="en-GB" sz="2400" b="1" dirty="0"/>
              <a:t>Why the Pair: </a:t>
            </a:r>
            <a:r>
              <a:rPr lang="en-GB" sz="2400" dirty="0"/>
              <a:t>Rich berry fruit balances the savoury intensity of mature cheddar.</a:t>
            </a:r>
          </a:p>
          <a:p>
            <a:endParaRPr lang="en-GB" sz="2400" b="1" dirty="0"/>
          </a:p>
          <a:p>
            <a:br>
              <a:rPr lang="en-GB" sz="2000" dirty="0"/>
            </a:br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90682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D43C-32DA-8550-86EC-649F821A5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5DE9B7-97A3-95F0-0D3D-BC3F2E075B49}"/>
              </a:ext>
            </a:extLst>
          </p:cNvPr>
          <p:cNvSpPr txBox="1"/>
          <p:nvPr/>
        </p:nvSpPr>
        <p:spPr>
          <a:xfrm>
            <a:off x="194193" y="1137363"/>
            <a:ext cx="1110615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400" b="1" dirty="0"/>
          </a:p>
          <a:p>
            <a:r>
              <a:rPr lang="en-GB" sz="2400" b="1" dirty="0"/>
              <a:t>Wine: </a:t>
            </a:r>
            <a:r>
              <a:rPr lang="en-GB" sz="2400" dirty="0"/>
              <a:t>Croft 2010 </a:t>
            </a:r>
            <a:r>
              <a:rPr lang="en-GB" sz="2400" dirty="0" err="1"/>
              <a:t>Colheita</a:t>
            </a:r>
            <a:r>
              <a:rPr lang="en-GB" sz="2400" dirty="0"/>
              <a:t>  (Tawny – small oak casks for many years)</a:t>
            </a:r>
            <a:endParaRPr lang="en-GB" sz="2400" b="1" dirty="0"/>
          </a:p>
          <a:p>
            <a:endParaRPr lang="en-GB" sz="2400" dirty="0"/>
          </a:p>
          <a:p>
            <a:r>
              <a:rPr lang="en-GB" sz="2400" b="1" dirty="0"/>
              <a:t>Cheese: </a:t>
            </a:r>
            <a:r>
              <a:rPr lang="en-GB" sz="2400" dirty="0"/>
              <a:t>Comte</a:t>
            </a:r>
          </a:p>
          <a:p>
            <a:endParaRPr lang="en-GB" sz="2400" dirty="0"/>
          </a:p>
          <a:p>
            <a:r>
              <a:rPr lang="en-GB" sz="2400" b="1" dirty="0"/>
              <a:t>Why the Pair:</a:t>
            </a:r>
            <a:r>
              <a:rPr lang="en-GB" sz="2400" dirty="0"/>
              <a:t> Nutty caramel flavours mirror the toasted notes in Comté, creating harmony.</a:t>
            </a:r>
          </a:p>
          <a:p>
            <a:endParaRPr lang="en-GB" sz="2400" b="1" dirty="0"/>
          </a:p>
          <a:p>
            <a:br>
              <a:rPr lang="en-GB" sz="2000" dirty="0"/>
            </a:br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94304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0EB32-C8E7-25AF-385C-2B0449467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E61EF3-B0FD-7DAF-0503-5FB6DB32DDE3}"/>
              </a:ext>
            </a:extLst>
          </p:cNvPr>
          <p:cNvSpPr txBox="1"/>
          <p:nvPr/>
        </p:nvSpPr>
        <p:spPr>
          <a:xfrm>
            <a:off x="194193" y="1137363"/>
            <a:ext cx="1110615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400" b="1" dirty="0"/>
          </a:p>
          <a:p>
            <a:r>
              <a:rPr lang="en-GB" sz="2400" b="1" dirty="0"/>
              <a:t>Wine: </a:t>
            </a:r>
            <a:r>
              <a:rPr lang="en-GB" sz="2400" dirty="0"/>
              <a:t>Taylor's Late Bottled Vintage Port (4 – 6 years and one harvest)</a:t>
            </a:r>
            <a:endParaRPr lang="en-GB" sz="2400" b="1" dirty="0"/>
          </a:p>
          <a:p>
            <a:endParaRPr lang="en-GB" sz="2400" dirty="0"/>
          </a:p>
          <a:p>
            <a:r>
              <a:rPr lang="en-GB" sz="2400" b="1" dirty="0"/>
              <a:t>Cheese: </a:t>
            </a:r>
            <a:r>
              <a:rPr lang="en-GB" sz="2400" dirty="0"/>
              <a:t>Stilton</a:t>
            </a:r>
          </a:p>
          <a:p>
            <a:endParaRPr lang="en-GB" sz="2400" dirty="0"/>
          </a:p>
          <a:p>
            <a:r>
              <a:rPr lang="en-GB" sz="2400" b="1" dirty="0"/>
              <a:t>Why the Pair: </a:t>
            </a:r>
            <a:r>
              <a:rPr lang="en-GB" sz="2400" dirty="0"/>
              <a:t>Sweet fruit balances the saltiness of Stilton to create one of the classic pairings.</a:t>
            </a:r>
          </a:p>
          <a:p>
            <a:endParaRPr lang="en-GB" sz="2400" b="1" dirty="0"/>
          </a:p>
          <a:p>
            <a:br>
              <a:rPr lang="en-GB" sz="2000" dirty="0"/>
            </a:br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7814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416</Words>
  <Application>Microsoft Office PowerPoint</Application>
  <PresentationFormat>Widescreen</PresentationFormat>
  <Paragraphs>160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The Art of Adaptation: matching cheese, port wine, and customer needs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Heasman</dc:creator>
  <cp:lastModifiedBy>Jeff Heasman</cp:lastModifiedBy>
  <cp:revision>52</cp:revision>
  <dcterms:created xsi:type="dcterms:W3CDTF">2023-10-06T08:36:23Z</dcterms:created>
  <dcterms:modified xsi:type="dcterms:W3CDTF">2026-07-02T17:20:42Z</dcterms:modified>
</cp:coreProperties>
</file>