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9" r:id="rId2"/>
    <p:sldId id="257" r:id="rId3"/>
    <p:sldId id="270" r:id="rId4"/>
    <p:sldId id="275" r:id="rId5"/>
    <p:sldId id="274" r:id="rId6"/>
    <p:sldId id="271" r:id="rId7"/>
    <p:sldId id="272" r:id="rId8"/>
    <p:sldId id="269" r:id="rId9"/>
    <p:sldId id="273" r:id="rId10"/>
    <p:sldId id="276" r:id="rId11"/>
    <p:sldId id="25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1CB93-7B70-4068-85B3-3A84A26CD06D}" v="475" dt="2026-01-22T10:55:03.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0" autoAdjust="0"/>
    <p:restoredTop sz="75822" autoAdjust="0"/>
  </p:normalViewPr>
  <p:slideViewPr>
    <p:cSldViewPr snapToGrid="0">
      <p:cViewPr varScale="1">
        <p:scale>
          <a:sx n="92" d="100"/>
          <a:sy n="92" d="100"/>
        </p:scale>
        <p:origin x="1397" y="67"/>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E307F-1065-45D7-BA0F-434D135344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00A0A8C-A96E-48DD-B2A4-F2994219433F}">
      <dgm:prSet phldrT="[Text]" custT="1"/>
      <dgm:spPr/>
      <dgm:t>
        <a:bodyPr/>
        <a:lstStyle/>
        <a:p>
          <a:r>
            <a:rPr lang="en-GB" sz="1600" dirty="0">
              <a:latin typeface="Arial" panose="020B0604020202020204" pitchFamily="34" charset="0"/>
              <a:cs typeface="Arial" panose="020B0604020202020204" pitchFamily="34" charset="0"/>
            </a:rPr>
            <a:t>The abolition of Section 21 “no-fault” possession</a:t>
          </a:r>
        </a:p>
      </dgm:t>
    </dgm:pt>
    <dgm:pt modelId="{39B6B88D-2E9B-4A55-9F5A-5BA81EDEC06B}" type="parTrans" cxnId="{BF9CA369-8527-46FF-98B6-AB9ECB83C586}">
      <dgm:prSet/>
      <dgm:spPr/>
      <dgm:t>
        <a:bodyPr/>
        <a:lstStyle/>
        <a:p>
          <a:endParaRPr lang="en-GB"/>
        </a:p>
      </dgm:t>
    </dgm:pt>
    <dgm:pt modelId="{1EA40901-4DD8-458A-8D5E-EAF1DC997B65}" type="sibTrans" cxnId="{BF9CA369-8527-46FF-98B6-AB9ECB83C586}">
      <dgm:prSet/>
      <dgm:spPr/>
      <dgm:t>
        <a:bodyPr/>
        <a:lstStyle/>
        <a:p>
          <a:endParaRPr lang="en-GB"/>
        </a:p>
      </dgm:t>
    </dgm:pt>
    <dgm:pt modelId="{9FA174BB-29F2-4AB2-A228-6CF8A655ADA7}">
      <dgm:prSet phldrT="[Text]" custT="1"/>
      <dgm:spPr/>
      <dgm:t>
        <a:bodyPr/>
        <a:lstStyle/>
        <a:p>
          <a:r>
            <a:rPr lang="en-GB" sz="1600" dirty="0">
              <a:latin typeface="Arial" panose="020B0604020202020204" pitchFamily="34" charset="0"/>
              <a:cs typeface="Arial" panose="020B0604020202020204" pitchFamily="34" charset="0"/>
            </a:rPr>
            <a:t>The end of fixed-term assured tenancy agreements</a:t>
          </a:r>
        </a:p>
      </dgm:t>
    </dgm:pt>
    <dgm:pt modelId="{7B1F2E25-4ED2-461D-89A8-C8A1CC698272}" type="parTrans" cxnId="{4001C9AD-C53C-42B3-B2C4-8FD9A94C47E0}">
      <dgm:prSet/>
      <dgm:spPr/>
      <dgm:t>
        <a:bodyPr/>
        <a:lstStyle/>
        <a:p>
          <a:endParaRPr lang="en-GB"/>
        </a:p>
      </dgm:t>
    </dgm:pt>
    <dgm:pt modelId="{5C38BBCD-D0F8-4EA4-ABB5-18E53C45D44A}" type="sibTrans" cxnId="{4001C9AD-C53C-42B3-B2C4-8FD9A94C47E0}">
      <dgm:prSet/>
      <dgm:spPr/>
      <dgm:t>
        <a:bodyPr/>
        <a:lstStyle/>
        <a:p>
          <a:endParaRPr lang="en-GB"/>
        </a:p>
      </dgm:t>
    </dgm:pt>
    <dgm:pt modelId="{174B7B61-40E6-403E-9399-00E287DF2370}">
      <dgm:prSet phldrT="[Text]" custT="1"/>
      <dgm:spPr/>
      <dgm:t>
        <a:bodyPr/>
        <a:lstStyle/>
        <a:p>
          <a:r>
            <a:rPr lang="en-GB" sz="1600" dirty="0">
              <a:latin typeface="Arial" panose="020B0604020202020204" pitchFamily="34" charset="0"/>
              <a:cs typeface="Arial" panose="020B0604020202020204" pitchFamily="34" charset="0"/>
            </a:rPr>
            <a:t>The “Decent Homes Standard” extended to the private sector</a:t>
          </a:r>
        </a:p>
      </dgm:t>
    </dgm:pt>
    <dgm:pt modelId="{1512F0F3-6B2F-46EB-9337-2489CDEE8A45}" type="parTrans" cxnId="{3F1FC122-4173-41C3-BAA1-4A15E7FC2F77}">
      <dgm:prSet/>
      <dgm:spPr/>
      <dgm:t>
        <a:bodyPr/>
        <a:lstStyle/>
        <a:p>
          <a:endParaRPr lang="en-GB"/>
        </a:p>
      </dgm:t>
    </dgm:pt>
    <dgm:pt modelId="{633E86F8-DC72-4CBF-B245-EEC2AC60146E}" type="sibTrans" cxnId="{3F1FC122-4173-41C3-BAA1-4A15E7FC2F77}">
      <dgm:prSet/>
      <dgm:spPr/>
      <dgm:t>
        <a:bodyPr/>
        <a:lstStyle/>
        <a:p>
          <a:endParaRPr lang="en-GB"/>
        </a:p>
      </dgm:t>
    </dgm:pt>
    <dgm:pt modelId="{B1DED641-CF44-4F14-85DF-110000CA4D31}">
      <dgm:prSet custT="1"/>
      <dgm:spPr/>
      <dgm:t>
        <a:bodyPr/>
        <a:lstStyle/>
        <a:p>
          <a:r>
            <a:rPr lang="en-GB" sz="1600" dirty="0">
              <a:latin typeface="Arial" panose="020B0604020202020204" pitchFamily="34" charset="0"/>
              <a:cs typeface="Arial" panose="020B0604020202020204" pitchFamily="34" charset="0"/>
            </a:rPr>
            <a:t>Increased rent controls and regulation</a:t>
          </a:r>
        </a:p>
      </dgm:t>
    </dgm:pt>
    <dgm:pt modelId="{9940F3C6-5D55-414D-912A-CE953BE77541}" type="parTrans" cxnId="{02F01A98-15D4-4716-A421-D1D5CB671440}">
      <dgm:prSet/>
      <dgm:spPr/>
      <dgm:t>
        <a:bodyPr/>
        <a:lstStyle/>
        <a:p>
          <a:endParaRPr lang="en-GB"/>
        </a:p>
      </dgm:t>
    </dgm:pt>
    <dgm:pt modelId="{0942F2C1-AF50-4AB9-BDCF-E6D9B589F935}" type="sibTrans" cxnId="{02F01A98-15D4-4716-A421-D1D5CB671440}">
      <dgm:prSet/>
      <dgm:spPr/>
      <dgm:t>
        <a:bodyPr/>
        <a:lstStyle/>
        <a:p>
          <a:endParaRPr lang="en-GB"/>
        </a:p>
      </dgm:t>
    </dgm:pt>
    <dgm:pt modelId="{67B3E905-E4DD-44CC-BDE7-E0A433867529}" type="pres">
      <dgm:prSet presAssocID="{125E307F-1065-45D7-BA0F-434D135344A9}" presName="Name0" presStyleCnt="0">
        <dgm:presLayoutVars>
          <dgm:chMax/>
          <dgm:chPref val="3"/>
          <dgm:dir/>
          <dgm:animOne val="branch"/>
          <dgm:animLvl val="lvl"/>
        </dgm:presLayoutVars>
      </dgm:prSet>
      <dgm:spPr/>
    </dgm:pt>
    <dgm:pt modelId="{3F115BC9-E83A-4EE6-A471-B75A8139B85B}" type="pres">
      <dgm:prSet presAssocID="{300A0A8C-A96E-48DD-B2A4-F2994219433F}" presName="composite" presStyleCnt="0"/>
      <dgm:spPr/>
    </dgm:pt>
    <dgm:pt modelId="{9A58BEF4-D48D-4148-AD38-910EC5B44AB2}" type="pres">
      <dgm:prSet presAssocID="{300A0A8C-A96E-48DD-B2A4-F2994219433F}" presName="FirstChild" presStyleLbl="revTx" presStyleIdx="0" presStyleCnt="4">
        <dgm:presLayoutVars>
          <dgm:chMax val="0"/>
          <dgm:chPref val="0"/>
          <dgm:bulletEnabled val="1"/>
        </dgm:presLayoutVars>
      </dgm:prSet>
      <dgm:spPr/>
    </dgm:pt>
    <dgm:pt modelId="{51544C5F-2EE9-4CD8-AF54-67AB2199C27D}" type="pres">
      <dgm:prSet presAssocID="{300A0A8C-A96E-48DD-B2A4-F2994219433F}" presName="Parent" presStyleLbl="alignNode1" presStyleIdx="0" presStyleCnt="4">
        <dgm:presLayoutVars>
          <dgm:chMax val="3"/>
          <dgm:chPref val="3"/>
          <dgm:bulletEnabled val="1"/>
        </dgm:presLayoutVars>
      </dgm:prSet>
      <dgm:spPr/>
    </dgm:pt>
    <dgm:pt modelId="{ACF5BF14-EFA0-47BF-AD3C-DDF49F65DEC2}" type="pres">
      <dgm:prSet presAssocID="{300A0A8C-A96E-48DD-B2A4-F2994219433F}" presName="Accent" presStyleLbl="parChTrans1D1" presStyleIdx="0" presStyleCnt="4"/>
      <dgm:spPr/>
    </dgm:pt>
    <dgm:pt modelId="{2BA6A9B4-80C4-4B24-8240-C39C7B994612}" type="pres">
      <dgm:prSet presAssocID="{1EA40901-4DD8-458A-8D5E-EAF1DC997B65}" presName="sibTrans" presStyleCnt="0"/>
      <dgm:spPr/>
    </dgm:pt>
    <dgm:pt modelId="{A39754B8-ADE0-408E-99D7-8E94742B4669}" type="pres">
      <dgm:prSet presAssocID="{9FA174BB-29F2-4AB2-A228-6CF8A655ADA7}" presName="composite" presStyleCnt="0"/>
      <dgm:spPr/>
    </dgm:pt>
    <dgm:pt modelId="{3839634E-24FB-42E3-95C2-0FA60C565FA5}" type="pres">
      <dgm:prSet presAssocID="{9FA174BB-29F2-4AB2-A228-6CF8A655ADA7}" presName="FirstChild" presStyleLbl="revTx" presStyleIdx="1" presStyleCnt="4">
        <dgm:presLayoutVars>
          <dgm:chMax val="0"/>
          <dgm:chPref val="0"/>
          <dgm:bulletEnabled val="1"/>
        </dgm:presLayoutVars>
      </dgm:prSet>
      <dgm:spPr/>
    </dgm:pt>
    <dgm:pt modelId="{DA8A8D0A-BB4A-4508-9052-8064F26C1AF6}" type="pres">
      <dgm:prSet presAssocID="{9FA174BB-29F2-4AB2-A228-6CF8A655ADA7}" presName="Parent" presStyleLbl="alignNode1" presStyleIdx="1" presStyleCnt="4">
        <dgm:presLayoutVars>
          <dgm:chMax val="3"/>
          <dgm:chPref val="3"/>
          <dgm:bulletEnabled val="1"/>
        </dgm:presLayoutVars>
      </dgm:prSet>
      <dgm:spPr/>
    </dgm:pt>
    <dgm:pt modelId="{FABB185A-3DDD-46DD-ADF6-C42ADF5C21F5}" type="pres">
      <dgm:prSet presAssocID="{9FA174BB-29F2-4AB2-A228-6CF8A655ADA7}" presName="Accent" presStyleLbl="parChTrans1D1" presStyleIdx="1" presStyleCnt="4"/>
      <dgm:spPr/>
    </dgm:pt>
    <dgm:pt modelId="{1C4FC8AE-7FF8-46F6-ADA5-05953AD5BAA7}" type="pres">
      <dgm:prSet presAssocID="{5C38BBCD-D0F8-4EA4-ABB5-18E53C45D44A}" presName="sibTrans" presStyleCnt="0"/>
      <dgm:spPr/>
    </dgm:pt>
    <dgm:pt modelId="{9169046B-C37E-418A-B537-28023B194C6C}" type="pres">
      <dgm:prSet presAssocID="{174B7B61-40E6-403E-9399-00E287DF2370}" presName="composite" presStyleCnt="0"/>
      <dgm:spPr/>
    </dgm:pt>
    <dgm:pt modelId="{7F53E8D3-AEAD-4B2E-8539-CFF49EB138FE}" type="pres">
      <dgm:prSet presAssocID="{174B7B61-40E6-403E-9399-00E287DF2370}" presName="FirstChild" presStyleLbl="revTx" presStyleIdx="2" presStyleCnt="4">
        <dgm:presLayoutVars>
          <dgm:chMax val="0"/>
          <dgm:chPref val="0"/>
          <dgm:bulletEnabled val="1"/>
        </dgm:presLayoutVars>
      </dgm:prSet>
      <dgm:spPr/>
    </dgm:pt>
    <dgm:pt modelId="{8AAAB4EA-4218-467F-B248-DEBE4B4C207C}" type="pres">
      <dgm:prSet presAssocID="{174B7B61-40E6-403E-9399-00E287DF2370}" presName="Parent" presStyleLbl="alignNode1" presStyleIdx="2" presStyleCnt="4">
        <dgm:presLayoutVars>
          <dgm:chMax val="3"/>
          <dgm:chPref val="3"/>
          <dgm:bulletEnabled val="1"/>
        </dgm:presLayoutVars>
      </dgm:prSet>
      <dgm:spPr/>
    </dgm:pt>
    <dgm:pt modelId="{E35205B8-24FB-4731-8AE7-1055E8025801}" type="pres">
      <dgm:prSet presAssocID="{174B7B61-40E6-403E-9399-00E287DF2370}" presName="Accent" presStyleLbl="parChTrans1D1" presStyleIdx="2" presStyleCnt="4"/>
      <dgm:spPr/>
    </dgm:pt>
    <dgm:pt modelId="{3E55A80F-736C-432B-AC27-E0C17F478416}" type="pres">
      <dgm:prSet presAssocID="{633E86F8-DC72-4CBF-B245-EEC2AC60146E}" presName="sibTrans" presStyleCnt="0"/>
      <dgm:spPr/>
    </dgm:pt>
    <dgm:pt modelId="{C880F50A-1542-4ACC-9F45-89A9A34EC277}" type="pres">
      <dgm:prSet presAssocID="{B1DED641-CF44-4F14-85DF-110000CA4D31}" presName="composite" presStyleCnt="0"/>
      <dgm:spPr/>
    </dgm:pt>
    <dgm:pt modelId="{D4C48A9B-808D-4F03-83D3-9E93FFAE7361}" type="pres">
      <dgm:prSet presAssocID="{B1DED641-CF44-4F14-85DF-110000CA4D31}" presName="FirstChild" presStyleLbl="revTx" presStyleIdx="3" presStyleCnt="4">
        <dgm:presLayoutVars>
          <dgm:chMax val="0"/>
          <dgm:chPref val="0"/>
          <dgm:bulletEnabled val="1"/>
        </dgm:presLayoutVars>
      </dgm:prSet>
      <dgm:spPr/>
    </dgm:pt>
    <dgm:pt modelId="{34378DB4-3CC0-4DA2-8169-61FBA02024F5}" type="pres">
      <dgm:prSet presAssocID="{B1DED641-CF44-4F14-85DF-110000CA4D31}" presName="Parent" presStyleLbl="alignNode1" presStyleIdx="3" presStyleCnt="4">
        <dgm:presLayoutVars>
          <dgm:chMax val="3"/>
          <dgm:chPref val="3"/>
          <dgm:bulletEnabled val="1"/>
        </dgm:presLayoutVars>
      </dgm:prSet>
      <dgm:spPr/>
    </dgm:pt>
    <dgm:pt modelId="{C7E19DBD-ECEC-4593-B414-D6FA57702CE4}" type="pres">
      <dgm:prSet presAssocID="{B1DED641-CF44-4F14-85DF-110000CA4D31}" presName="Accent" presStyleLbl="parChTrans1D1" presStyleIdx="3" presStyleCnt="4"/>
      <dgm:spPr/>
    </dgm:pt>
  </dgm:ptLst>
  <dgm:cxnLst>
    <dgm:cxn modelId="{3F1FC122-4173-41C3-BAA1-4A15E7FC2F77}" srcId="{125E307F-1065-45D7-BA0F-434D135344A9}" destId="{174B7B61-40E6-403E-9399-00E287DF2370}" srcOrd="2" destOrd="0" parTransId="{1512F0F3-6B2F-46EB-9337-2489CDEE8A45}" sibTransId="{633E86F8-DC72-4CBF-B245-EEC2AC60146E}"/>
    <dgm:cxn modelId="{BF9CA369-8527-46FF-98B6-AB9ECB83C586}" srcId="{125E307F-1065-45D7-BA0F-434D135344A9}" destId="{300A0A8C-A96E-48DD-B2A4-F2994219433F}" srcOrd="0" destOrd="0" parTransId="{39B6B88D-2E9B-4A55-9F5A-5BA81EDEC06B}" sibTransId="{1EA40901-4DD8-458A-8D5E-EAF1DC997B65}"/>
    <dgm:cxn modelId="{FC62374F-C5F8-4091-AFF5-88C37A44E31E}" type="presOf" srcId="{125E307F-1065-45D7-BA0F-434D135344A9}" destId="{67B3E905-E4DD-44CC-BDE7-E0A433867529}" srcOrd="0" destOrd="0" presId="urn:microsoft.com/office/officeart/2011/layout/TabList"/>
    <dgm:cxn modelId="{02F01A98-15D4-4716-A421-D1D5CB671440}" srcId="{125E307F-1065-45D7-BA0F-434D135344A9}" destId="{B1DED641-CF44-4F14-85DF-110000CA4D31}" srcOrd="3" destOrd="0" parTransId="{9940F3C6-5D55-414D-912A-CE953BE77541}" sibTransId="{0942F2C1-AF50-4AB9-BDCF-E6D9B589F935}"/>
    <dgm:cxn modelId="{4001C9AD-C53C-42B3-B2C4-8FD9A94C47E0}" srcId="{125E307F-1065-45D7-BA0F-434D135344A9}" destId="{9FA174BB-29F2-4AB2-A228-6CF8A655ADA7}" srcOrd="1" destOrd="0" parTransId="{7B1F2E25-4ED2-461D-89A8-C8A1CC698272}" sibTransId="{5C38BBCD-D0F8-4EA4-ABB5-18E53C45D44A}"/>
    <dgm:cxn modelId="{3F6FB5AE-396B-4C7A-8EA5-7BB3194CC545}" type="presOf" srcId="{300A0A8C-A96E-48DD-B2A4-F2994219433F}" destId="{51544C5F-2EE9-4CD8-AF54-67AB2199C27D}" srcOrd="0" destOrd="0" presId="urn:microsoft.com/office/officeart/2011/layout/TabList"/>
    <dgm:cxn modelId="{00EC8EC1-BA0D-4D9A-9515-9FE8BC1E6444}" type="presOf" srcId="{B1DED641-CF44-4F14-85DF-110000CA4D31}" destId="{34378DB4-3CC0-4DA2-8169-61FBA02024F5}" srcOrd="0" destOrd="0" presId="urn:microsoft.com/office/officeart/2011/layout/TabList"/>
    <dgm:cxn modelId="{F6ED13CB-BD35-414D-A637-9EF6EA69F362}" type="presOf" srcId="{174B7B61-40E6-403E-9399-00E287DF2370}" destId="{8AAAB4EA-4218-467F-B248-DEBE4B4C207C}" srcOrd="0" destOrd="0" presId="urn:microsoft.com/office/officeart/2011/layout/TabList"/>
    <dgm:cxn modelId="{EAC680D2-B2E7-427F-8AE5-ED74523D070A}" type="presOf" srcId="{9FA174BB-29F2-4AB2-A228-6CF8A655ADA7}" destId="{DA8A8D0A-BB4A-4508-9052-8064F26C1AF6}" srcOrd="0" destOrd="0" presId="urn:microsoft.com/office/officeart/2011/layout/TabList"/>
    <dgm:cxn modelId="{8EEA7EBC-7D7E-4193-BFB2-7C9A84572A01}" type="presParOf" srcId="{67B3E905-E4DD-44CC-BDE7-E0A433867529}" destId="{3F115BC9-E83A-4EE6-A471-B75A8139B85B}" srcOrd="0" destOrd="0" presId="urn:microsoft.com/office/officeart/2011/layout/TabList"/>
    <dgm:cxn modelId="{7A88B243-6846-4DD4-A862-E55E3620918D}" type="presParOf" srcId="{3F115BC9-E83A-4EE6-A471-B75A8139B85B}" destId="{9A58BEF4-D48D-4148-AD38-910EC5B44AB2}" srcOrd="0" destOrd="0" presId="urn:microsoft.com/office/officeart/2011/layout/TabList"/>
    <dgm:cxn modelId="{39DCB831-A45E-4799-81ED-3F8ECE56DAC2}" type="presParOf" srcId="{3F115BC9-E83A-4EE6-A471-B75A8139B85B}" destId="{51544C5F-2EE9-4CD8-AF54-67AB2199C27D}" srcOrd="1" destOrd="0" presId="urn:microsoft.com/office/officeart/2011/layout/TabList"/>
    <dgm:cxn modelId="{8B20916A-3A16-44B8-8EA5-10AF322138B3}" type="presParOf" srcId="{3F115BC9-E83A-4EE6-A471-B75A8139B85B}" destId="{ACF5BF14-EFA0-47BF-AD3C-DDF49F65DEC2}" srcOrd="2" destOrd="0" presId="urn:microsoft.com/office/officeart/2011/layout/TabList"/>
    <dgm:cxn modelId="{776114A4-F659-4C5A-A254-1F4E9078C9C2}" type="presParOf" srcId="{67B3E905-E4DD-44CC-BDE7-E0A433867529}" destId="{2BA6A9B4-80C4-4B24-8240-C39C7B994612}" srcOrd="1" destOrd="0" presId="urn:microsoft.com/office/officeart/2011/layout/TabList"/>
    <dgm:cxn modelId="{C4E3599C-997E-407F-AC00-7248D1484A34}" type="presParOf" srcId="{67B3E905-E4DD-44CC-BDE7-E0A433867529}" destId="{A39754B8-ADE0-408E-99D7-8E94742B4669}" srcOrd="2" destOrd="0" presId="urn:microsoft.com/office/officeart/2011/layout/TabList"/>
    <dgm:cxn modelId="{E26E1A8D-9F90-4CD3-9BDC-042948336E1F}" type="presParOf" srcId="{A39754B8-ADE0-408E-99D7-8E94742B4669}" destId="{3839634E-24FB-42E3-95C2-0FA60C565FA5}" srcOrd="0" destOrd="0" presId="urn:microsoft.com/office/officeart/2011/layout/TabList"/>
    <dgm:cxn modelId="{4F99CEBA-F171-4B83-8408-6BA6A1378C68}" type="presParOf" srcId="{A39754B8-ADE0-408E-99D7-8E94742B4669}" destId="{DA8A8D0A-BB4A-4508-9052-8064F26C1AF6}" srcOrd="1" destOrd="0" presId="urn:microsoft.com/office/officeart/2011/layout/TabList"/>
    <dgm:cxn modelId="{A5D13959-BC92-43C0-AAE9-0C51BA59F4D3}" type="presParOf" srcId="{A39754B8-ADE0-408E-99D7-8E94742B4669}" destId="{FABB185A-3DDD-46DD-ADF6-C42ADF5C21F5}" srcOrd="2" destOrd="0" presId="urn:microsoft.com/office/officeart/2011/layout/TabList"/>
    <dgm:cxn modelId="{B1A44B1C-9383-4E8D-BDB9-ECA71451C9A3}" type="presParOf" srcId="{67B3E905-E4DD-44CC-BDE7-E0A433867529}" destId="{1C4FC8AE-7FF8-46F6-ADA5-05953AD5BAA7}" srcOrd="3" destOrd="0" presId="urn:microsoft.com/office/officeart/2011/layout/TabList"/>
    <dgm:cxn modelId="{D181610C-B80F-4CC6-BA6D-46298FE130ED}" type="presParOf" srcId="{67B3E905-E4DD-44CC-BDE7-E0A433867529}" destId="{9169046B-C37E-418A-B537-28023B194C6C}" srcOrd="4" destOrd="0" presId="urn:microsoft.com/office/officeart/2011/layout/TabList"/>
    <dgm:cxn modelId="{08B16570-A85C-4DC3-ABD1-6CCA3CB64A20}" type="presParOf" srcId="{9169046B-C37E-418A-B537-28023B194C6C}" destId="{7F53E8D3-AEAD-4B2E-8539-CFF49EB138FE}" srcOrd="0" destOrd="0" presId="urn:microsoft.com/office/officeart/2011/layout/TabList"/>
    <dgm:cxn modelId="{2CB4F75A-7B4C-4D45-8170-24C805ABBBEF}" type="presParOf" srcId="{9169046B-C37E-418A-B537-28023B194C6C}" destId="{8AAAB4EA-4218-467F-B248-DEBE4B4C207C}" srcOrd="1" destOrd="0" presId="urn:microsoft.com/office/officeart/2011/layout/TabList"/>
    <dgm:cxn modelId="{4E824FA9-4ADC-4944-BDF5-1927590827C4}" type="presParOf" srcId="{9169046B-C37E-418A-B537-28023B194C6C}" destId="{E35205B8-24FB-4731-8AE7-1055E8025801}" srcOrd="2" destOrd="0" presId="urn:microsoft.com/office/officeart/2011/layout/TabList"/>
    <dgm:cxn modelId="{6202C1A0-1DE8-4676-B529-94BC97C84325}" type="presParOf" srcId="{67B3E905-E4DD-44CC-BDE7-E0A433867529}" destId="{3E55A80F-736C-432B-AC27-E0C17F478416}" srcOrd="5" destOrd="0" presId="urn:microsoft.com/office/officeart/2011/layout/TabList"/>
    <dgm:cxn modelId="{1CC89774-8588-4333-B057-07776A807149}" type="presParOf" srcId="{67B3E905-E4DD-44CC-BDE7-E0A433867529}" destId="{C880F50A-1542-4ACC-9F45-89A9A34EC277}" srcOrd="6" destOrd="0" presId="urn:microsoft.com/office/officeart/2011/layout/TabList"/>
    <dgm:cxn modelId="{2A36FB76-E4EE-43B2-8A99-D1A46EF2685C}" type="presParOf" srcId="{C880F50A-1542-4ACC-9F45-89A9A34EC277}" destId="{D4C48A9B-808D-4F03-83D3-9E93FFAE7361}" srcOrd="0" destOrd="0" presId="urn:microsoft.com/office/officeart/2011/layout/TabList"/>
    <dgm:cxn modelId="{563DFA6F-5265-481C-9CE6-9F2ADD438FE1}" type="presParOf" srcId="{C880F50A-1542-4ACC-9F45-89A9A34EC277}" destId="{34378DB4-3CC0-4DA2-8169-61FBA02024F5}" srcOrd="1" destOrd="0" presId="urn:microsoft.com/office/officeart/2011/layout/TabList"/>
    <dgm:cxn modelId="{C1008171-C057-45BB-8DF1-AC1E0D7DD884}" type="presParOf" srcId="{C880F50A-1542-4ACC-9F45-89A9A34EC277}" destId="{C7E19DBD-ECEC-4593-B414-D6FA57702CE4}"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5E307F-1065-45D7-BA0F-434D135344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00A0A8C-A96E-48DD-B2A4-F2994219433F}">
      <dgm:prSet phldrT="[Text]" custT="1"/>
      <dgm:spPr/>
      <dgm:t>
        <a:bodyPr/>
        <a:lstStyle/>
        <a:p>
          <a:r>
            <a:rPr lang="en-GB" sz="1600" dirty="0">
              <a:latin typeface="Arial" panose="020B0604020202020204" pitchFamily="34" charset="0"/>
              <a:cs typeface="Arial" panose="020B0604020202020204" pitchFamily="34" charset="0"/>
            </a:rPr>
            <a:t>The introduction of a new Private Rented Sector Landlord Ombudsman</a:t>
          </a:r>
        </a:p>
      </dgm:t>
    </dgm:pt>
    <dgm:pt modelId="{39B6B88D-2E9B-4A55-9F5A-5BA81EDEC06B}" type="parTrans" cxnId="{BF9CA369-8527-46FF-98B6-AB9ECB83C586}">
      <dgm:prSet/>
      <dgm:spPr/>
      <dgm:t>
        <a:bodyPr/>
        <a:lstStyle/>
        <a:p>
          <a:endParaRPr lang="en-GB"/>
        </a:p>
      </dgm:t>
    </dgm:pt>
    <dgm:pt modelId="{1EA40901-4DD8-458A-8D5E-EAF1DC997B65}" type="sibTrans" cxnId="{BF9CA369-8527-46FF-98B6-AB9ECB83C586}">
      <dgm:prSet/>
      <dgm:spPr/>
      <dgm:t>
        <a:bodyPr/>
        <a:lstStyle/>
        <a:p>
          <a:endParaRPr lang="en-GB"/>
        </a:p>
      </dgm:t>
    </dgm:pt>
    <dgm:pt modelId="{9FA174BB-29F2-4AB2-A228-6CF8A655ADA7}">
      <dgm:prSet phldrT="[Text]" custT="1"/>
      <dgm:spPr/>
      <dgm:t>
        <a:bodyPr/>
        <a:lstStyle/>
        <a:p>
          <a:r>
            <a:rPr lang="en-GB" sz="1600" dirty="0">
              <a:latin typeface="Arial" panose="020B0604020202020204" pitchFamily="34" charset="0"/>
              <a:cs typeface="Arial" panose="020B0604020202020204" pitchFamily="34" charset="0"/>
            </a:rPr>
            <a:t>Make it illegal to discriminate against prospective tenants</a:t>
          </a:r>
        </a:p>
      </dgm:t>
    </dgm:pt>
    <dgm:pt modelId="{7B1F2E25-4ED2-461D-89A8-C8A1CC698272}" type="parTrans" cxnId="{4001C9AD-C53C-42B3-B2C4-8FD9A94C47E0}">
      <dgm:prSet/>
      <dgm:spPr/>
      <dgm:t>
        <a:bodyPr/>
        <a:lstStyle/>
        <a:p>
          <a:endParaRPr lang="en-GB"/>
        </a:p>
      </dgm:t>
    </dgm:pt>
    <dgm:pt modelId="{5C38BBCD-D0F8-4EA4-ABB5-18E53C45D44A}" type="sibTrans" cxnId="{4001C9AD-C53C-42B3-B2C4-8FD9A94C47E0}">
      <dgm:prSet/>
      <dgm:spPr/>
      <dgm:t>
        <a:bodyPr/>
        <a:lstStyle/>
        <a:p>
          <a:endParaRPr lang="en-GB"/>
        </a:p>
      </dgm:t>
    </dgm:pt>
    <dgm:pt modelId="{174B7B61-40E6-403E-9399-00E287DF2370}">
      <dgm:prSet phldrT="[Text]" custT="1"/>
      <dgm:spPr/>
      <dgm:t>
        <a:bodyPr/>
        <a:lstStyle/>
        <a:p>
          <a:r>
            <a:rPr lang="en-GB" sz="1600" dirty="0">
              <a:latin typeface="Arial" panose="020B0604020202020204" pitchFamily="34" charset="0"/>
              <a:cs typeface="Arial" panose="020B0604020202020204" pitchFamily="34" charset="0"/>
            </a:rPr>
            <a:t>The extension of Awaab’s Law to the private rented sector</a:t>
          </a:r>
        </a:p>
      </dgm:t>
    </dgm:pt>
    <dgm:pt modelId="{1512F0F3-6B2F-46EB-9337-2489CDEE8A45}" type="parTrans" cxnId="{3F1FC122-4173-41C3-BAA1-4A15E7FC2F77}">
      <dgm:prSet/>
      <dgm:spPr/>
      <dgm:t>
        <a:bodyPr/>
        <a:lstStyle/>
        <a:p>
          <a:endParaRPr lang="en-GB"/>
        </a:p>
      </dgm:t>
    </dgm:pt>
    <dgm:pt modelId="{633E86F8-DC72-4CBF-B245-EEC2AC60146E}" type="sibTrans" cxnId="{3F1FC122-4173-41C3-BAA1-4A15E7FC2F77}">
      <dgm:prSet/>
      <dgm:spPr/>
      <dgm:t>
        <a:bodyPr/>
        <a:lstStyle/>
        <a:p>
          <a:endParaRPr lang="en-GB"/>
        </a:p>
      </dgm:t>
    </dgm:pt>
    <dgm:pt modelId="{B1DED641-CF44-4F14-85DF-110000CA4D31}">
      <dgm:prSet custT="1"/>
      <dgm:spPr/>
      <dgm:t>
        <a:bodyPr/>
        <a:lstStyle/>
        <a:p>
          <a:r>
            <a:rPr lang="en-GB" sz="1600" dirty="0">
              <a:latin typeface="Arial" panose="020B0604020202020204" pitchFamily="34" charset="0"/>
              <a:cs typeface="Arial" panose="020B0604020202020204" pitchFamily="34" charset="0"/>
            </a:rPr>
            <a:t>Right to request a pet</a:t>
          </a:r>
        </a:p>
      </dgm:t>
    </dgm:pt>
    <dgm:pt modelId="{9940F3C6-5D55-414D-912A-CE953BE77541}" type="parTrans" cxnId="{02F01A98-15D4-4716-A421-D1D5CB671440}">
      <dgm:prSet/>
      <dgm:spPr/>
      <dgm:t>
        <a:bodyPr/>
        <a:lstStyle/>
        <a:p>
          <a:endParaRPr lang="en-GB"/>
        </a:p>
      </dgm:t>
    </dgm:pt>
    <dgm:pt modelId="{0942F2C1-AF50-4AB9-BDCF-E6D9B589F935}" type="sibTrans" cxnId="{02F01A98-15D4-4716-A421-D1D5CB671440}">
      <dgm:prSet/>
      <dgm:spPr/>
      <dgm:t>
        <a:bodyPr/>
        <a:lstStyle/>
        <a:p>
          <a:endParaRPr lang="en-GB"/>
        </a:p>
      </dgm:t>
    </dgm:pt>
    <dgm:pt modelId="{67B3E905-E4DD-44CC-BDE7-E0A433867529}" type="pres">
      <dgm:prSet presAssocID="{125E307F-1065-45D7-BA0F-434D135344A9}" presName="Name0" presStyleCnt="0">
        <dgm:presLayoutVars>
          <dgm:chMax/>
          <dgm:chPref val="3"/>
          <dgm:dir/>
          <dgm:animOne val="branch"/>
          <dgm:animLvl val="lvl"/>
        </dgm:presLayoutVars>
      </dgm:prSet>
      <dgm:spPr/>
    </dgm:pt>
    <dgm:pt modelId="{3F115BC9-E83A-4EE6-A471-B75A8139B85B}" type="pres">
      <dgm:prSet presAssocID="{300A0A8C-A96E-48DD-B2A4-F2994219433F}" presName="composite" presStyleCnt="0"/>
      <dgm:spPr/>
    </dgm:pt>
    <dgm:pt modelId="{9A58BEF4-D48D-4148-AD38-910EC5B44AB2}" type="pres">
      <dgm:prSet presAssocID="{300A0A8C-A96E-48DD-B2A4-F2994219433F}" presName="FirstChild" presStyleLbl="revTx" presStyleIdx="0" presStyleCnt="4">
        <dgm:presLayoutVars>
          <dgm:chMax val="0"/>
          <dgm:chPref val="0"/>
          <dgm:bulletEnabled val="1"/>
        </dgm:presLayoutVars>
      </dgm:prSet>
      <dgm:spPr/>
    </dgm:pt>
    <dgm:pt modelId="{51544C5F-2EE9-4CD8-AF54-67AB2199C27D}" type="pres">
      <dgm:prSet presAssocID="{300A0A8C-A96E-48DD-B2A4-F2994219433F}" presName="Parent" presStyleLbl="alignNode1" presStyleIdx="0" presStyleCnt="4">
        <dgm:presLayoutVars>
          <dgm:chMax val="3"/>
          <dgm:chPref val="3"/>
          <dgm:bulletEnabled val="1"/>
        </dgm:presLayoutVars>
      </dgm:prSet>
      <dgm:spPr/>
    </dgm:pt>
    <dgm:pt modelId="{ACF5BF14-EFA0-47BF-AD3C-DDF49F65DEC2}" type="pres">
      <dgm:prSet presAssocID="{300A0A8C-A96E-48DD-B2A4-F2994219433F}" presName="Accent" presStyleLbl="parChTrans1D1" presStyleIdx="0" presStyleCnt="4"/>
      <dgm:spPr/>
    </dgm:pt>
    <dgm:pt modelId="{2BA6A9B4-80C4-4B24-8240-C39C7B994612}" type="pres">
      <dgm:prSet presAssocID="{1EA40901-4DD8-458A-8D5E-EAF1DC997B65}" presName="sibTrans" presStyleCnt="0"/>
      <dgm:spPr/>
    </dgm:pt>
    <dgm:pt modelId="{A39754B8-ADE0-408E-99D7-8E94742B4669}" type="pres">
      <dgm:prSet presAssocID="{9FA174BB-29F2-4AB2-A228-6CF8A655ADA7}" presName="composite" presStyleCnt="0"/>
      <dgm:spPr/>
    </dgm:pt>
    <dgm:pt modelId="{3839634E-24FB-42E3-95C2-0FA60C565FA5}" type="pres">
      <dgm:prSet presAssocID="{9FA174BB-29F2-4AB2-A228-6CF8A655ADA7}" presName="FirstChild" presStyleLbl="revTx" presStyleIdx="1" presStyleCnt="4">
        <dgm:presLayoutVars>
          <dgm:chMax val="0"/>
          <dgm:chPref val="0"/>
          <dgm:bulletEnabled val="1"/>
        </dgm:presLayoutVars>
      </dgm:prSet>
      <dgm:spPr/>
    </dgm:pt>
    <dgm:pt modelId="{DA8A8D0A-BB4A-4508-9052-8064F26C1AF6}" type="pres">
      <dgm:prSet presAssocID="{9FA174BB-29F2-4AB2-A228-6CF8A655ADA7}" presName="Parent" presStyleLbl="alignNode1" presStyleIdx="1" presStyleCnt="4">
        <dgm:presLayoutVars>
          <dgm:chMax val="3"/>
          <dgm:chPref val="3"/>
          <dgm:bulletEnabled val="1"/>
        </dgm:presLayoutVars>
      </dgm:prSet>
      <dgm:spPr/>
    </dgm:pt>
    <dgm:pt modelId="{FABB185A-3DDD-46DD-ADF6-C42ADF5C21F5}" type="pres">
      <dgm:prSet presAssocID="{9FA174BB-29F2-4AB2-A228-6CF8A655ADA7}" presName="Accent" presStyleLbl="parChTrans1D1" presStyleIdx="1" presStyleCnt="4"/>
      <dgm:spPr/>
    </dgm:pt>
    <dgm:pt modelId="{1C4FC8AE-7FF8-46F6-ADA5-05953AD5BAA7}" type="pres">
      <dgm:prSet presAssocID="{5C38BBCD-D0F8-4EA4-ABB5-18E53C45D44A}" presName="sibTrans" presStyleCnt="0"/>
      <dgm:spPr/>
    </dgm:pt>
    <dgm:pt modelId="{9169046B-C37E-418A-B537-28023B194C6C}" type="pres">
      <dgm:prSet presAssocID="{174B7B61-40E6-403E-9399-00E287DF2370}" presName="composite" presStyleCnt="0"/>
      <dgm:spPr/>
    </dgm:pt>
    <dgm:pt modelId="{7F53E8D3-AEAD-4B2E-8539-CFF49EB138FE}" type="pres">
      <dgm:prSet presAssocID="{174B7B61-40E6-403E-9399-00E287DF2370}" presName="FirstChild" presStyleLbl="revTx" presStyleIdx="2" presStyleCnt="4">
        <dgm:presLayoutVars>
          <dgm:chMax val="0"/>
          <dgm:chPref val="0"/>
          <dgm:bulletEnabled val="1"/>
        </dgm:presLayoutVars>
      </dgm:prSet>
      <dgm:spPr/>
    </dgm:pt>
    <dgm:pt modelId="{8AAAB4EA-4218-467F-B248-DEBE4B4C207C}" type="pres">
      <dgm:prSet presAssocID="{174B7B61-40E6-403E-9399-00E287DF2370}" presName="Parent" presStyleLbl="alignNode1" presStyleIdx="2" presStyleCnt="4">
        <dgm:presLayoutVars>
          <dgm:chMax val="3"/>
          <dgm:chPref val="3"/>
          <dgm:bulletEnabled val="1"/>
        </dgm:presLayoutVars>
      </dgm:prSet>
      <dgm:spPr/>
    </dgm:pt>
    <dgm:pt modelId="{E35205B8-24FB-4731-8AE7-1055E8025801}" type="pres">
      <dgm:prSet presAssocID="{174B7B61-40E6-403E-9399-00E287DF2370}" presName="Accent" presStyleLbl="parChTrans1D1" presStyleIdx="2" presStyleCnt="4"/>
      <dgm:spPr/>
    </dgm:pt>
    <dgm:pt modelId="{3E55A80F-736C-432B-AC27-E0C17F478416}" type="pres">
      <dgm:prSet presAssocID="{633E86F8-DC72-4CBF-B245-EEC2AC60146E}" presName="sibTrans" presStyleCnt="0"/>
      <dgm:spPr/>
    </dgm:pt>
    <dgm:pt modelId="{C880F50A-1542-4ACC-9F45-89A9A34EC277}" type="pres">
      <dgm:prSet presAssocID="{B1DED641-CF44-4F14-85DF-110000CA4D31}" presName="composite" presStyleCnt="0"/>
      <dgm:spPr/>
    </dgm:pt>
    <dgm:pt modelId="{D4C48A9B-808D-4F03-83D3-9E93FFAE7361}" type="pres">
      <dgm:prSet presAssocID="{B1DED641-CF44-4F14-85DF-110000CA4D31}" presName="FirstChild" presStyleLbl="revTx" presStyleIdx="3" presStyleCnt="4">
        <dgm:presLayoutVars>
          <dgm:chMax val="0"/>
          <dgm:chPref val="0"/>
          <dgm:bulletEnabled val="1"/>
        </dgm:presLayoutVars>
      </dgm:prSet>
      <dgm:spPr/>
    </dgm:pt>
    <dgm:pt modelId="{34378DB4-3CC0-4DA2-8169-61FBA02024F5}" type="pres">
      <dgm:prSet presAssocID="{B1DED641-CF44-4F14-85DF-110000CA4D31}" presName="Parent" presStyleLbl="alignNode1" presStyleIdx="3" presStyleCnt="4">
        <dgm:presLayoutVars>
          <dgm:chMax val="3"/>
          <dgm:chPref val="3"/>
          <dgm:bulletEnabled val="1"/>
        </dgm:presLayoutVars>
      </dgm:prSet>
      <dgm:spPr/>
    </dgm:pt>
    <dgm:pt modelId="{C7E19DBD-ECEC-4593-B414-D6FA57702CE4}" type="pres">
      <dgm:prSet presAssocID="{B1DED641-CF44-4F14-85DF-110000CA4D31}" presName="Accent" presStyleLbl="parChTrans1D1" presStyleIdx="3" presStyleCnt="4"/>
      <dgm:spPr/>
    </dgm:pt>
  </dgm:ptLst>
  <dgm:cxnLst>
    <dgm:cxn modelId="{3F1FC122-4173-41C3-BAA1-4A15E7FC2F77}" srcId="{125E307F-1065-45D7-BA0F-434D135344A9}" destId="{174B7B61-40E6-403E-9399-00E287DF2370}" srcOrd="2" destOrd="0" parTransId="{1512F0F3-6B2F-46EB-9337-2489CDEE8A45}" sibTransId="{633E86F8-DC72-4CBF-B245-EEC2AC60146E}"/>
    <dgm:cxn modelId="{BF9CA369-8527-46FF-98B6-AB9ECB83C586}" srcId="{125E307F-1065-45D7-BA0F-434D135344A9}" destId="{300A0A8C-A96E-48DD-B2A4-F2994219433F}" srcOrd="0" destOrd="0" parTransId="{39B6B88D-2E9B-4A55-9F5A-5BA81EDEC06B}" sibTransId="{1EA40901-4DD8-458A-8D5E-EAF1DC997B65}"/>
    <dgm:cxn modelId="{FC62374F-C5F8-4091-AFF5-88C37A44E31E}" type="presOf" srcId="{125E307F-1065-45D7-BA0F-434D135344A9}" destId="{67B3E905-E4DD-44CC-BDE7-E0A433867529}" srcOrd="0" destOrd="0" presId="urn:microsoft.com/office/officeart/2011/layout/TabList"/>
    <dgm:cxn modelId="{02F01A98-15D4-4716-A421-D1D5CB671440}" srcId="{125E307F-1065-45D7-BA0F-434D135344A9}" destId="{B1DED641-CF44-4F14-85DF-110000CA4D31}" srcOrd="3" destOrd="0" parTransId="{9940F3C6-5D55-414D-912A-CE953BE77541}" sibTransId="{0942F2C1-AF50-4AB9-BDCF-E6D9B589F935}"/>
    <dgm:cxn modelId="{4001C9AD-C53C-42B3-B2C4-8FD9A94C47E0}" srcId="{125E307F-1065-45D7-BA0F-434D135344A9}" destId="{9FA174BB-29F2-4AB2-A228-6CF8A655ADA7}" srcOrd="1" destOrd="0" parTransId="{7B1F2E25-4ED2-461D-89A8-C8A1CC698272}" sibTransId="{5C38BBCD-D0F8-4EA4-ABB5-18E53C45D44A}"/>
    <dgm:cxn modelId="{3F6FB5AE-396B-4C7A-8EA5-7BB3194CC545}" type="presOf" srcId="{300A0A8C-A96E-48DD-B2A4-F2994219433F}" destId="{51544C5F-2EE9-4CD8-AF54-67AB2199C27D}" srcOrd="0" destOrd="0" presId="urn:microsoft.com/office/officeart/2011/layout/TabList"/>
    <dgm:cxn modelId="{00EC8EC1-BA0D-4D9A-9515-9FE8BC1E6444}" type="presOf" srcId="{B1DED641-CF44-4F14-85DF-110000CA4D31}" destId="{34378DB4-3CC0-4DA2-8169-61FBA02024F5}" srcOrd="0" destOrd="0" presId="urn:microsoft.com/office/officeart/2011/layout/TabList"/>
    <dgm:cxn modelId="{F6ED13CB-BD35-414D-A637-9EF6EA69F362}" type="presOf" srcId="{174B7B61-40E6-403E-9399-00E287DF2370}" destId="{8AAAB4EA-4218-467F-B248-DEBE4B4C207C}" srcOrd="0" destOrd="0" presId="urn:microsoft.com/office/officeart/2011/layout/TabList"/>
    <dgm:cxn modelId="{EAC680D2-B2E7-427F-8AE5-ED74523D070A}" type="presOf" srcId="{9FA174BB-29F2-4AB2-A228-6CF8A655ADA7}" destId="{DA8A8D0A-BB4A-4508-9052-8064F26C1AF6}" srcOrd="0" destOrd="0" presId="urn:microsoft.com/office/officeart/2011/layout/TabList"/>
    <dgm:cxn modelId="{8EEA7EBC-7D7E-4193-BFB2-7C9A84572A01}" type="presParOf" srcId="{67B3E905-E4DD-44CC-BDE7-E0A433867529}" destId="{3F115BC9-E83A-4EE6-A471-B75A8139B85B}" srcOrd="0" destOrd="0" presId="urn:microsoft.com/office/officeart/2011/layout/TabList"/>
    <dgm:cxn modelId="{7A88B243-6846-4DD4-A862-E55E3620918D}" type="presParOf" srcId="{3F115BC9-E83A-4EE6-A471-B75A8139B85B}" destId="{9A58BEF4-D48D-4148-AD38-910EC5B44AB2}" srcOrd="0" destOrd="0" presId="urn:microsoft.com/office/officeart/2011/layout/TabList"/>
    <dgm:cxn modelId="{39DCB831-A45E-4799-81ED-3F8ECE56DAC2}" type="presParOf" srcId="{3F115BC9-E83A-4EE6-A471-B75A8139B85B}" destId="{51544C5F-2EE9-4CD8-AF54-67AB2199C27D}" srcOrd="1" destOrd="0" presId="urn:microsoft.com/office/officeart/2011/layout/TabList"/>
    <dgm:cxn modelId="{8B20916A-3A16-44B8-8EA5-10AF322138B3}" type="presParOf" srcId="{3F115BC9-E83A-4EE6-A471-B75A8139B85B}" destId="{ACF5BF14-EFA0-47BF-AD3C-DDF49F65DEC2}" srcOrd="2" destOrd="0" presId="urn:microsoft.com/office/officeart/2011/layout/TabList"/>
    <dgm:cxn modelId="{776114A4-F659-4C5A-A254-1F4E9078C9C2}" type="presParOf" srcId="{67B3E905-E4DD-44CC-BDE7-E0A433867529}" destId="{2BA6A9B4-80C4-4B24-8240-C39C7B994612}" srcOrd="1" destOrd="0" presId="urn:microsoft.com/office/officeart/2011/layout/TabList"/>
    <dgm:cxn modelId="{C4E3599C-997E-407F-AC00-7248D1484A34}" type="presParOf" srcId="{67B3E905-E4DD-44CC-BDE7-E0A433867529}" destId="{A39754B8-ADE0-408E-99D7-8E94742B4669}" srcOrd="2" destOrd="0" presId="urn:microsoft.com/office/officeart/2011/layout/TabList"/>
    <dgm:cxn modelId="{E26E1A8D-9F90-4CD3-9BDC-042948336E1F}" type="presParOf" srcId="{A39754B8-ADE0-408E-99D7-8E94742B4669}" destId="{3839634E-24FB-42E3-95C2-0FA60C565FA5}" srcOrd="0" destOrd="0" presId="urn:microsoft.com/office/officeart/2011/layout/TabList"/>
    <dgm:cxn modelId="{4F99CEBA-F171-4B83-8408-6BA6A1378C68}" type="presParOf" srcId="{A39754B8-ADE0-408E-99D7-8E94742B4669}" destId="{DA8A8D0A-BB4A-4508-9052-8064F26C1AF6}" srcOrd="1" destOrd="0" presId="urn:microsoft.com/office/officeart/2011/layout/TabList"/>
    <dgm:cxn modelId="{A5D13959-BC92-43C0-AAE9-0C51BA59F4D3}" type="presParOf" srcId="{A39754B8-ADE0-408E-99D7-8E94742B4669}" destId="{FABB185A-3DDD-46DD-ADF6-C42ADF5C21F5}" srcOrd="2" destOrd="0" presId="urn:microsoft.com/office/officeart/2011/layout/TabList"/>
    <dgm:cxn modelId="{B1A44B1C-9383-4E8D-BDB9-ECA71451C9A3}" type="presParOf" srcId="{67B3E905-E4DD-44CC-BDE7-E0A433867529}" destId="{1C4FC8AE-7FF8-46F6-ADA5-05953AD5BAA7}" srcOrd="3" destOrd="0" presId="urn:microsoft.com/office/officeart/2011/layout/TabList"/>
    <dgm:cxn modelId="{D181610C-B80F-4CC6-BA6D-46298FE130ED}" type="presParOf" srcId="{67B3E905-E4DD-44CC-BDE7-E0A433867529}" destId="{9169046B-C37E-418A-B537-28023B194C6C}" srcOrd="4" destOrd="0" presId="urn:microsoft.com/office/officeart/2011/layout/TabList"/>
    <dgm:cxn modelId="{08B16570-A85C-4DC3-ABD1-6CCA3CB64A20}" type="presParOf" srcId="{9169046B-C37E-418A-B537-28023B194C6C}" destId="{7F53E8D3-AEAD-4B2E-8539-CFF49EB138FE}" srcOrd="0" destOrd="0" presId="urn:microsoft.com/office/officeart/2011/layout/TabList"/>
    <dgm:cxn modelId="{2CB4F75A-7B4C-4D45-8170-24C805ABBBEF}" type="presParOf" srcId="{9169046B-C37E-418A-B537-28023B194C6C}" destId="{8AAAB4EA-4218-467F-B248-DEBE4B4C207C}" srcOrd="1" destOrd="0" presId="urn:microsoft.com/office/officeart/2011/layout/TabList"/>
    <dgm:cxn modelId="{4E824FA9-4ADC-4944-BDF5-1927590827C4}" type="presParOf" srcId="{9169046B-C37E-418A-B537-28023B194C6C}" destId="{E35205B8-24FB-4731-8AE7-1055E8025801}" srcOrd="2" destOrd="0" presId="urn:microsoft.com/office/officeart/2011/layout/TabList"/>
    <dgm:cxn modelId="{6202C1A0-1DE8-4676-B529-94BC97C84325}" type="presParOf" srcId="{67B3E905-E4DD-44CC-BDE7-E0A433867529}" destId="{3E55A80F-736C-432B-AC27-E0C17F478416}" srcOrd="5" destOrd="0" presId="urn:microsoft.com/office/officeart/2011/layout/TabList"/>
    <dgm:cxn modelId="{1CC89774-8588-4333-B057-07776A807149}" type="presParOf" srcId="{67B3E905-E4DD-44CC-BDE7-E0A433867529}" destId="{C880F50A-1542-4ACC-9F45-89A9A34EC277}" srcOrd="6" destOrd="0" presId="urn:microsoft.com/office/officeart/2011/layout/TabList"/>
    <dgm:cxn modelId="{2A36FB76-E4EE-43B2-8A99-D1A46EF2685C}" type="presParOf" srcId="{C880F50A-1542-4ACC-9F45-89A9A34EC277}" destId="{D4C48A9B-808D-4F03-83D3-9E93FFAE7361}" srcOrd="0" destOrd="0" presId="urn:microsoft.com/office/officeart/2011/layout/TabList"/>
    <dgm:cxn modelId="{563DFA6F-5265-481C-9CE6-9F2ADD438FE1}" type="presParOf" srcId="{C880F50A-1542-4ACC-9F45-89A9A34EC277}" destId="{34378DB4-3CC0-4DA2-8169-61FBA02024F5}" srcOrd="1" destOrd="0" presId="urn:microsoft.com/office/officeart/2011/layout/TabList"/>
    <dgm:cxn modelId="{C1008171-C057-45BB-8DF1-AC1E0D7DD884}" type="presParOf" srcId="{C880F50A-1542-4ACC-9F45-89A9A34EC277}" destId="{C7E19DBD-ECEC-4593-B414-D6FA57702CE4}"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5E307F-1065-45D7-BA0F-434D135344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00A0A8C-A96E-48DD-B2A4-F2994219433F}">
      <dgm:prSet phldrT="[Text]" custT="1"/>
      <dgm:spPr/>
      <dgm:t>
        <a:bodyPr/>
        <a:lstStyle/>
        <a:p>
          <a:r>
            <a:rPr lang="en-GB" sz="1600" dirty="0">
              <a:latin typeface="Arial" panose="020B0604020202020204" pitchFamily="34" charset="0"/>
              <a:cs typeface="Arial" panose="020B0604020202020204" pitchFamily="34" charset="0"/>
            </a:rPr>
            <a:t>Private rental sector database</a:t>
          </a:r>
        </a:p>
      </dgm:t>
    </dgm:pt>
    <dgm:pt modelId="{39B6B88D-2E9B-4A55-9F5A-5BA81EDEC06B}" type="parTrans" cxnId="{BF9CA369-8527-46FF-98B6-AB9ECB83C586}">
      <dgm:prSet/>
      <dgm:spPr/>
      <dgm:t>
        <a:bodyPr/>
        <a:lstStyle/>
        <a:p>
          <a:endParaRPr lang="en-GB"/>
        </a:p>
      </dgm:t>
    </dgm:pt>
    <dgm:pt modelId="{1EA40901-4DD8-458A-8D5E-EAF1DC997B65}" type="sibTrans" cxnId="{BF9CA369-8527-46FF-98B6-AB9ECB83C586}">
      <dgm:prSet/>
      <dgm:spPr/>
      <dgm:t>
        <a:bodyPr/>
        <a:lstStyle/>
        <a:p>
          <a:endParaRPr lang="en-GB"/>
        </a:p>
      </dgm:t>
    </dgm:pt>
    <dgm:pt modelId="{9FA174BB-29F2-4AB2-A228-6CF8A655ADA7}">
      <dgm:prSet phldrT="[Text]" custT="1"/>
      <dgm:spPr/>
      <dgm:t>
        <a:bodyPr/>
        <a:lstStyle/>
        <a:p>
          <a:r>
            <a:rPr lang="en-GB" sz="1600" dirty="0">
              <a:latin typeface="Arial" panose="020B0604020202020204" pitchFamily="34" charset="0"/>
              <a:cs typeface="Arial" panose="020B0604020202020204" pitchFamily="34" charset="0"/>
            </a:rPr>
            <a:t>Enforcement and investigatory powers for local councils</a:t>
          </a:r>
        </a:p>
      </dgm:t>
    </dgm:pt>
    <dgm:pt modelId="{7B1F2E25-4ED2-461D-89A8-C8A1CC698272}" type="parTrans" cxnId="{4001C9AD-C53C-42B3-B2C4-8FD9A94C47E0}">
      <dgm:prSet/>
      <dgm:spPr/>
      <dgm:t>
        <a:bodyPr/>
        <a:lstStyle/>
        <a:p>
          <a:endParaRPr lang="en-GB"/>
        </a:p>
      </dgm:t>
    </dgm:pt>
    <dgm:pt modelId="{5C38BBCD-D0F8-4EA4-ABB5-18E53C45D44A}" type="sibTrans" cxnId="{4001C9AD-C53C-42B3-B2C4-8FD9A94C47E0}">
      <dgm:prSet/>
      <dgm:spPr/>
      <dgm:t>
        <a:bodyPr/>
        <a:lstStyle/>
        <a:p>
          <a:endParaRPr lang="en-GB"/>
        </a:p>
      </dgm:t>
    </dgm:pt>
    <dgm:pt modelId="{67B3E905-E4DD-44CC-BDE7-E0A433867529}" type="pres">
      <dgm:prSet presAssocID="{125E307F-1065-45D7-BA0F-434D135344A9}" presName="Name0" presStyleCnt="0">
        <dgm:presLayoutVars>
          <dgm:chMax/>
          <dgm:chPref val="3"/>
          <dgm:dir/>
          <dgm:animOne val="branch"/>
          <dgm:animLvl val="lvl"/>
        </dgm:presLayoutVars>
      </dgm:prSet>
      <dgm:spPr/>
    </dgm:pt>
    <dgm:pt modelId="{3F115BC9-E83A-4EE6-A471-B75A8139B85B}" type="pres">
      <dgm:prSet presAssocID="{300A0A8C-A96E-48DD-B2A4-F2994219433F}" presName="composite" presStyleCnt="0"/>
      <dgm:spPr/>
    </dgm:pt>
    <dgm:pt modelId="{9A58BEF4-D48D-4148-AD38-910EC5B44AB2}" type="pres">
      <dgm:prSet presAssocID="{300A0A8C-A96E-48DD-B2A4-F2994219433F}" presName="FirstChild" presStyleLbl="revTx" presStyleIdx="0" presStyleCnt="2">
        <dgm:presLayoutVars>
          <dgm:chMax val="0"/>
          <dgm:chPref val="0"/>
          <dgm:bulletEnabled val="1"/>
        </dgm:presLayoutVars>
      </dgm:prSet>
      <dgm:spPr/>
    </dgm:pt>
    <dgm:pt modelId="{51544C5F-2EE9-4CD8-AF54-67AB2199C27D}" type="pres">
      <dgm:prSet presAssocID="{300A0A8C-A96E-48DD-B2A4-F2994219433F}" presName="Parent" presStyleLbl="alignNode1" presStyleIdx="0" presStyleCnt="2">
        <dgm:presLayoutVars>
          <dgm:chMax val="3"/>
          <dgm:chPref val="3"/>
          <dgm:bulletEnabled val="1"/>
        </dgm:presLayoutVars>
      </dgm:prSet>
      <dgm:spPr/>
    </dgm:pt>
    <dgm:pt modelId="{ACF5BF14-EFA0-47BF-AD3C-DDF49F65DEC2}" type="pres">
      <dgm:prSet presAssocID="{300A0A8C-A96E-48DD-B2A4-F2994219433F}" presName="Accent" presStyleLbl="parChTrans1D1" presStyleIdx="0" presStyleCnt="2"/>
      <dgm:spPr/>
    </dgm:pt>
    <dgm:pt modelId="{2BA6A9B4-80C4-4B24-8240-C39C7B994612}" type="pres">
      <dgm:prSet presAssocID="{1EA40901-4DD8-458A-8D5E-EAF1DC997B65}" presName="sibTrans" presStyleCnt="0"/>
      <dgm:spPr/>
    </dgm:pt>
    <dgm:pt modelId="{A39754B8-ADE0-408E-99D7-8E94742B4669}" type="pres">
      <dgm:prSet presAssocID="{9FA174BB-29F2-4AB2-A228-6CF8A655ADA7}" presName="composite" presStyleCnt="0"/>
      <dgm:spPr/>
    </dgm:pt>
    <dgm:pt modelId="{3839634E-24FB-42E3-95C2-0FA60C565FA5}" type="pres">
      <dgm:prSet presAssocID="{9FA174BB-29F2-4AB2-A228-6CF8A655ADA7}" presName="FirstChild" presStyleLbl="revTx" presStyleIdx="1" presStyleCnt="2">
        <dgm:presLayoutVars>
          <dgm:chMax val="0"/>
          <dgm:chPref val="0"/>
          <dgm:bulletEnabled val="1"/>
        </dgm:presLayoutVars>
      </dgm:prSet>
      <dgm:spPr/>
    </dgm:pt>
    <dgm:pt modelId="{DA8A8D0A-BB4A-4508-9052-8064F26C1AF6}" type="pres">
      <dgm:prSet presAssocID="{9FA174BB-29F2-4AB2-A228-6CF8A655ADA7}" presName="Parent" presStyleLbl="alignNode1" presStyleIdx="1" presStyleCnt="2">
        <dgm:presLayoutVars>
          <dgm:chMax val="3"/>
          <dgm:chPref val="3"/>
          <dgm:bulletEnabled val="1"/>
        </dgm:presLayoutVars>
      </dgm:prSet>
      <dgm:spPr/>
    </dgm:pt>
    <dgm:pt modelId="{FABB185A-3DDD-46DD-ADF6-C42ADF5C21F5}" type="pres">
      <dgm:prSet presAssocID="{9FA174BB-29F2-4AB2-A228-6CF8A655ADA7}" presName="Accent" presStyleLbl="parChTrans1D1" presStyleIdx="1" presStyleCnt="2"/>
      <dgm:spPr/>
    </dgm:pt>
  </dgm:ptLst>
  <dgm:cxnLst>
    <dgm:cxn modelId="{BF9CA369-8527-46FF-98B6-AB9ECB83C586}" srcId="{125E307F-1065-45D7-BA0F-434D135344A9}" destId="{300A0A8C-A96E-48DD-B2A4-F2994219433F}" srcOrd="0" destOrd="0" parTransId="{39B6B88D-2E9B-4A55-9F5A-5BA81EDEC06B}" sibTransId="{1EA40901-4DD8-458A-8D5E-EAF1DC997B65}"/>
    <dgm:cxn modelId="{FC62374F-C5F8-4091-AFF5-88C37A44E31E}" type="presOf" srcId="{125E307F-1065-45D7-BA0F-434D135344A9}" destId="{67B3E905-E4DD-44CC-BDE7-E0A433867529}" srcOrd="0" destOrd="0" presId="urn:microsoft.com/office/officeart/2011/layout/TabList"/>
    <dgm:cxn modelId="{4001C9AD-C53C-42B3-B2C4-8FD9A94C47E0}" srcId="{125E307F-1065-45D7-BA0F-434D135344A9}" destId="{9FA174BB-29F2-4AB2-A228-6CF8A655ADA7}" srcOrd="1" destOrd="0" parTransId="{7B1F2E25-4ED2-461D-89A8-C8A1CC698272}" sibTransId="{5C38BBCD-D0F8-4EA4-ABB5-18E53C45D44A}"/>
    <dgm:cxn modelId="{3F6FB5AE-396B-4C7A-8EA5-7BB3194CC545}" type="presOf" srcId="{300A0A8C-A96E-48DD-B2A4-F2994219433F}" destId="{51544C5F-2EE9-4CD8-AF54-67AB2199C27D}" srcOrd="0" destOrd="0" presId="urn:microsoft.com/office/officeart/2011/layout/TabList"/>
    <dgm:cxn modelId="{EAC680D2-B2E7-427F-8AE5-ED74523D070A}" type="presOf" srcId="{9FA174BB-29F2-4AB2-A228-6CF8A655ADA7}" destId="{DA8A8D0A-BB4A-4508-9052-8064F26C1AF6}" srcOrd="0" destOrd="0" presId="urn:microsoft.com/office/officeart/2011/layout/TabList"/>
    <dgm:cxn modelId="{8EEA7EBC-7D7E-4193-BFB2-7C9A84572A01}" type="presParOf" srcId="{67B3E905-E4DD-44CC-BDE7-E0A433867529}" destId="{3F115BC9-E83A-4EE6-A471-B75A8139B85B}" srcOrd="0" destOrd="0" presId="urn:microsoft.com/office/officeart/2011/layout/TabList"/>
    <dgm:cxn modelId="{7A88B243-6846-4DD4-A862-E55E3620918D}" type="presParOf" srcId="{3F115BC9-E83A-4EE6-A471-B75A8139B85B}" destId="{9A58BEF4-D48D-4148-AD38-910EC5B44AB2}" srcOrd="0" destOrd="0" presId="urn:microsoft.com/office/officeart/2011/layout/TabList"/>
    <dgm:cxn modelId="{39DCB831-A45E-4799-81ED-3F8ECE56DAC2}" type="presParOf" srcId="{3F115BC9-E83A-4EE6-A471-B75A8139B85B}" destId="{51544C5F-2EE9-4CD8-AF54-67AB2199C27D}" srcOrd="1" destOrd="0" presId="urn:microsoft.com/office/officeart/2011/layout/TabList"/>
    <dgm:cxn modelId="{8B20916A-3A16-44B8-8EA5-10AF322138B3}" type="presParOf" srcId="{3F115BC9-E83A-4EE6-A471-B75A8139B85B}" destId="{ACF5BF14-EFA0-47BF-AD3C-DDF49F65DEC2}" srcOrd="2" destOrd="0" presId="urn:microsoft.com/office/officeart/2011/layout/TabList"/>
    <dgm:cxn modelId="{776114A4-F659-4C5A-A254-1F4E9078C9C2}" type="presParOf" srcId="{67B3E905-E4DD-44CC-BDE7-E0A433867529}" destId="{2BA6A9B4-80C4-4B24-8240-C39C7B994612}" srcOrd="1" destOrd="0" presId="urn:microsoft.com/office/officeart/2011/layout/TabList"/>
    <dgm:cxn modelId="{C4E3599C-997E-407F-AC00-7248D1484A34}" type="presParOf" srcId="{67B3E905-E4DD-44CC-BDE7-E0A433867529}" destId="{A39754B8-ADE0-408E-99D7-8E94742B4669}" srcOrd="2" destOrd="0" presId="urn:microsoft.com/office/officeart/2011/layout/TabList"/>
    <dgm:cxn modelId="{E26E1A8D-9F90-4CD3-9BDC-042948336E1F}" type="presParOf" srcId="{A39754B8-ADE0-408E-99D7-8E94742B4669}" destId="{3839634E-24FB-42E3-95C2-0FA60C565FA5}" srcOrd="0" destOrd="0" presId="urn:microsoft.com/office/officeart/2011/layout/TabList"/>
    <dgm:cxn modelId="{4F99CEBA-F171-4B83-8408-6BA6A1378C68}" type="presParOf" srcId="{A39754B8-ADE0-408E-99D7-8E94742B4669}" destId="{DA8A8D0A-BB4A-4508-9052-8064F26C1AF6}" srcOrd="1" destOrd="0" presId="urn:microsoft.com/office/officeart/2011/layout/TabList"/>
    <dgm:cxn modelId="{A5D13959-BC92-43C0-AAE9-0C51BA59F4D3}" type="presParOf" srcId="{A39754B8-ADE0-408E-99D7-8E94742B4669}" destId="{FABB185A-3DDD-46DD-ADF6-C42ADF5C21F5}"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5E307F-1065-45D7-BA0F-434D135344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00A0A8C-A96E-48DD-B2A4-F2994219433F}">
      <dgm:prSet phldrT="[Text]" custT="1"/>
      <dgm:spPr/>
      <dgm:t>
        <a:bodyPr/>
        <a:lstStyle/>
        <a:p>
          <a:r>
            <a:rPr lang="en-GB" sz="1800" dirty="0">
              <a:latin typeface="Arial" panose="020B0604020202020204" pitchFamily="34" charset="0"/>
              <a:cs typeface="Arial" panose="020B0604020202020204" pitchFamily="34" charset="0"/>
            </a:rPr>
            <a:t>Increased legal costs for possession</a:t>
          </a:r>
        </a:p>
      </dgm:t>
    </dgm:pt>
    <dgm:pt modelId="{39B6B88D-2E9B-4A55-9F5A-5BA81EDEC06B}" type="parTrans" cxnId="{BF9CA369-8527-46FF-98B6-AB9ECB83C586}">
      <dgm:prSet/>
      <dgm:spPr/>
      <dgm:t>
        <a:bodyPr/>
        <a:lstStyle/>
        <a:p>
          <a:endParaRPr lang="en-GB"/>
        </a:p>
      </dgm:t>
    </dgm:pt>
    <dgm:pt modelId="{1EA40901-4DD8-458A-8D5E-EAF1DC997B65}" type="sibTrans" cxnId="{BF9CA369-8527-46FF-98B6-AB9ECB83C586}">
      <dgm:prSet/>
      <dgm:spPr/>
      <dgm:t>
        <a:bodyPr/>
        <a:lstStyle/>
        <a:p>
          <a:endParaRPr lang="en-GB"/>
        </a:p>
      </dgm:t>
    </dgm:pt>
    <dgm:pt modelId="{9FA174BB-29F2-4AB2-A228-6CF8A655ADA7}">
      <dgm:prSet phldrT="[Text]" custT="1"/>
      <dgm:spPr/>
      <dgm:t>
        <a:bodyPr/>
        <a:lstStyle/>
        <a:p>
          <a:r>
            <a:rPr lang="en-GB" sz="1600" dirty="0">
              <a:latin typeface="Arial" panose="020B0604020202020204" pitchFamily="34" charset="0"/>
              <a:cs typeface="Arial" panose="020B0604020202020204" pitchFamily="34" charset="0"/>
            </a:rPr>
            <a:t>Increased regulatory compliance and obligations</a:t>
          </a:r>
        </a:p>
      </dgm:t>
    </dgm:pt>
    <dgm:pt modelId="{7B1F2E25-4ED2-461D-89A8-C8A1CC698272}" type="parTrans" cxnId="{4001C9AD-C53C-42B3-B2C4-8FD9A94C47E0}">
      <dgm:prSet/>
      <dgm:spPr/>
      <dgm:t>
        <a:bodyPr/>
        <a:lstStyle/>
        <a:p>
          <a:endParaRPr lang="en-GB"/>
        </a:p>
      </dgm:t>
    </dgm:pt>
    <dgm:pt modelId="{5C38BBCD-D0F8-4EA4-ABB5-18E53C45D44A}" type="sibTrans" cxnId="{4001C9AD-C53C-42B3-B2C4-8FD9A94C47E0}">
      <dgm:prSet/>
      <dgm:spPr/>
      <dgm:t>
        <a:bodyPr/>
        <a:lstStyle/>
        <a:p>
          <a:endParaRPr lang="en-GB"/>
        </a:p>
      </dgm:t>
    </dgm:pt>
    <dgm:pt modelId="{B1DED641-CF44-4F14-85DF-110000CA4D31}">
      <dgm:prSet custT="1"/>
      <dgm:spPr/>
      <dgm:t>
        <a:bodyPr/>
        <a:lstStyle/>
        <a:p>
          <a:r>
            <a:rPr lang="en-GB" sz="1600" dirty="0">
              <a:latin typeface="Arial" panose="020B0604020202020204" pitchFamily="34" charset="0"/>
              <a:cs typeface="Arial" panose="020B0604020202020204" pitchFamily="34" charset="0"/>
            </a:rPr>
            <a:t>Landlords may exit the private rental sector due to costs</a:t>
          </a:r>
        </a:p>
      </dgm:t>
    </dgm:pt>
    <dgm:pt modelId="{9940F3C6-5D55-414D-912A-CE953BE77541}" type="parTrans" cxnId="{02F01A98-15D4-4716-A421-D1D5CB671440}">
      <dgm:prSet/>
      <dgm:spPr/>
      <dgm:t>
        <a:bodyPr/>
        <a:lstStyle/>
        <a:p>
          <a:endParaRPr lang="en-GB"/>
        </a:p>
      </dgm:t>
    </dgm:pt>
    <dgm:pt modelId="{0942F2C1-AF50-4AB9-BDCF-E6D9B589F935}" type="sibTrans" cxnId="{02F01A98-15D4-4716-A421-D1D5CB671440}">
      <dgm:prSet/>
      <dgm:spPr/>
      <dgm:t>
        <a:bodyPr/>
        <a:lstStyle/>
        <a:p>
          <a:endParaRPr lang="en-GB"/>
        </a:p>
      </dgm:t>
    </dgm:pt>
    <dgm:pt modelId="{67B3E905-E4DD-44CC-BDE7-E0A433867529}" type="pres">
      <dgm:prSet presAssocID="{125E307F-1065-45D7-BA0F-434D135344A9}" presName="Name0" presStyleCnt="0">
        <dgm:presLayoutVars>
          <dgm:chMax/>
          <dgm:chPref val="3"/>
          <dgm:dir/>
          <dgm:animOne val="branch"/>
          <dgm:animLvl val="lvl"/>
        </dgm:presLayoutVars>
      </dgm:prSet>
      <dgm:spPr/>
    </dgm:pt>
    <dgm:pt modelId="{3F115BC9-E83A-4EE6-A471-B75A8139B85B}" type="pres">
      <dgm:prSet presAssocID="{300A0A8C-A96E-48DD-B2A4-F2994219433F}" presName="composite" presStyleCnt="0"/>
      <dgm:spPr/>
    </dgm:pt>
    <dgm:pt modelId="{9A58BEF4-D48D-4148-AD38-910EC5B44AB2}" type="pres">
      <dgm:prSet presAssocID="{300A0A8C-A96E-48DD-B2A4-F2994219433F}" presName="FirstChild" presStyleLbl="revTx" presStyleIdx="0" presStyleCnt="3">
        <dgm:presLayoutVars>
          <dgm:chMax val="0"/>
          <dgm:chPref val="0"/>
          <dgm:bulletEnabled val="1"/>
        </dgm:presLayoutVars>
      </dgm:prSet>
      <dgm:spPr/>
    </dgm:pt>
    <dgm:pt modelId="{51544C5F-2EE9-4CD8-AF54-67AB2199C27D}" type="pres">
      <dgm:prSet presAssocID="{300A0A8C-A96E-48DD-B2A4-F2994219433F}" presName="Parent" presStyleLbl="alignNode1" presStyleIdx="0" presStyleCnt="3">
        <dgm:presLayoutVars>
          <dgm:chMax val="3"/>
          <dgm:chPref val="3"/>
          <dgm:bulletEnabled val="1"/>
        </dgm:presLayoutVars>
      </dgm:prSet>
      <dgm:spPr/>
    </dgm:pt>
    <dgm:pt modelId="{ACF5BF14-EFA0-47BF-AD3C-DDF49F65DEC2}" type="pres">
      <dgm:prSet presAssocID="{300A0A8C-A96E-48DD-B2A4-F2994219433F}" presName="Accent" presStyleLbl="parChTrans1D1" presStyleIdx="0" presStyleCnt="3"/>
      <dgm:spPr/>
    </dgm:pt>
    <dgm:pt modelId="{2BA6A9B4-80C4-4B24-8240-C39C7B994612}" type="pres">
      <dgm:prSet presAssocID="{1EA40901-4DD8-458A-8D5E-EAF1DC997B65}" presName="sibTrans" presStyleCnt="0"/>
      <dgm:spPr/>
    </dgm:pt>
    <dgm:pt modelId="{A39754B8-ADE0-408E-99D7-8E94742B4669}" type="pres">
      <dgm:prSet presAssocID="{9FA174BB-29F2-4AB2-A228-6CF8A655ADA7}" presName="composite" presStyleCnt="0"/>
      <dgm:spPr/>
    </dgm:pt>
    <dgm:pt modelId="{3839634E-24FB-42E3-95C2-0FA60C565FA5}" type="pres">
      <dgm:prSet presAssocID="{9FA174BB-29F2-4AB2-A228-6CF8A655ADA7}" presName="FirstChild" presStyleLbl="revTx" presStyleIdx="1" presStyleCnt="3">
        <dgm:presLayoutVars>
          <dgm:chMax val="0"/>
          <dgm:chPref val="0"/>
          <dgm:bulletEnabled val="1"/>
        </dgm:presLayoutVars>
      </dgm:prSet>
      <dgm:spPr/>
    </dgm:pt>
    <dgm:pt modelId="{DA8A8D0A-BB4A-4508-9052-8064F26C1AF6}" type="pres">
      <dgm:prSet presAssocID="{9FA174BB-29F2-4AB2-A228-6CF8A655ADA7}" presName="Parent" presStyleLbl="alignNode1" presStyleIdx="1" presStyleCnt="3">
        <dgm:presLayoutVars>
          <dgm:chMax val="3"/>
          <dgm:chPref val="3"/>
          <dgm:bulletEnabled val="1"/>
        </dgm:presLayoutVars>
      </dgm:prSet>
      <dgm:spPr/>
    </dgm:pt>
    <dgm:pt modelId="{FABB185A-3DDD-46DD-ADF6-C42ADF5C21F5}" type="pres">
      <dgm:prSet presAssocID="{9FA174BB-29F2-4AB2-A228-6CF8A655ADA7}" presName="Accent" presStyleLbl="parChTrans1D1" presStyleIdx="1" presStyleCnt="3"/>
      <dgm:spPr/>
    </dgm:pt>
    <dgm:pt modelId="{1C4FC8AE-7FF8-46F6-ADA5-05953AD5BAA7}" type="pres">
      <dgm:prSet presAssocID="{5C38BBCD-D0F8-4EA4-ABB5-18E53C45D44A}" presName="sibTrans" presStyleCnt="0"/>
      <dgm:spPr/>
    </dgm:pt>
    <dgm:pt modelId="{C880F50A-1542-4ACC-9F45-89A9A34EC277}" type="pres">
      <dgm:prSet presAssocID="{B1DED641-CF44-4F14-85DF-110000CA4D31}" presName="composite" presStyleCnt="0"/>
      <dgm:spPr/>
    </dgm:pt>
    <dgm:pt modelId="{D4C48A9B-808D-4F03-83D3-9E93FFAE7361}" type="pres">
      <dgm:prSet presAssocID="{B1DED641-CF44-4F14-85DF-110000CA4D31}" presName="FirstChild" presStyleLbl="revTx" presStyleIdx="2" presStyleCnt="3">
        <dgm:presLayoutVars>
          <dgm:chMax val="0"/>
          <dgm:chPref val="0"/>
          <dgm:bulletEnabled val="1"/>
        </dgm:presLayoutVars>
      </dgm:prSet>
      <dgm:spPr/>
    </dgm:pt>
    <dgm:pt modelId="{34378DB4-3CC0-4DA2-8169-61FBA02024F5}" type="pres">
      <dgm:prSet presAssocID="{B1DED641-CF44-4F14-85DF-110000CA4D31}" presName="Parent" presStyleLbl="alignNode1" presStyleIdx="2" presStyleCnt="3">
        <dgm:presLayoutVars>
          <dgm:chMax val="3"/>
          <dgm:chPref val="3"/>
          <dgm:bulletEnabled val="1"/>
        </dgm:presLayoutVars>
      </dgm:prSet>
      <dgm:spPr/>
    </dgm:pt>
    <dgm:pt modelId="{C7E19DBD-ECEC-4593-B414-D6FA57702CE4}" type="pres">
      <dgm:prSet presAssocID="{B1DED641-CF44-4F14-85DF-110000CA4D31}" presName="Accent" presStyleLbl="parChTrans1D1" presStyleIdx="2" presStyleCnt="3"/>
      <dgm:spPr/>
    </dgm:pt>
  </dgm:ptLst>
  <dgm:cxnLst>
    <dgm:cxn modelId="{BF9CA369-8527-46FF-98B6-AB9ECB83C586}" srcId="{125E307F-1065-45D7-BA0F-434D135344A9}" destId="{300A0A8C-A96E-48DD-B2A4-F2994219433F}" srcOrd="0" destOrd="0" parTransId="{39B6B88D-2E9B-4A55-9F5A-5BA81EDEC06B}" sibTransId="{1EA40901-4DD8-458A-8D5E-EAF1DC997B65}"/>
    <dgm:cxn modelId="{FC62374F-C5F8-4091-AFF5-88C37A44E31E}" type="presOf" srcId="{125E307F-1065-45D7-BA0F-434D135344A9}" destId="{67B3E905-E4DD-44CC-BDE7-E0A433867529}" srcOrd="0" destOrd="0" presId="urn:microsoft.com/office/officeart/2011/layout/TabList"/>
    <dgm:cxn modelId="{02F01A98-15D4-4716-A421-D1D5CB671440}" srcId="{125E307F-1065-45D7-BA0F-434D135344A9}" destId="{B1DED641-CF44-4F14-85DF-110000CA4D31}" srcOrd="2" destOrd="0" parTransId="{9940F3C6-5D55-414D-912A-CE953BE77541}" sibTransId="{0942F2C1-AF50-4AB9-BDCF-E6D9B589F935}"/>
    <dgm:cxn modelId="{4001C9AD-C53C-42B3-B2C4-8FD9A94C47E0}" srcId="{125E307F-1065-45D7-BA0F-434D135344A9}" destId="{9FA174BB-29F2-4AB2-A228-6CF8A655ADA7}" srcOrd="1" destOrd="0" parTransId="{7B1F2E25-4ED2-461D-89A8-C8A1CC698272}" sibTransId="{5C38BBCD-D0F8-4EA4-ABB5-18E53C45D44A}"/>
    <dgm:cxn modelId="{3F6FB5AE-396B-4C7A-8EA5-7BB3194CC545}" type="presOf" srcId="{300A0A8C-A96E-48DD-B2A4-F2994219433F}" destId="{51544C5F-2EE9-4CD8-AF54-67AB2199C27D}" srcOrd="0" destOrd="0" presId="urn:microsoft.com/office/officeart/2011/layout/TabList"/>
    <dgm:cxn modelId="{00EC8EC1-BA0D-4D9A-9515-9FE8BC1E6444}" type="presOf" srcId="{B1DED641-CF44-4F14-85DF-110000CA4D31}" destId="{34378DB4-3CC0-4DA2-8169-61FBA02024F5}" srcOrd="0" destOrd="0" presId="urn:microsoft.com/office/officeart/2011/layout/TabList"/>
    <dgm:cxn modelId="{EAC680D2-B2E7-427F-8AE5-ED74523D070A}" type="presOf" srcId="{9FA174BB-29F2-4AB2-A228-6CF8A655ADA7}" destId="{DA8A8D0A-BB4A-4508-9052-8064F26C1AF6}" srcOrd="0" destOrd="0" presId="urn:microsoft.com/office/officeart/2011/layout/TabList"/>
    <dgm:cxn modelId="{8EEA7EBC-7D7E-4193-BFB2-7C9A84572A01}" type="presParOf" srcId="{67B3E905-E4DD-44CC-BDE7-E0A433867529}" destId="{3F115BC9-E83A-4EE6-A471-B75A8139B85B}" srcOrd="0" destOrd="0" presId="urn:microsoft.com/office/officeart/2011/layout/TabList"/>
    <dgm:cxn modelId="{7A88B243-6846-4DD4-A862-E55E3620918D}" type="presParOf" srcId="{3F115BC9-E83A-4EE6-A471-B75A8139B85B}" destId="{9A58BEF4-D48D-4148-AD38-910EC5B44AB2}" srcOrd="0" destOrd="0" presId="urn:microsoft.com/office/officeart/2011/layout/TabList"/>
    <dgm:cxn modelId="{39DCB831-A45E-4799-81ED-3F8ECE56DAC2}" type="presParOf" srcId="{3F115BC9-E83A-4EE6-A471-B75A8139B85B}" destId="{51544C5F-2EE9-4CD8-AF54-67AB2199C27D}" srcOrd="1" destOrd="0" presId="urn:microsoft.com/office/officeart/2011/layout/TabList"/>
    <dgm:cxn modelId="{8B20916A-3A16-44B8-8EA5-10AF322138B3}" type="presParOf" srcId="{3F115BC9-E83A-4EE6-A471-B75A8139B85B}" destId="{ACF5BF14-EFA0-47BF-AD3C-DDF49F65DEC2}" srcOrd="2" destOrd="0" presId="urn:microsoft.com/office/officeart/2011/layout/TabList"/>
    <dgm:cxn modelId="{776114A4-F659-4C5A-A254-1F4E9078C9C2}" type="presParOf" srcId="{67B3E905-E4DD-44CC-BDE7-E0A433867529}" destId="{2BA6A9B4-80C4-4B24-8240-C39C7B994612}" srcOrd="1" destOrd="0" presId="urn:microsoft.com/office/officeart/2011/layout/TabList"/>
    <dgm:cxn modelId="{C4E3599C-997E-407F-AC00-7248D1484A34}" type="presParOf" srcId="{67B3E905-E4DD-44CC-BDE7-E0A433867529}" destId="{A39754B8-ADE0-408E-99D7-8E94742B4669}" srcOrd="2" destOrd="0" presId="urn:microsoft.com/office/officeart/2011/layout/TabList"/>
    <dgm:cxn modelId="{E26E1A8D-9F90-4CD3-9BDC-042948336E1F}" type="presParOf" srcId="{A39754B8-ADE0-408E-99D7-8E94742B4669}" destId="{3839634E-24FB-42E3-95C2-0FA60C565FA5}" srcOrd="0" destOrd="0" presId="urn:microsoft.com/office/officeart/2011/layout/TabList"/>
    <dgm:cxn modelId="{4F99CEBA-F171-4B83-8408-6BA6A1378C68}" type="presParOf" srcId="{A39754B8-ADE0-408E-99D7-8E94742B4669}" destId="{DA8A8D0A-BB4A-4508-9052-8064F26C1AF6}" srcOrd="1" destOrd="0" presId="urn:microsoft.com/office/officeart/2011/layout/TabList"/>
    <dgm:cxn modelId="{A5D13959-BC92-43C0-AAE9-0C51BA59F4D3}" type="presParOf" srcId="{A39754B8-ADE0-408E-99D7-8E94742B4669}" destId="{FABB185A-3DDD-46DD-ADF6-C42ADF5C21F5}" srcOrd="2" destOrd="0" presId="urn:microsoft.com/office/officeart/2011/layout/TabList"/>
    <dgm:cxn modelId="{B1A44B1C-9383-4E8D-BDB9-ECA71451C9A3}" type="presParOf" srcId="{67B3E905-E4DD-44CC-BDE7-E0A433867529}" destId="{1C4FC8AE-7FF8-46F6-ADA5-05953AD5BAA7}" srcOrd="3" destOrd="0" presId="urn:microsoft.com/office/officeart/2011/layout/TabList"/>
    <dgm:cxn modelId="{1CC89774-8588-4333-B057-07776A807149}" type="presParOf" srcId="{67B3E905-E4DD-44CC-BDE7-E0A433867529}" destId="{C880F50A-1542-4ACC-9F45-89A9A34EC277}" srcOrd="4" destOrd="0" presId="urn:microsoft.com/office/officeart/2011/layout/TabList"/>
    <dgm:cxn modelId="{2A36FB76-E4EE-43B2-8A99-D1A46EF2685C}" type="presParOf" srcId="{C880F50A-1542-4ACC-9F45-89A9A34EC277}" destId="{D4C48A9B-808D-4F03-83D3-9E93FFAE7361}" srcOrd="0" destOrd="0" presId="urn:microsoft.com/office/officeart/2011/layout/TabList"/>
    <dgm:cxn modelId="{563DFA6F-5265-481C-9CE6-9F2ADD438FE1}" type="presParOf" srcId="{C880F50A-1542-4ACC-9F45-89A9A34EC277}" destId="{34378DB4-3CC0-4DA2-8169-61FBA02024F5}" srcOrd="1" destOrd="0" presId="urn:microsoft.com/office/officeart/2011/layout/TabList"/>
    <dgm:cxn modelId="{C1008171-C057-45BB-8DF1-AC1E0D7DD884}" type="presParOf" srcId="{C880F50A-1542-4ACC-9F45-89A9A34EC277}" destId="{C7E19DBD-ECEC-4593-B414-D6FA57702CE4}"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5E307F-1065-45D7-BA0F-434D135344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00A0A8C-A96E-48DD-B2A4-F2994219433F}">
      <dgm:prSet phldrT="[Text]" custT="1"/>
      <dgm:spPr/>
      <dgm:t>
        <a:bodyPr/>
        <a:lstStyle/>
        <a:p>
          <a:r>
            <a:rPr lang="en-GB" sz="1800" dirty="0">
              <a:latin typeface="Arial" panose="020B0604020202020204" pitchFamily="34" charset="0"/>
              <a:cs typeface="Arial" panose="020B0604020202020204" pitchFamily="34" charset="0"/>
            </a:rPr>
            <a:t>Likely increase in property damage claims</a:t>
          </a:r>
        </a:p>
      </dgm:t>
    </dgm:pt>
    <dgm:pt modelId="{39B6B88D-2E9B-4A55-9F5A-5BA81EDEC06B}" type="parTrans" cxnId="{BF9CA369-8527-46FF-98B6-AB9ECB83C586}">
      <dgm:prSet/>
      <dgm:spPr/>
      <dgm:t>
        <a:bodyPr/>
        <a:lstStyle/>
        <a:p>
          <a:endParaRPr lang="en-GB"/>
        </a:p>
      </dgm:t>
    </dgm:pt>
    <dgm:pt modelId="{1EA40901-4DD8-458A-8D5E-EAF1DC997B65}" type="sibTrans" cxnId="{BF9CA369-8527-46FF-98B6-AB9ECB83C586}">
      <dgm:prSet/>
      <dgm:spPr/>
      <dgm:t>
        <a:bodyPr/>
        <a:lstStyle/>
        <a:p>
          <a:endParaRPr lang="en-GB"/>
        </a:p>
      </dgm:t>
    </dgm:pt>
    <dgm:pt modelId="{9FA174BB-29F2-4AB2-A228-6CF8A655ADA7}">
      <dgm:prSet phldrT="[Text]" custT="1"/>
      <dgm:spPr/>
      <dgm:t>
        <a:bodyPr/>
        <a:lstStyle/>
        <a:p>
          <a:r>
            <a:rPr lang="en-GB" sz="1600" dirty="0">
              <a:latin typeface="Arial" panose="020B0604020202020204" pitchFamily="34" charset="0"/>
              <a:cs typeface="Arial" panose="020B0604020202020204" pitchFamily="34" charset="0"/>
            </a:rPr>
            <a:t>Increased policy premiums</a:t>
          </a:r>
        </a:p>
      </dgm:t>
    </dgm:pt>
    <dgm:pt modelId="{7B1F2E25-4ED2-461D-89A8-C8A1CC698272}" type="parTrans" cxnId="{4001C9AD-C53C-42B3-B2C4-8FD9A94C47E0}">
      <dgm:prSet/>
      <dgm:spPr/>
      <dgm:t>
        <a:bodyPr/>
        <a:lstStyle/>
        <a:p>
          <a:endParaRPr lang="en-GB"/>
        </a:p>
      </dgm:t>
    </dgm:pt>
    <dgm:pt modelId="{5C38BBCD-D0F8-4EA4-ABB5-18E53C45D44A}" type="sibTrans" cxnId="{4001C9AD-C53C-42B3-B2C4-8FD9A94C47E0}">
      <dgm:prSet/>
      <dgm:spPr/>
      <dgm:t>
        <a:bodyPr/>
        <a:lstStyle/>
        <a:p>
          <a:endParaRPr lang="en-GB"/>
        </a:p>
      </dgm:t>
    </dgm:pt>
    <dgm:pt modelId="{27792D0C-B9D0-4ADD-8B50-49B05D339562}">
      <dgm:prSet phldrT="[Text]" custT="1"/>
      <dgm:spPr/>
      <dgm:t>
        <a:bodyPr/>
        <a:lstStyle/>
        <a:p>
          <a:r>
            <a:rPr lang="en-GB" sz="1600" dirty="0">
              <a:latin typeface="Arial" panose="020B0604020202020204" pitchFamily="34" charset="0"/>
              <a:cs typeface="Arial" panose="020B0604020202020204" pitchFamily="34" charset="0"/>
            </a:rPr>
            <a:t>Potential positives</a:t>
          </a:r>
        </a:p>
      </dgm:t>
    </dgm:pt>
    <dgm:pt modelId="{86375F31-AF0A-49C1-994D-B92C0B99B80E}" type="parTrans" cxnId="{086D2CB7-3656-4E2C-905F-5E776FF29B9A}">
      <dgm:prSet/>
      <dgm:spPr/>
      <dgm:t>
        <a:bodyPr/>
        <a:lstStyle/>
        <a:p>
          <a:endParaRPr lang="en-GB"/>
        </a:p>
      </dgm:t>
    </dgm:pt>
    <dgm:pt modelId="{6CB4511D-C3D0-422F-AF36-AB52BAE5C811}" type="sibTrans" cxnId="{086D2CB7-3656-4E2C-905F-5E776FF29B9A}">
      <dgm:prSet/>
      <dgm:spPr/>
      <dgm:t>
        <a:bodyPr/>
        <a:lstStyle/>
        <a:p>
          <a:endParaRPr lang="en-GB"/>
        </a:p>
      </dgm:t>
    </dgm:pt>
    <dgm:pt modelId="{67B3E905-E4DD-44CC-BDE7-E0A433867529}" type="pres">
      <dgm:prSet presAssocID="{125E307F-1065-45D7-BA0F-434D135344A9}" presName="Name0" presStyleCnt="0">
        <dgm:presLayoutVars>
          <dgm:chMax/>
          <dgm:chPref val="3"/>
          <dgm:dir/>
          <dgm:animOne val="branch"/>
          <dgm:animLvl val="lvl"/>
        </dgm:presLayoutVars>
      </dgm:prSet>
      <dgm:spPr/>
    </dgm:pt>
    <dgm:pt modelId="{3F115BC9-E83A-4EE6-A471-B75A8139B85B}" type="pres">
      <dgm:prSet presAssocID="{300A0A8C-A96E-48DD-B2A4-F2994219433F}" presName="composite" presStyleCnt="0"/>
      <dgm:spPr/>
    </dgm:pt>
    <dgm:pt modelId="{9A58BEF4-D48D-4148-AD38-910EC5B44AB2}" type="pres">
      <dgm:prSet presAssocID="{300A0A8C-A96E-48DD-B2A4-F2994219433F}" presName="FirstChild" presStyleLbl="revTx" presStyleIdx="0" presStyleCnt="3">
        <dgm:presLayoutVars>
          <dgm:chMax val="0"/>
          <dgm:chPref val="0"/>
          <dgm:bulletEnabled val="1"/>
        </dgm:presLayoutVars>
      </dgm:prSet>
      <dgm:spPr/>
    </dgm:pt>
    <dgm:pt modelId="{51544C5F-2EE9-4CD8-AF54-67AB2199C27D}" type="pres">
      <dgm:prSet presAssocID="{300A0A8C-A96E-48DD-B2A4-F2994219433F}" presName="Parent" presStyleLbl="alignNode1" presStyleIdx="0" presStyleCnt="3" custScaleY="67229">
        <dgm:presLayoutVars>
          <dgm:chMax val="3"/>
          <dgm:chPref val="3"/>
          <dgm:bulletEnabled val="1"/>
        </dgm:presLayoutVars>
      </dgm:prSet>
      <dgm:spPr/>
    </dgm:pt>
    <dgm:pt modelId="{ACF5BF14-EFA0-47BF-AD3C-DDF49F65DEC2}" type="pres">
      <dgm:prSet presAssocID="{300A0A8C-A96E-48DD-B2A4-F2994219433F}" presName="Accent" presStyleLbl="parChTrans1D1" presStyleIdx="0" presStyleCnt="3"/>
      <dgm:spPr/>
    </dgm:pt>
    <dgm:pt modelId="{2BA6A9B4-80C4-4B24-8240-C39C7B994612}" type="pres">
      <dgm:prSet presAssocID="{1EA40901-4DD8-458A-8D5E-EAF1DC997B65}" presName="sibTrans" presStyleCnt="0"/>
      <dgm:spPr/>
    </dgm:pt>
    <dgm:pt modelId="{A39754B8-ADE0-408E-99D7-8E94742B4669}" type="pres">
      <dgm:prSet presAssocID="{9FA174BB-29F2-4AB2-A228-6CF8A655ADA7}" presName="composite" presStyleCnt="0"/>
      <dgm:spPr/>
    </dgm:pt>
    <dgm:pt modelId="{3839634E-24FB-42E3-95C2-0FA60C565FA5}" type="pres">
      <dgm:prSet presAssocID="{9FA174BB-29F2-4AB2-A228-6CF8A655ADA7}" presName="FirstChild" presStyleLbl="revTx" presStyleIdx="1" presStyleCnt="3">
        <dgm:presLayoutVars>
          <dgm:chMax val="0"/>
          <dgm:chPref val="0"/>
          <dgm:bulletEnabled val="1"/>
        </dgm:presLayoutVars>
      </dgm:prSet>
      <dgm:spPr/>
    </dgm:pt>
    <dgm:pt modelId="{DA8A8D0A-BB4A-4508-9052-8064F26C1AF6}" type="pres">
      <dgm:prSet presAssocID="{9FA174BB-29F2-4AB2-A228-6CF8A655ADA7}" presName="Parent" presStyleLbl="alignNode1" presStyleIdx="1" presStyleCnt="3" custScaleY="72346">
        <dgm:presLayoutVars>
          <dgm:chMax val="3"/>
          <dgm:chPref val="3"/>
          <dgm:bulletEnabled val="1"/>
        </dgm:presLayoutVars>
      </dgm:prSet>
      <dgm:spPr/>
    </dgm:pt>
    <dgm:pt modelId="{FABB185A-3DDD-46DD-ADF6-C42ADF5C21F5}" type="pres">
      <dgm:prSet presAssocID="{9FA174BB-29F2-4AB2-A228-6CF8A655ADA7}" presName="Accent" presStyleLbl="parChTrans1D1" presStyleIdx="1" presStyleCnt="3"/>
      <dgm:spPr/>
    </dgm:pt>
    <dgm:pt modelId="{F0FF42A5-512A-46D1-82ED-0972E4835511}" type="pres">
      <dgm:prSet presAssocID="{5C38BBCD-D0F8-4EA4-ABB5-18E53C45D44A}" presName="sibTrans" presStyleCnt="0"/>
      <dgm:spPr/>
    </dgm:pt>
    <dgm:pt modelId="{D9F142FF-06F8-473D-90C6-93CDC2358457}" type="pres">
      <dgm:prSet presAssocID="{27792D0C-B9D0-4ADD-8B50-49B05D339562}" presName="composite" presStyleCnt="0"/>
      <dgm:spPr/>
    </dgm:pt>
    <dgm:pt modelId="{90152C49-36E1-45D9-8FE4-2442F90A2BE3}" type="pres">
      <dgm:prSet presAssocID="{27792D0C-B9D0-4ADD-8B50-49B05D339562}" presName="FirstChild" presStyleLbl="revTx" presStyleIdx="2" presStyleCnt="3">
        <dgm:presLayoutVars>
          <dgm:chMax val="0"/>
          <dgm:chPref val="0"/>
          <dgm:bulletEnabled val="1"/>
        </dgm:presLayoutVars>
      </dgm:prSet>
      <dgm:spPr/>
    </dgm:pt>
    <dgm:pt modelId="{E7756DB5-E179-40B9-A72F-3E7AD9EE1FC3}" type="pres">
      <dgm:prSet presAssocID="{27792D0C-B9D0-4ADD-8B50-49B05D339562}" presName="Parent" presStyleLbl="alignNode1" presStyleIdx="2" presStyleCnt="3" custScaleY="77533">
        <dgm:presLayoutVars>
          <dgm:chMax val="3"/>
          <dgm:chPref val="3"/>
          <dgm:bulletEnabled val="1"/>
        </dgm:presLayoutVars>
      </dgm:prSet>
      <dgm:spPr/>
    </dgm:pt>
    <dgm:pt modelId="{D372D52B-4BCE-44AC-9D36-41B70A8DD7DB}" type="pres">
      <dgm:prSet presAssocID="{27792D0C-B9D0-4ADD-8B50-49B05D339562}" presName="Accent" presStyleLbl="parChTrans1D1" presStyleIdx="2" presStyleCnt="3"/>
      <dgm:spPr/>
    </dgm:pt>
  </dgm:ptLst>
  <dgm:cxnLst>
    <dgm:cxn modelId="{BF9CA369-8527-46FF-98B6-AB9ECB83C586}" srcId="{125E307F-1065-45D7-BA0F-434D135344A9}" destId="{300A0A8C-A96E-48DD-B2A4-F2994219433F}" srcOrd="0" destOrd="0" parTransId="{39B6B88D-2E9B-4A55-9F5A-5BA81EDEC06B}" sibTransId="{1EA40901-4DD8-458A-8D5E-EAF1DC997B65}"/>
    <dgm:cxn modelId="{FC62374F-C5F8-4091-AFF5-88C37A44E31E}" type="presOf" srcId="{125E307F-1065-45D7-BA0F-434D135344A9}" destId="{67B3E905-E4DD-44CC-BDE7-E0A433867529}" srcOrd="0" destOrd="0" presId="urn:microsoft.com/office/officeart/2011/layout/TabList"/>
    <dgm:cxn modelId="{4001C9AD-C53C-42B3-B2C4-8FD9A94C47E0}" srcId="{125E307F-1065-45D7-BA0F-434D135344A9}" destId="{9FA174BB-29F2-4AB2-A228-6CF8A655ADA7}" srcOrd="1" destOrd="0" parTransId="{7B1F2E25-4ED2-461D-89A8-C8A1CC698272}" sibTransId="{5C38BBCD-D0F8-4EA4-ABB5-18E53C45D44A}"/>
    <dgm:cxn modelId="{3F6FB5AE-396B-4C7A-8EA5-7BB3194CC545}" type="presOf" srcId="{300A0A8C-A96E-48DD-B2A4-F2994219433F}" destId="{51544C5F-2EE9-4CD8-AF54-67AB2199C27D}" srcOrd="0" destOrd="0" presId="urn:microsoft.com/office/officeart/2011/layout/TabList"/>
    <dgm:cxn modelId="{086D2CB7-3656-4E2C-905F-5E776FF29B9A}" srcId="{125E307F-1065-45D7-BA0F-434D135344A9}" destId="{27792D0C-B9D0-4ADD-8B50-49B05D339562}" srcOrd="2" destOrd="0" parTransId="{86375F31-AF0A-49C1-994D-B92C0B99B80E}" sibTransId="{6CB4511D-C3D0-422F-AF36-AB52BAE5C811}"/>
    <dgm:cxn modelId="{C41A4FBF-A561-45B6-AF9B-0EB797489531}" type="presOf" srcId="{27792D0C-B9D0-4ADD-8B50-49B05D339562}" destId="{E7756DB5-E179-40B9-A72F-3E7AD9EE1FC3}" srcOrd="0" destOrd="0" presId="urn:microsoft.com/office/officeart/2011/layout/TabList"/>
    <dgm:cxn modelId="{EAC680D2-B2E7-427F-8AE5-ED74523D070A}" type="presOf" srcId="{9FA174BB-29F2-4AB2-A228-6CF8A655ADA7}" destId="{DA8A8D0A-BB4A-4508-9052-8064F26C1AF6}" srcOrd="0" destOrd="0" presId="urn:microsoft.com/office/officeart/2011/layout/TabList"/>
    <dgm:cxn modelId="{8EEA7EBC-7D7E-4193-BFB2-7C9A84572A01}" type="presParOf" srcId="{67B3E905-E4DD-44CC-BDE7-E0A433867529}" destId="{3F115BC9-E83A-4EE6-A471-B75A8139B85B}" srcOrd="0" destOrd="0" presId="urn:microsoft.com/office/officeart/2011/layout/TabList"/>
    <dgm:cxn modelId="{7A88B243-6846-4DD4-A862-E55E3620918D}" type="presParOf" srcId="{3F115BC9-E83A-4EE6-A471-B75A8139B85B}" destId="{9A58BEF4-D48D-4148-AD38-910EC5B44AB2}" srcOrd="0" destOrd="0" presId="urn:microsoft.com/office/officeart/2011/layout/TabList"/>
    <dgm:cxn modelId="{39DCB831-A45E-4799-81ED-3F8ECE56DAC2}" type="presParOf" srcId="{3F115BC9-E83A-4EE6-A471-B75A8139B85B}" destId="{51544C5F-2EE9-4CD8-AF54-67AB2199C27D}" srcOrd="1" destOrd="0" presId="urn:microsoft.com/office/officeart/2011/layout/TabList"/>
    <dgm:cxn modelId="{8B20916A-3A16-44B8-8EA5-10AF322138B3}" type="presParOf" srcId="{3F115BC9-E83A-4EE6-A471-B75A8139B85B}" destId="{ACF5BF14-EFA0-47BF-AD3C-DDF49F65DEC2}" srcOrd="2" destOrd="0" presId="urn:microsoft.com/office/officeart/2011/layout/TabList"/>
    <dgm:cxn modelId="{776114A4-F659-4C5A-A254-1F4E9078C9C2}" type="presParOf" srcId="{67B3E905-E4DD-44CC-BDE7-E0A433867529}" destId="{2BA6A9B4-80C4-4B24-8240-C39C7B994612}" srcOrd="1" destOrd="0" presId="urn:microsoft.com/office/officeart/2011/layout/TabList"/>
    <dgm:cxn modelId="{C4E3599C-997E-407F-AC00-7248D1484A34}" type="presParOf" srcId="{67B3E905-E4DD-44CC-BDE7-E0A433867529}" destId="{A39754B8-ADE0-408E-99D7-8E94742B4669}" srcOrd="2" destOrd="0" presId="urn:microsoft.com/office/officeart/2011/layout/TabList"/>
    <dgm:cxn modelId="{E26E1A8D-9F90-4CD3-9BDC-042948336E1F}" type="presParOf" srcId="{A39754B8-ADE0-408E-99D7-8E94742B4669}" destId="{3839634E-24FB-42E3-95C2-0FA60C565FA5}" srcOrd="0" destOrd="0" presId="urn:microsoft.com/office/officeart/2011/layout/TabList"/>
    <dgm:cxn modelId="{4F99CEBA-F171-4B83-8408-6BA6A1378C68}" type="presParOf" srcId="{A39754B8-ADE0-408E-99D7-8E94742B4669}" destId="{DA8A8D0A-BB4A-4508-9052-8064F26C1AF6}" srcOrd="1" destOrd="0" presId="urn:microsoft.com/office/officeart/2011/layout/TabList"/>
    <dgm:cxn modelId="{A5D13959-BC92-43C0-AAE9-0C51BA59F4D3}" type="presParOf" srcId="{A39754B8-ADE0-408E-99D7-8E94742B4669}" destId="{FABB185A-3DDD-46DD-ADF6-C42ADF5C21F5}" srcOrd="2" destOrd="0" presId="urn:microsoft.com/office/officeart/2011/layout/TabList"/>
    <dgm:cxn modelId="{F6B0B94E-A112-4BC1-B9F6-56633A7C784F}" type="presParOf" srcId="{67B3E905-E4DD-44CC-BDE7-E0A433867529}" destId="{F0FF42A5-512A-46D1-82ED-0972E4835511}" srcOrd="3" destOrd="0" presId="urn:microsoft.com/office/officeart/2011/layout/TabList"/>
    <dgm:cxn modelId="{83273AE3-45E4-4C97-BA23-EA4CA9A5FF18}" type="presParOf" srcId="{67B3E905-E4DD-44CC-BDE7-E0A433867529}" destId="{D9F142FF-06F8-473D-90C6-93CDC2358457}" srcOrd="4" destOrd="0" presId="urn:microsoft.com/office/officeart/2011/layout/TabList"/>
    <dgm:cxn modelId="{2CF2E2C6-CF6D-4A58-B84E-5F4AC25149B0}" type="presParOf" srcId="{D9F142FF-06F8-473D-90C6-93CDC2358457}" destId="{90152C49-36E1-45D9-8FE4-2442F90A2BE3}" srcOrd="0" destOrd="0" presId="urn:microsoft.com/office/officeart/2011/layout/TabList"/>
    <dgm:cxn modelId="{0CDF4BD8-F5D0-49FB-B8EA-5A85BE1CF572}" type="presParOf" srcId="{D9F142FF-06F8-473D-90C6-93CDC2358457}" destId="{E7756DB5-E179-40B9-A72F-3E7AD9EE1FC3}" srcOrd="1" destOrd="0" presId="urn:microsoft.com/office/officeart/2011/layout/TabList"/>
    <dgm:cxn modelId="{BA3C5B71-B6BE-40B8-9164-5491BB44887E}" type="presParOf" srcId="{D9F142FF-06F8-473D-90C6-93CDC2358457}" destId="{D372D52B-4BCE-44AC-9D36-41B70A8DD7DB}"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9DBD-ECEC-4593-B414-D6FA57702CE4}">
      <dsp:nvSpPr>
        <dsp:cNvPr id="0" name=""/>
        <dsp:cNvSpPr/>
      </dsp:nvSpPr>
      <dsp:spPr>
        <a:xfrm>
          <a:off x="0" y="5417514"/>
          <a:ext cx="887785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205B8-24FB-4731-8AE7-1055E8025801}">
      <dsp:nvSpPr>
        <dsp:cNvPr id="0" name=""/>
        <dsp:cNvSpPr/>
      </dsp:nvSpPr>
      <dsp:spPr>
        <a:xfrm>
          <a:off x="0" y="4047109"/>
          <a:ext cx="887785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B185A-3DDD-46DD-ADF6-C42ADF5C21F5}">
      <dsp:nvSpPr>
        <dsp:cNvPr id="0" name=""/>
        <dsp:cNvSpPr/>
      </dsp:nvSpPr>
      <dsp:spPr>
        <a:xfrm>
          <a:off x="0" y="2676704"/>
          <a:ext cx="887785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5BF14-EFA0-47BF-AD3C-DDF49F65DEC2}">
      <dsp:nvSpPr>
        <dsp:cNvPr id="0" name=""/>
        <dsp:cNvSpPr/>
      </dsp:nvSpPr>
      <dsp:spPr>
        <a:xfrm>
          <a:off x="0" y="1306300"/>
          <a:ext cx="887785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58BEF4-D48D-4148-AD38-910EC5B44AB2}">
      <dsp:nvSpPr>
        <dsp:cNvPr id="0" name=""/>
        <dsp:cNvSpPr/>
      </dsp:nvSpPr>
      <dsp:spPr>
        <a:xfrm>
          <a:off x="2308243" y="1152"/>
          <a:ext cx="6569614" cy="1305147"/>
        </a:xfrm>
        <a:prstGeom prst="rect">
          <a:avLst/>
        </a:prstGeom>
        <a:noFill/>
        <a:ln>
          <a:noFill/>
        </a:ln>
        <a:effectLst/>
      </dsp:spPr>
      <dsp:style>
        <a:lnRef idx="0">
          <a:scrgbClr r="0" g="0" b="0"/>
        </a:lnRef>
        <a:fillRef idx="0">
          <a:scrgbClr r="0" g="0" b="0"/>
        </a:fillRef>
        <a:effectRef idx="0">
          <a:scrgbClr r="0" g="0" b="0"/>
        </a:effectRef>
        <a:fontRef idx="minor"/>
      </dsp:style>
    </dsp:sp>
    <dsp:sp modelId="{51544C5F-2EE9-4CD8-AF54-67AB2199C27D}">
      <dsp:nvSpPr>
        <dsp:cNvPr id="0" name=""/>
        <dsp:cNvSpPr/>
      </dsp:nvSpPr>
      <dsp:spPr>
        <a:xfrm>
          <a:off x="0" y="1152"/>
          <a:ext cx="2308243"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The abolition of Section 21 “no-fault” possession</a:t>
          </a:r>
        </a:p>
      </dsp:txBody>
      <dsp:txXfrm>
        <a:off x="63723" y="64875"/>
        <a:ext cx="2180797" cy="1241424"/>
      </dsp:txXfrm>
    </dsp:sp>
    <dsp:sp modelId="{3839634E-24FB-42E3-95C2-0FA60C565FA5}">
      <dsp:nvSpPr>
        <dsp:cNvPr id="0" name=""/>
        <dsp:cNvSpPr/>
      </dsp:nvSpPr>
      <dsp:spPr>
        <a:xfrm>
          <a:off x="2308243" y="1371557"/>
          <a:ext cx="6569614" cy="1305147"/>
        </a:xfrm>
        <a:prstGeom prst="rect">
          <a:avLst/>
        </a:prstGeom>
        <a:noFill/>
        <a:ln>
          <a:noFill/>
        </a:ln>
        <a:effectLst/>
      </dsp:spPr>
      <dsp:style>
        <a:lnRef idx="0">
          <a:scrgbClr r="0" g="0" b="0"/>
        </a:lnRef>
        <a:fillRef idx="0">
          <a:scrgbClr r="0" g="0" b="0"/>
        </a:fillRef>
        <a:effectRef idx="0">
          <a:scrgbClr r="0" g="0" b="0"/>
        </a:effectRef>
        <a:fontRef idx="minor"/>
      </dsp:style>
    </dsp:sp>
    <dsp:sp modelId="{DA8A8D0A-BB4A-4508-9052-8064F26C1AF6}">
      <dsp:nvSpPr>
        <dsp:cNvPr id="0" name=""/>
        <dsp:cNvSpPr/>
      </dsp:nvSpPr>
      <dsp:spPr>
        <a:xfrm>
          <a:off x="0" y="1371557"/>
          <a:ext cx="2308243"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The end of fixed-term assured tenancy agreements</a:t>
          </a:r>
        </a:p>
      </dsp:txBody>
      <dsp:txXfrm>
        <a:off x="63723" y="1435280"/>
        <a:ext cx="2180797" cy="1241424"/>
      </dsp:txXfrm>
    </dsp:sp>
    <dsp:sp modelId="{7F53E8D3-AEAD-4B2E-8539-CFF49EB138FE}">
      <dsp:nvSpPr>
        <dsp:cNvPr id="0" name=""/>
        <dsp:cNvSpPr/>
      </dsp:nvSpPr>
      <dsp:spPr>
        <a:xfrm>
          <a:off x="2308243" y="2741962"/>
          <a:ext cx="6569614" cy="1305147"/>
        </a:xfrm>
        <a:prstGeom prst="rect">
          <a:avLst/>
        </a:prstGeom>
        <a:noFill/>
        <a:ln>
          <a:noFill/>
        </a:ln>
        <a:effectLst/>
      </dsp:spPr>
      <dsp:style>
        <a:lnRef idx="0">
          <a:scrgbClr r="0" g="0" b="0"/>
        </a:lnRef>
        <a:fillRef idx="0">
          <a:scrgbClr r="0" g="0" b="0"/>
        </a:fillRef>
        <a:effectRef idx="0">
          <a:scrgbClr r="0" g="0" b="0"/>
        </a:effectRef>
        <a:fontRef idx="minor"/>
      </dsp:style>
    </dsp:sp>
    <dsp:sp modelId="{8AAAB4EA-4218-467F-B248-DEBE4B4C207C}">
      <dsp:nvSpPr>
        <dsp:cNvPr id="0" name=""/>
        <dsp:cNvSpPr/>
      </dsp:nvSpPr>
      <dsp:spPr>
        <a:xfrm>
          <a:off x="0" y="2741962"/>
          <a:ext cx="2308243"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The “Decent Homes Standard” extended to the private sector</a:t>
          </a:r>
        </a:p>
      </dsp:txBody>
      <dsp:txXfrm>
        <a:off x="63723" y="2805685"/>
        <a:ext cx="2180797" cy="1241424"/>
      </dsp:txXfrm>
    </dsp:sp>
    <dsp:sp modelId="{D4C48A9B-808D-4F03-83D3-9E93FFAE7361}">
      <dsp:nvSpPr>
        <dsp:cNvPr id="0" name=""/>
        <dsp:cNvSpPr/>
      </dsp:nvSpPr>
      <dsp:spPr>
        <a:xfrm>
          <a:off x="2308243" y="4112366"/>
          <a:ext cx="6569614" cy="1305147"/>
        </a:xfrm>
        <a:prstGeom prst="rect">
          <a:avLst/>
        </a:prstGeom>
        <a:noFill/>
        <a:ln>
          <a:noFill/>
        </a:ln>
        <a:effectLst/>
      </dsp:spPr>
      <dsp:style>
        <a:lnRef idx="0">
          <a:scrgbClr r="0" g="0" b="0"/>
        </a:lnRef>
        <a:fillRef idx="0">
          <a:scrgbClr r="0" g="0" b="0"/>
        </a:fillRef>
        <a:effectRef idx="0">
          <a:scrgbClr r="0" g="0" b="0"/>
        </a:effectRef>
        <a:fontRef idx="minor"/>
      </dsp:style>
    </dsp:sp>
    <dsp:sp modelId="{34378DB4-3CC0-4DA2-8169-61FBA02024F5}">
      <dsp:nvSpPr>
        <dsp:cNvPr id="0" name=""/>
        <dsp:cNvSpPr/>
      </dsp:nvSpPr>
      <dsp:spPr>
        <a:xfrm>
          <a:off x="0" y="4112366"/>
          <a:ext cx="2308243"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Increased rent controls and regulation</a:t>
          </a:r>
        </a:p>
      </dsp:txBody>
      <dsp:txXfrm>
        <a:off x="63723" y="4176089"/>
        <a:ext cx="2180797" cy="1241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9DBD-ECEC-4593-B414-D6FA57702CE4}">
      <dsp:nvSpPr>
        <dsp:cNvPr id="0" name=""/>
        <dsp:cNvSpPr/>
      </dsp:nvSpPr>
      <dsp:spPr>
        <a:xfrm>
          <a:off x="0" y="5417514"/>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205B8-24FB-4731-8AE7-1055E8025801}">
      <dsp:nvSpPr>
        <dsp:cNvPr id="0" name=""/>
        <dsp:cNvSpPr/>
      </dsp:nvSpPr>
      <dsp:spPr>
        <a:xfrm>
          <a:off x="0" y="4047109"/>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B185A-3DDD-46DD-ADF6-C42ADF5C21F5}">
      <dsp:nvSpPr>
        <dsp:cNvPr id="0" name=""/>
        <dsp:cNvSpPr/>
      </dsp:nvSpPr>
      <dsp:spPr>
        <a:xfrm>
          <a:off x="0" y="2676704"/>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5BF14-EFA0-47BF-AD3C-DDF49F65DEC2}">
      <dsp:nvSpPr>
        <dsp:cNvPr id="0" name=""/>
        <dsp:cNvSpPr/>
      </dsp:nvSpPr>
      <dsp:spPr>
        <a:xfrm>
          <a:off x="0" y="1306300"/>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58BEF4-D48D-4148-AD38-910EC5B44AB2}">
      <dsp:nvSpPr>
        <dsp:cNvPr id="0" name=""/>
        <dsp:cNvSpPr/>
      </dsp:nvSpPr>
      <dsp:spPr>
        <a:xfrm>
          <a:off x="2113279" y="1152"/>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51544C5F-2EE9-4CD8-AF54-67AB2199C27D}">
      <dsp:nvSpPr>
        <dsp:cNvPr id="0" name=""/>
        <dsp:cNvSpPr/>
      </dsp:nvSpPr>
      <dsp:spPr>
        <a:xfrm>
          <a:off x="0" y="1152"/>
          <a:ext cx="2113280"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The introduction of a new Private Rented Sector Landlord Ombudsman</a:t>
          </a:r>
        </a:p>
      </dsp:txBody>
      <dsp:txXfrm>
        <a:off x="63723" y="64875"/>
        <a:ext cx="1985834" cy="1241424"/>
      </dsp:txXfrm>
    </dsp:sp>
    <dsp:sp modelId="{3839634E-24FB-42E3-95C2-0FA60C565FA5}">
      <dsp:nvSpPr>
        <dsp:cNvPr id="0" name=""/>
        <dsp:cNvSpPr/>
      </dsp:nvSpPr>
      <dsp:spPr>
        <a:xfrm>
          <a:off x="2113279" y="1371557"/>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DA8A8D0A-BB4A-4508-9052-8064F26C1AF6}">
      <dsp:nvSpPr>
        <dsp:cNvPr id="0" name=""/>
        <dsp:cNvSpPr/>
      </dsp:nvSpPr>
      <dsp:spPr>
        <a:xfrm>
          <a:off x="0" y="1371557"/>
          <a:ext cx="2113280"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Make it illegal to discriminate against prospective tenants</a:t>
          </a:r>
        </a:p>
      </dsp:txBody>
      <dsp:txXfrm>
        <a:off x="63723" y="1435280"/>
        <a:ext cx="1985834" cy="1241424"/>
      </dsp:txXfrm>
    </dsp:sp>
    <dsp:sp modelId="{7F53E8D3-AEAD-4B2E-8539-CFF49EB138FE}">
      <dsp:nvSpPr>
        <dsp:cNvPr id="0" name=""/>
        <dsp:cNvSpPr/>
      </dsp:nvSpPr>
      <dsp:spPr>
        <a:xfrm>
          <a:off x="2113279" y="2741962"/>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8AAAB4EA-4218-467F-B248-DEBE4B4C207C}">
      <dsp:nvSpPr>
        <dsp:cNvPr id="0" name=""/>
        <dsp:cNvSpPr/>
      </dsp:nvSpPr>
      <dsp:spPr>
        <a:xfrm>
          <a:off x="0" y="2741962"/>
          <a:ext cx="2113280"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The extension of Awaab’s Law to the private rented sector</a:t>
          </a:r>
        </a:p>
      </dsp:txBody>
      <dsp:txXfrm>
        <a:off x="63723" y="2805685"/>
        <a:ext cx="1985834" cy="1241424"/>
      </dsp:txXfrm>
    </dsp:sp>
    <dsp:sp modelId="{D4C48A9B-808D-4F03-83D3-9E93FFAE7361}">
      <dsp:nvSpPr>
        <dsp:cNvPr id="0" name=""/>
        <dsp:cNvSpPr/>
      </dsp:nvSpPr>
      <dsp:spPr>
        <a:xfrm>
          <a:off x="2113279" y="4112366"/>
          <a:ext cx="6014720" cy="1305147"/>
        </a:xfrm>
        <a:prstGeom prst="rect">
          <a:avLst/>
        </a:prstGeom>
        <a:noFill/>
        <a:ln>
          <a:noFill/>
        </a:ln>
        <a:effectLst/>
      </dsp:spPr>
      <dsp:style>
        <a:lnRef idx="0">
          <a:scrgbClr r="0" g="0" b="0"/>
        </a:lnRef>
        <a:fillRef idx="0">
          <a:scrgbClr r="0" g="0" b="0"/>
        </a:fillRef>
        <a:effectRef idx="0">
          <a:scrgbClr r="0" g="0" b="0"/>
        </a:effectRef>
        <a:fontRef idx="minor"/>
      </dsp:style>
    </dsp:sp>
    <dsp:sp modelId="{34378DB4-3CC0-4DA2-8169-61FBA02024F5}">
      <dsp:nvSpPr>
        <dsp:cNvPr id="0" name=""/>
        <dsp:cNvSpPr/>
      </dsp:nvSpPr>
      <dsp:spPr>
        <a:xfrm>
          <a:off x="0" y="4112366"/>
          <a:ext cx="2113280" cy="13051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Right to request a pet</a:t>
          </a:r>
        </a:p>
      </dsp:txBody>
      <dsp:txXfrm>
        <a:off x="63723" y="4176089"/>
        <a:ext cx="1985834" cy="1241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B185A-3DDD-46DD-ADF6-C42ADF5C21F5}">
      <dsp:nvSpPr>
        <dsp:cNvPr id="0" name=""/>
        <dsp:cNvSpPr/>
      </dsp:nvSpPr>
      <dsp:spPr>
        <a:xfrm>
          <a:off x="0" y="4560526"/>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5BF14-EFA0-47BF-AD3C-DDF49F65DEC2}">
      <dsp:nvSpPr>
        <dsp:cNvPr id="0" name=""/>
        <dsp:cNvSpPr/>
      </dsp:nvSpPr>
      <dsp:spPr>
        <a:xfrm>
          <a:off x="0" y="2664182"/>
          <a:ext cx="812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58BEF4-D48D-4148-AD38-910EC5B44AB2}">
      <dsp:nvSpPr>
        <dsp:cNvPr id="0" name=""/>
        <dsp:cNvSpPr/>
      </dsp:nvSpPr>
      <dsp:spPr>
        <a:xfrm>
          <a:off x="2113279" y="858140"/>
          <a:ext cx="6014720" cy="1806041"/>
        </a:xfrm>
        <a:prstGeom prst="rect">
          <a:avLst/>
        </a:prstGeom>
        <a:noFill/>
        <a:ln>
          <a:noFill/>
        </a:ln>
        <a:effectLst/>
      </dsp:spPr>
      <dsp:style>
        <a:lnRef idx="0">
          <a:scrgbClr r="0" g="0" b="0"/>
        </a:lnRef>
        <a:fillRef idx="0">
          <a:scrgbClr r="0" g="0" b="0"/>
        </a:fillRef>
        <a:effectRef idx="0">
          <a:scrgbClr r="0" g="0" b="0"/>
        </a:effectRef>
        <a:fontRef idx="minor"/>
      </dsp:style>
    </dsp:sp>
    <dsp:sp modelId="{51544C5F-2EE9-4CD8-AF54-67AB2199C27D}">
      <dsp:nvSpPr>
        <dsp:cNvPr id="0" name=""/>
        <dsp:cNvSpPr/>
      </dsp:nvSpPr>
      <dsp:spPr>
        <a:xfrm>
          <a:off x="0" y="858140"/>
          <a:ext cx="2113280" cy="180604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Private rental sector database</a:t>
          </a:r>
        </a:p>
      </dsp:txBody>
      <dsp:txXfrm>
        <a:off x="88180" y="946320"/>
        <a:ext cx="1936920" cy="1717861"/>
      </dsp:txXfrm>
    </dsp:sp>
    <dsp:sp modelId="{3839634E-24FB-42E3-95C2-0FA60C565FA5}">
      <dsp:nvSpPr>
        <dsp:cNvPr id="0" name=""/>
        <dsp:cNvSpPr/>
      </dsp:nvSpPr>
      <dsp:spPr>
        <a:xfrm>
          <a:off x="2113279" y="2754484"/>
          <a:ext cx="6014720" cy="1806041"/>
        </a:xfrm>
        <a:prstGeom prst="rect">
          <a:avLst/>
        </a:prstGeom>
        <a:noFill/>
        <a:ln>
          <a:noFill/>
        </a:ln>
        <a:effectLst/>
      </dsp:spPr>
      <dsp:style>
        <a:lnRef idx="0">
          <a:scrgbClr r="0" g="0" b="0"/>
        </a:lnRef>
        <a:fillRef idx="0">
          <a:scrgbClr r="0" g="0" b="0"/>
        </a:fillRef>
        <a:effectRef idx="0">
          <a:scrgbClr r="0" g="0" b="0"/>
        </a:effectRef>
        <a:fontRef idx="minor"/>
      </dsp:style>
    </dsp:sp>
    <dsp:sp modelId="{DA8A8D0A-BB4A-4508-9052-8064F26C1AF6}">
      <dsp:nvSpPr>
        <dsp:cNvPr id="0" name=""/>
        <dsp:cNvSpPr/>
      </dsp:nvSpPr>
      <dsp:spPr>
        <a:xfrm>
          <a:off x="0" y="2754484"/>
          <a:ext cx="2113280" cy="180604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Enforcement and investigatory powers for local councils</a:t>
          </a:r>
        </a:p>
      </dsp:txBody>
      <dsp:txXfrm>
        <a:off x="88180" y="2842664"/>
        <a:ext cx="1936920" cy="1717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9DBD-ECEC-4593-B414-D6FA57702CE4}">
      <dsp:nvSpPr>
        <dsp:cNvPr id="0" name=""/>
        <dsp:cNvSpPr/>
      </dsp:nvSpPr>
      <dsp:spPr>
        <a:xfrm>
          <a:off x="0" y="5418484"/>
          <a:ext cx="910534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B185A-3DDD-46DD-ADF6-C42ADF5C21F5}">
      <dsp:nvSpPr>
        <dsp:cNvPr id="0" name=""/>
        <dsp:cNvSpPr/>
      </dsp:nvSpPr>
      <dsp:spPr>
        <a:xfrm>
          <a:off x="0" y="3583253"/>
          <a:ext cx="910534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5BF14-EFA0-47BF-AD3C-DDF49F65DEC2}">
      <dsp:nvSpPr>
        <dsp:cNvPr id="0" name=""/>
        <dsp:cNvSpPr/>
      </dsp:nvSpPr>
      <dsp:spPr>
        <a:xfrm>
          <a:off x="0" y="1748021"/>
          <a:ext cx="910534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58BEF4-D48D-4148-AD38-910EC5B44AB2}">
      <dsp:nvSpPr>
        <dsp:cNvPr id="0" name=""/>
        <dsp:cNvSpPr/>
      </dsp:nvSpPr>
      <dsp:spPr>
        <a:xfrm>
          <a:off x="2367388" y="182"/>
          <a:ext cx="6737952" cy="1747839"/>
        </a:xfrm>
        <a:prstGeom prst="rect">
          <a:avLst/>
        </a:prstGeom>
        <a:noFill/>
        <a:ln>
          <a:noFill/>
        </a:ln>
        <a:effectLst/>
      </dsp:spPr>
      <dsp:style>
        <a:lnRef idx="0">
          <a:scrgbClr r="0" g="0" b="0"/>
        </a:lnRef>
        <a:fillRef idx="0">
          <a:scrgbClr r="0" g="0" b="0"/>
        </a:fillRef>
        <a:effectRef idx="0">
          <a:scrgbClr r="0" g="0" b="0"/>
        </a:effectRef>
        <a:fontRef idx="minor"/>
      </dsp:style>
    </dsp:sp>
    <dsp:sp modelId="{51544C5F-2EE9-4CD8-AF54-67AB2199C27D}">
      <dsp:nvSpPr>
        <dsp:cNvPr id="0" name=""/>
        <dsp:cNvSpPr/>
      </dsp:nvSpPr>
      <dsp:spPr>
        <a:xfrm>
          <a:off x="0" y="182"/>
          <a:ext cx="2367388" cy="17478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Increased legal costs for possession</a:t>
          </a:r>
        </a:p>
      </dsp:txBody>
      <dsp:txXfrm>
        <a:off x="85338" y="85520"/>
        <a:ext cx="2196712" cy="1662501"/>
      </dsp:txXfrm>
    </dsp:sp>
    <dsp:sp modelId="{3839634E-24FB-42E3-95C2-0FA60C565FA5}">
      <dsp:nvSpPr>
        <dsp:cNvPr id="0" name=""/>
        <dsp:cNvSpPr/>
      </dsp:nvSpPr>
      <dsp:spPr>
        <a:xfrm>
          <a:off x="2367388" y="1835413"/>
          <a:ext cx="6737952" cy="1747839"/>
        </a:xfrm>
        <a:prstGeom prst="rect">
          <a:avLst/>
        </a:prstGeom>
        <a:noFill/>
        <a:ln>
          <a:noFill/>
        </a:ln>
        <a:effectLst/>
      </dsp:spPr>
      <dsp:style>
        <a:lnRef idx="0">
          <a:scrgbClr r="0" g="0" b="0"/>
        </a:lnRef>
        <a:fillRef idx="0">
          <a:scrgbClr r="0" g="0" b="0"/>
        </a:fillRef>
        <a:effectRef idx="0">
          <a:scrgbClr r="0" g="0" b="0"/>
        </a:effectRef>
        <a:fontRef idx="minor"/>
      </dsp:style>
    </dsp:sp>
    <dsp:sp modelId="{DA8A8D0A-BB4A-4508-9052-8064F26C1AF6}">
      <dsp:nvSpPr>
        <dsp:cNvPr id="0" name=""/>
        <dsp:cNvSpPr/>
      </dsp:nvSpPr>
      <dsp:spPr>
        <a:xfrm>
          <a:off x="0" y="1835413"/>
          <a:ext cx="2367388" cy="17478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Increased regulatory compliance and obligations</a:t>
          </a:r>
        </a:p>
      </dsp:txBody>
      <dsp:txXfrm>
        <a:off x="85338" y="1920751"/>
        <a:ext cx="2196712" cy="1662501"/>
      </dsp:txXfrm>
    </dsp:sp>
    <dsp:sp modelId="{D4C48A9B-808D-4F03-83D3-9E93FFAE7361}">
      <dsp:nvSpPr>
        <dsp:cNvPr id="0" name=""/>
        <dsp:cNvSpPr/>
      </dsp:nvSpPr>
      <dsp:spPr>
        <a:xfrm>
          <a:off x="2367388" y="3670645"/>
          <a:ext cx="6737952" cy="1747839"/>
        </a:xfrm>
        <a:prstGeom prst="rect">
          <a:avLst/>
        </a:prstGeom>
        <a:noFill/>
        <a:ln>
          <a:noFill/>
        </a:ln>
        <a:effectLst/>
      </dsp:spPr>
      <dsp:style>
        <a:lnRef idx="0">
          <a:scrgbClr r="0" g="0" b="0"/>
        </a:lnRef>
        <a:fillRef idx="0">
          <a:scrgbClr r="0" g="0" b="0"/>
        </a:fillRef>
        <a:effectRef idx="0">
          <a:scrgbClr r="0" g="0" b="0"/>
        </a:effectRef>
        <a:fontRef idx="minor"/>
      </dsp:style>
    </dsp:sp>
    <dsp:sp modelId="{34378DB4-3CC0-4DA2-8169-61FBA02024F5}">
      <dsp:nvSpPr>
        <dsp:cNvPr id="0" name=""/>
        <dsp:cNvSpPr/>
      </dsp:nvSpPr>
      <dsp:spPr>
        <a:xfrm>
          <a:off x="0" y="3670645"/>
          <a:ext cx="2367388" cy="174783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Landlords may exit the private rental sector due to costs</a:t>
          </a:r>
        </a:p>
      </dsp:txBody>
      <dsp:txXfrm>
        <a:off x="85338" y="3755983"/>
        <a:ext cx="2196712" cy="16625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D52B-4BCE-44AC-9D36-41B70A8DD7DB}">
      <dsp:nvSpPr>
        <dsp:cNvPr id="0" name=""/>
        <dsp:cNvSpPr/>
      </dsp:nvSpPr>
      <dsp:spPr>
        <a:xfrm>
          <a:off x="0" y="5418484"/>
          <a:ext cx="86926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B185A-3DDD-46DD-ADF6-C42ADF5C21F5}">
      <dsp:nvSpPr>
        <dsp:cNvPr id="0" name=""/>
        <dsp:cNvSpPr/>
      </dsp:nvSpPr>
      <dsp:spPr>
        <a:xfrm>
          <a:off x="0" y="3583253"/>
          <a:ext cx="86926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5BF14-EFA0-47BF-AD3C-DDF49F65DEC2}">
      <dsp:nvSpPr>
        <dsp:cNvPr id="0" name=""/>
        <dsp:cNvSpPr/>
      </dsp:nvSpPr>
      <dsp:spPr>
        <a:xfrm>
          <a:off x="0" y="1748021"/>
          <a:ext cx="86926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58BEF4-D48D-4148-AD38-910EC5B44AB2}">
      <dsp:nvSpPr>
        <dsp:cNvPr id="0" name=""/>
        <dsp:cNvSpPr/>
      </dsp:nvSpPr>
      <dsp:spPr>
        <a:xfrm>
          <a:off x="2260098" y="182"/>
          <a:ext cx="6432589" cy="1747839"/>
        </a:xfrm>
        <a:prstGeom prst="rect">
          <a:avLst/>
        </a:prstGeom>
        <a:noFill/>
        <a:ln>
          <a:noFill/>
        </a:ln>
        <a:effectLst/>
      </dsp:spPr>
      <dsp:style>
        <a:lnRef idx="0">
          <a:scrgbClr r="0" g="0" b="0"/>
        </a:lnRef>
        <a:fillRef idx="0">
          <a:scrgbClr r="0" g="0" b="0"/>
        </a:fillRef>
        <a:effectRef idx="0">
          <a:scrgbClr r="0" g="0" b="0"/>
        </a:effectRef>
        <a:fontRef idx="minor"/>
      </dsp:style>
    </dsp:sp>
    <dsp:sp modelId="{51544C5F-2EE9-4CD8-AF54-67AB2199C27D}">
      <dsp:nvSpPr>
        <dsp:cNvPr id="0" name=""/>
        <dsp:cNvSpPr/>
      </dsp:nvSpPr>
      <dsp:spPr>
        <a:xfrm>
          <a:off x="0" y="286574"/>
          <a:ext cx="2260098" cy="117505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Likely increase in property damage claims</a:t>
          </a:r>
        </a:p>
      </dsp:txBody>
      <dsp:txXfrm>
        <a:off x="57372" y="343946"/>
        <a:ext cx="2145354" cy="1117682"/>
      </dsp:txXfrm>
    </dsp:sp>
    <dsp:sp modelId="{3839634E-24FB-42E3-95C2-0FA60C565FA5}">
      <dsp:nvSpPr>
        <dsp:cNvPr id="0" name=""/>
        <dsp:cNvSpPr/>
      </dsp:nvSpPr>
      <dsp:spPr>
        <a:xfrm>
          <a:off x="2260098" y="1835413"/>
          <a:ext cx="6432589" cy="1747839"/>
        </a:xfrm>
        <a:prstGeom prst="rect">
          <a:avLst/>
        </a:prstGeom>
        <a:noFill/>
        <a:ln>
          <a:noFill/>
        </a:ln>
        <a:effectLst/>
      </dsp:spPr>
      <dsp:style>
        <a:lnRef idx="0">
          <a:scrgbClr r="0" g="0" b="0"/>
        </a:lnRef>
        <a:fillRef idx="0">
          <a:scrgbClr r="0" g="0" b="0"/>
        </a:fillRef>
        <a:effectRef idx="0">
          <a:scrgbClr r="0" g="0" b="0"/>
        </a:effectRef>
        <a:fontRef idx="minor"/>
      </dsp:style>
    </dsp:sp>
    <dsp:sp modelId="{DA8A8D0A-BB4A-4508-9052-8064F26C1AF6}">
      <dsp:nvSpPr>
        <dsp:cNvPr id="0" name=""/>
        <dsp:cNvSpPr/>
      </dsp:nvSpPr>
      <dsp:spPr>
        <a:xfrm>
          <a:off x="0" y="2077087"/>
          <a:ext cx="2260098" cy="126449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Increased policy premiums</a:t>
          </a:r>
        </a:p>
      </dsp:txBody>
      <dsp:txXfrm>
        <a:off x="61738" y="2138825"/>
        <a:ext cx="2136622" cy="1202753"/>
      </dsp:txXfrm>
    </dsp:sp>
    <dsp:sp modelId="{90152C49-36E1-45D9-8FE4-2442F90A2BE3}">
      <dsp:nvSpPr>
        <dsp:cNvPr id="0" name=""/>
        <dsp:cNvSpPr/>
      </dsp:nvSpPr>
      <dsp:spPr>
        <a:xfrm>
          <a:off x="2260098" y="3670645"/>
          <a:ext cx="6432589" cy="1747839"/>
        </a:xfrm>
        <a:prstGeom prst="rect">
          <a:avLst/>
        </a:prstGeom>
        <a:noFill/>
        <a:ln>
          <a:noFill/>
        </a:ln>
        <a:effectLst/>
      </dsp:spPr>
      <dsp:style>
        <a:lnRef idx="0">
          <a:scrgbClr r="0" g="0" b="0"/>
        </a:lnRef>
        <a:fillRef idx="0">
          <a:scrgbClr r="0" g="0" b="0"/>
        </a:fillRef>
        <a:effectRef idx="0">
          <a:scrgbClr r="0" g="0" b="0"/>
        </a:effectRef>
        <a:fontRef idx="minor"/>
      </dsp:style>
    </dsp:sp>
    <dsp:sp modelId="{E7756DB5-E179-40B9-A72F-3E7AD9EE1FC3}">
      <dsp:nvSpPr>
        <dsp:cNvPr id="0" name=""/>
        <dsp:cNvSpPr/>
      </dsp:nvSpPr>
      <dsp:spPr>
        <a:xfrm>
          <a:off x="0" y="3866988"/>
          <a:ext cx="2260098" cy="135515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Potential positives</a:t>
          </a:r>
        </a:p>
      </dsp:txBody>
      <dsp:txXfrm>
        <a:off x="66165" y="3933153"/>
        <a:ext cx="2127768" cy="128898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E0AC6-7BEC-43A8-9C2D-0565A708B8CC}" type="datetimeFigureOut">
              <a:rPr lang="en-GB" smtClean="0"/>
              <a:t>22/01/2026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5D1F3-7B1E-45A9-A420-B01E70B26801}" type="slidenum">
              <a:rPr lang="en-GB" smtClean="0"/>
              <a:t>‹#›</a:t>
            </a:fld>
            <a:endParaRPr lang="en-GB"/>
          </a:p>
        </p:txBody>
      </p:sp>
    </p:spTree>
    <p:extLst>
      <p:ext uri="{BB962C8B-B14F-4D97-AF65-F5344CB8AC3E}">
        <p14:creationId xmlns:p14="http://schemas.microsoft.com/office/powerpoint/2010/main" val="2857901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65D1F3-7B1E-45A9-A420-B01E70B26801}" type="slidenum">
              <a:rPr lang="en-GB" smtClean="0"/>
              <a:t>2</a:t>
            </a:fld>
            <a:endParaRPr lang="en-GB"/>
          </a:p>
        </p:txBody>
      </p:sp>
    </p:spTree>
    <p:extLst>
      <p:ext uri="{BB962C8B-B14F-4D97-AF65-F5344CB8AC3E}">
        <p14:creationId xmlns:p14="http://schemas.microsoft.com/office/powerpoint/2010/main" val="184152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65D1F3-7B1E-45A9-A420-B01E70B26801}" type="slidenum">
              <a:rPr lang="en-GB" smtClean="0"/>
              <a:t>3</a:t>
            </a:fld>
            <a:endParaRPr lang="en-GB"/>
          </a:p>
        </p:txBody>
      </p:sp>
    </p:spTree>
    <p:extLst>
      <p:ext uri="{BB962C8B-B14F-4D97-AF65-F5344CB8AC3E}">
        <p14:creationId xmlns:p14="http://schemas.microsoft.com/office/powerpoint/2010/main" val="425535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65D1F3-7B1E-45A9-A420-B01E70B26801}" type="slidenum">
              <a:rPr lang="en-GB" smtClean="0"/>
              <a:t>4</a:t>
            </a:fld>
            <a:endParaRPr lang="en-GB"/>
          </a:p>
        </p:txBody>
      </p:sp>
    </p:spTree>
    <p:extLst>
      <p:ext uri="{BB962C8B-B14F-4D97-AF65-F5344CB8AC3E}">
        <p14:creationId xmlns:p14="http://schemas.microsoft.com/office/powerpoint/2010/main" val="279736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BE65D1F3-7B1E-45A9-A420-B01E70B26801}" type="slidenum">
              <a:rPr lang="en-GB" smtClean="0"/>
              <a:t>5</a:t>
            </a:fld>
            <a:endParaRPr lang="en-GB"/>
          </a:p>
        </p:txBody>
      </p:sp>
    </p:spTree>
    <p:extLst>
      <p:ext uri="{BB962C8B-B14F-4D97-AF65-F5344CB8AC3E}">
        <p14:creationId xmlns:p14="http://schemas.microsoft.com/office/powerpoint/2010/main" val="34602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65D1F3-7B1E-45A9-A420-B01E70B26801}" type="slidenum">
              <a:rPr lang="en-GB" smtClean="0"/>
              <a:t>6</a:t>
            </a:fld>
            <a:endParaRPr lang="en-GB"/>
          </a:p>
        </p:txBody>
      </p:sp>
    </p:spTree>
    <p:extLst>
      <p:ext uri="{BB962C8B-B14F-4D97-AF65-F5344CB8AC3E}">
        <p14:creationId xmlns:p14="http://schemas.microsoft.com/office/powerpoint/2010/main" val="175826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BE65D1F3-7B1E-45A9-A420-B01E70B26801}" type="slidenum">
              <a:rPr lang="en-GB" smtClean="0"/>
              <a:t>7</a:t>
            </a:fld>
            <a:endParaRPr lang="en-GB"/>
          </a:p>
        </p:txBody>
      </p:sp>
    </p:spTree>
    <p:extLst>
      <p:ext uri="{BB962C8B-B14F-4D97-AF65-F5344CB8AC3E}">
        <p14:creationId xmlns:p14="http://schemas.microsoft.com/office/powerpoint/2010/main" val="165655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65D1F3-7B1E-45A9-A420-B01E70B26801}" type="slidenum">
              <a:rPr lang="en-GB" smtClean="0"/>
              <a:t>9</a:t>
            </a:fld>
            <a:endParaRPr lang="en-GB"/>
          </a:p>
        </p:txBody>
      </p:sp>
    </p:spTree>
    <p:extLst>
      <p:ext uri="{BB962C8B-B14F-4D97-AF65-F5344CB8AC3E}">
        <p14:creationId xmlns:p14="http://schemas.microsoft.com/office/powerpoint/2010/main" val="256077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DEA4-5152-D83E-3509-5EB057F3D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FB9A69-811B-E196-8EF1-E12684B03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CEC549-E189-A30A-1533-D0B72079513A}"/>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938F7437-EEA7-2137-E375-C3C643D1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47667B-B091-DD5F-4260-D24A586214F2}"/>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232098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605A-0395-BF60-A26B-29D816A0F5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6C2844-E4EC-11C2-507A-A13715EE1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DEC218-169D-1867-A112-5281A1D597A6}"/>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A84DAFC6-0B71-CD88-D472-F7FA03E8A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FD503-B63A-8406-6BF2-15E22236D1DE}"/>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26495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932D-87D0-4F35-FF22-C698D91B2A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8C3E00-96B7-14A8-EB0B-ADAF13FBA0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AA19E8-8C9D-C9FE-25CD-02FC7F4DCB54}"/>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3C36F05D-99AC-234B-3EDA-B48CD354D5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FC464-F922-3FD5-C8CE-72C6911DDF1C}"/>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290516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6634-64B9-ABF7-AEC0-CF86D102B7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29EF22-B652-CAD8-9019-0873279042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4774E8-7B06-E846-D311-F575F55FB979}"/>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80CD8BBE-BC48-CC1C-966C-D48A240963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BC32C-57DE-C26B-F9A1-A6700698626A}"/>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156154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7585-42F1-590F-D8E1-309F53483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11E681-7A66-6253-697B-68B986434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488AB2-DE2B-F7CD-2E5B-0F61C5ACC64F}"/>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56C79AF6-13BC-D922-0178-5BF8ACBDF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33823-83F2-4E0F-6A7E-FE06931B3D62}"/>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325585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8367-F56B-BDD5-78CA-96F98EB0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562490-AE31-9A93-B647-C6E5EFDDDD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94FDD0-3ED5-54D4-A905-83842867B6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7913B8-60BF-FAF4-F7B5-F96459201866}"/>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6" name="Footer Placeholder 5">
            <a:extLst>
              <a:ext uri="{FF2B5EF4-FFF2-40B4-BE49-F238E27FC236}">
                <a16:creationId xmlns:a16="http://schemas.microsoft.com/office/drawing/2014/main" id="{F7962D72-4BCA-B374-DBA2-D154E8F316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C7B618-B30A-5FC4-E78A-8CCD0C3FEE82}"/>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391153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98D3-DABE-58D2-4D46-70209525C6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B3E43-F9BD-8A81-358B-F305554BF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B1EA5-5470-85E7-E692-66A47F39B7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6BC8E0-E157-6BEA-AB53-3F1016D54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749003-999E-6F6D-AD72-A6131A64A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FE4405-9D01-28F0-C8D3-FFE527A1A653}"/>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8" name="Footer Placeholder 7">
            <a:extLst>
              <a:ext uri="{FF2B5EF4-FFF2-40B4-BE49-F238E27FC236}">
                <a16:creationId xmlns:a16="http://schemas.microsoft.com/office/drawing/2014/main" id="{0295F5AC-0519-2664-6521-946DECA921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63E7AB-9E78-2856-6568-E6865DC1A568}"/>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12355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5A17-333B-30CA-CD8B-5B488F4D2E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886D8F-5C2A-3E1D-5716-36A5F86FE084}"/>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4" name="Footer Placeholder 3">
            <a:extLst>
              <a:ext uri="{FF2B5EF4-FFF2-40B4-BE49-F238E27FC236}">
                <a16:creationId xmlns:a16="http://schemas.microsoft.com/office/drawing/2014/main" id="{A05CC8D6-C807-6E49-490F-A20EE9AD70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994C77-1EFB-23D7-B742-94B9481E2CDC}"/>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287372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54B85-F00D-73C3-6033-6056833C08AD}"/>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3" name="Footer Placeholder 2">
            <a:extLst>
              <a:ext uri="{FF2B5EF4-FFF2-40B4-BE49-F238E27FC236}">
                <a16:creationId xmlns:a16="http://schemas.microsoft.com/office/drawing/2014/main" id="{12104ABB-5046-EC51-8909-C71B72284A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B6DFA0-7103-4E8D-82D0-6844E5EADD56}"/>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338974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2B00-9B2C-05B7-7755-591349F4B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AC5CF8-E4D2-ABFB-6F4A-DD97E2C7A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6BB1AA-0C0F-6E33-E43A-AE33370A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3AE2F5-6FAA-F1E4-A9C3-3A2B71A808EF}"/>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6" name="Footer Placeholder 5">
            <a:extLst>
              <a:ext uri="{FF2B5EF4-FFF2-40B4-BE49-F238E27FC236}">
                <a16:creationId xmlns:a16="http://schemas.microsoft.com/office/drawing/2014/main" id="{A350DB8B-D6C6-65FC-C846-718252E28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32022-C6D0-DDCC-30CF-9340AADCFCF7}"/>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396021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325A-0656-650C-2C42-025AB49C3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71DA29-DBBD-C2AB-3448-C4D92A551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2D0A21-3F0C-C6D4-535E-E6BCEA173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5E34E-12F2-4046-4698-F027C90A53C2}"/>
              </a:ext>
            </a:extLst>
          </p:cNvPr>
          <p:cNvSpPr>
            <a:spLocks noGrp="1"/>
          </p:cNvSpPr>
          <p:nvPr>
            <p:ph type="dt" sz="half" idx="10"/>
          </p:nvPr>
        </p:nvSpPr>
        <p:spPr/>
        <p:txBody>
          <a:bodyPr/>
          <a:lstStyle/>
          <a:p>
            <a:fld id="{06C36753-74AA-49A9-95FC-AB0EC0CEC0F2}" type="datetimeFigureOut">
              <a:rPr lang="en-GB" smtClean="0"/>
              <a:t>22/01/2026</a:t>
            </a:fld>
            <a:endParaRPr lang="en-GB"/>
          </a:p>
        </p:txBody>
      </p:sp>
      <p:sp>
        <p:nvSpPr>
          <p:cNvPr id="6" name="Footer Placeholder 5">
            <a:extLst>
              <a:ext uri="{FF2B5EF4-FFF2-40B4-BE49-F238E27FC236}">
                <a16:creationId xmlns:a16="http://schemas.microsoft.com/office/drawing/2014/main" id="{3B5489CB-E89A-4CE7-2274-5BC559425A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6348B7-1737-1551-6845-95811D5A044B}"/>
              </a:ext>
            </a:extLst>
          </p:cNvPr>
          <p:cNvSpPr>
            <a:spLocks noGrp="1"/>
          </p:cNvSpPr>
          <p:nvPr>
            <p:ph type="sldNum" sz="quarter" idx="12"/>
          </p:nvPr>
        </p:nvSpPr>
        <p:spPr/>
        <p:txBody>
          <a:bodyPr/>
          <a:lstStyle/>
          <a:p>
            <a:fld id="{C46E4BA3-80E8-4D09-BE2D-9F31E9485D6F}" type="slidenum">
              <a:rPr lang="en-GB" smtClean="0"/>
              <a:t>‹#›</a:t>
            </a:fld>
            <a:endParaRPr lang="en-GB"/>
          </a:p>
        </p:txBody>
      </p:sp>
    </p:spTree>
    <p:extLst>
      <p:ext uri="{BB962C8B-B14F-4D97-AF65-F5344CB8AC3E}">
        <p14:creationId xmlns:p14="http://schemas.microsoft.com/office/powerpoint/2010/main" val="413735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76192-8C1D-CDE6-E747-58D94A530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354230-F650-54F5-56E1-22E8D4A60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2A2C8D-8895-BD64-9B57-D8247F3AC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36753-74AA-49A9-95FC-AB0EC0CEC0F2}" type="datetimeFigureOut">
              <a:rPr lang="en-GB" smtClean="0"/>
              <a:t>22/01/2026</a:t>
            </a:fld>
            <a:endParaRPr lang="en-GB"/>
          </a:p>
        </p:txBody>
      </p:sp>
      <p:sp>
        <p:nvSpPr>
          <p:cNvPr id="5" name="Footer Placeholder 4">
            <a:extLst>
              <a:ext uri="{FF2B5EF4-FFF2-40B4-BE49-F238E27FC236}">
                <a16:creationId xmlns:a16="http://schemas.microsoft.com/office/drawing/2014/main" id="{1D2EB55F-375E-EBA5-E8A1-688D87794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56438B-8E55-7F3D-C0DF-171496768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E4BA3-80E8-4D09-BE2D-9F31E9485D6F}" type="slidenum">
              <a:rPr lang="en-GB" smtClean="0"/>
              <a:t>‹#›</a:t>
            </a:fld>
            <a:endParaRPr lang="en-GB"/>
          </a:p>
        </p:txBody>
      </p:sp>
    </p:spTree>
    <p:extLst>
      <p:ext uri="{BB962C8B-B14F-4D97-AF65-F5344CB8AC3E}">
        <p14:creationId xmlns:p14="http://schemas.microsoft.com/office/powerpoint/2010/main" val="129074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atthew.lowry@clydeco.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4.jpg"/><Relationship Id="rId5" Type="http://schemas.openxmlformats.org/officeDocument/2006/relationships/image" Target="../media/image3.sv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4.jpg"/><Relationship Id="rId5" Type="http://schemas.openxmlformats.org/officeDocument/2006/relationships/image" Target="../media/image3.sv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3.xml"/><Relationship Id="rId12"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5.jpg"/><Relationship Id="rId5" Type="http://schemas.openxmlformats.org/officeDocument/2006/relationships/image" Target="../media/image1.png"/><Relationship Id="rId10" Type="http://schemas.microsoft.com/office/2007/relationships/diagramDrawing" Target="../diagrams/drawing3.xml"/><Relationship Id="rId4" Type="http://schemas.openxmlformats.org/officeDocument/2006/relationships/image" Target="../media/image3.svg"/><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12"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openxmlformats.org/officeDocument/2006/relationships/image" Target="../media/image7.jpeg"/><Relationship Id="rId5" Type="http://schemas.openxmlformats.org/officeDocument/2006/relationships/image" Target="../media/image1.png"/><Relationship Id="rId10" Type="http://schemas.microsoft.com/office/2007/relationships/diagramDrawing" Target="../diagrams/drawing4.xml"/><Relationship Id="rId4" Type="http://schemas.openxmlformats.org/officeDocument/2006/relationships/image" Target="../media/image3.svg"/><Relationship Id="rId9"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9.jpeg"/><Relationship Id="rId5" Type="http://schemas.openxmlformats.org/officeDocument/2006/relationships/image" Target="../media/image1.png"/><Relationship Id="rId10" Type="http://schemas.microsoft.com/office/2007/relationships/diagramDrawing" Target="../diagrams/drawing5.xml"/><Relationship Id="rId4" Type="http://schemas.openxmlformats.org/officeDocument/2006/relationships/image" Target="../media/image3.svg"/><Relationship Id="rId9"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1F2E408-5E38-6128-60FF-0E3B73E43F4C}"/>
              </a:ext>
            </a:extLst>
          </p:cNvPr>
          <p:cNvSpPr/>
          <p:nvPr/>
        </p:nvSpPr>
        <p:spPr>
          <a:xfrm>
            <a:off x="0" y="0"/>
            <a:ext cx="12442034" cy="6952343"/>
          </a:xfrm>
          <a:custGeom>
            <a:avLst/>
            <a:gdLst>
              <a:gd name="connsiteX0" fmla="*/ 0 w 12192000"/>
              <a:gd name="connsiteY0" fmla="*/ 0 h 6858000"/>
              <a:gd name="connsiteX1" fmla="*/ 594468 w 12192000"/>
              <a:gd name="connsiteY1" fmla="*/ 322233 h 6858000"/>
              <a:gd name="connsiteX2" fmla="*/ 11469577 w 12192000"/>
              <a:gd name="connsiteY2" fmla="*/ 6434673 h 6858000"/>
              <a:gd name="connsiteX3" fmla="*/ 12192000 w 12192000"/>
              <a:gd name="connsiteY3" fmla="*/ 6858000 h 6858000"/>
              <a:gd name="connsiteX4" fmla="*/ 0 w 12192000"/>
              <a:gd name="connsiteY4" fmla="*/ 6858000 h 6858000"/>
              <a:gd name="connsiteX0" fmla="*/ 0 w 11469577"/>
              <a:gd name="connsiteY0" fmla="*/ 0 h 6858000"/>
              <a:gd name="connsiteX1" fmla="*/ 594468 w 11469577"/>
              <a:gd name="connsiteY1" fmla="*/ 322233 h 6858000"/>
              <a:gd name="connsiteX2" fmla="*/ 11469577 w 11469577"/>
              <a:gd name="connsiteY2" fmla="*/ 6434673 h 6858000"/>
              <a:gd name="connsiteX3" fmla="*/ 8236857 w 11469577"/>
              <a:gd name="connsiteY3" fmla="*/ 6828971 h 6858000"/>
              <a:gd name="connsiteX4" fmla="*/ 0 w 11469577"/>
              <a:gd name="connsiteY4" fmla="*/ 6858000 h 6858000"/>
              <a:gd name="connsiteX5" fmla="*/ 0 w 11469577"/>
              <a:gd name="connsiteY5" fmla="*/ 0 h 6858000"/>
              <a:gd name="connsiteX0" fmla="*/ 0 w 12173520"/>
              <a:gd name="connsiteY0" fmla="*/ 0 h 6858000"/>
              <a:gd name="connsiteX1" fmla="*/ 594468 w 12173520"/>
              <a:gd name="connsiteY1" fmla="*/ 322233 h 6858000"/>
              <a:gd name="connsiteX2" fmla="*/ 12173520 w 12173520"/>
              <a:gd name="connsiteY2" fmla="*/ 6855587 h 6858000"/>
              <a:gd name="connsiteX3" fmla="*/ 8236857 w 12173520"/>
              <a:gd name="connsiteY3" fmla="*/ 6828971 h 6858000"/>
              <a:gd name="connsiteX4" fmla="*/ 0 w 12173520"/>
              <a:gd name="connsiteY4" fmla="*/ 6858000 h 6858000"/>
              <a:gd name="connsiteX5" fmla="*/ 0 w 12173520"/>
              <a:gd name="connsiteY5" fmla="*/ 0 h 6858000"/>
              <a:gd name="connsiteX0" fmla="*/ 0 w 12173520"/>
              <a:gd name="connsiteY0" fmla="*/ 0 h 6858000"/>
              <a:gd name="connsiteX1" fmla="*/ 2670011 w 12173520"/>
              <a:gd name="connsiteY1" fmla="*/ 3377490 h 6858000"/>
              <a:gd name="connsiteX2" fmla="*/ 12173520 w 12173520"/>
              <a:gd name="connsiteY2" fmla="*/ 6855587 h 6858000"/>
              <a:gd name="connsiteX3" fmla="*/ 8236857 w 12173520"/>
              <a:gd name="connsiteY3" fmla="*/ 6828971 h 6858000"/>
              <a:gd name="connsiteX4" fmla="*/ 0 w 12173520"/>
              <a:gd name="connsiteY4" fmla="*/ 6858000 h 6858000"/>
              <a:gd name="connsiteX5" fmla="*/ 0 w 12173520"/>
              <a:gd name="connsiteY5" fmla="*/ 0 h 6858000"/>
              <a:gd name="connsiteX0" fmla="*/ 0 w 12173520"/>
              <a:gd name="connsiteY0" fmla="*/ 0 h 6858000"/>
              <a:gd name="connsiteX1" fmla="*/ 1160526 w 12173520"/>
              <a:gd name="connsiteY1" fmla="*/ 5503833 h 6858000"/>
              <a:gd name="connsiteX2" fmla="*/ 12173520 w 12173520"/>
              <a:gd name="connsiteY2" fmla="*/ 6855587 h 6858000"/>
              <a:gd name="connsiteX3" fmla="*/ 8236857 w 12173520"/>
              <a:gd name="connsiteY3" fmla="*/ 6828971 h 6858000"/>
              <a:gd name="connsiteX4" fmla="*/ 0 w 12173520"/>
              <a:gd name="connsiteY4" fmla="*/ 6858000 h 6858000"/>
              <a:gd name="connsiteX5" fmla="*/ 0 w 121735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73520" h="6858000">
                <a:moveTo>
                  <a:pt x="0" y="0"/>
                </a:moveTo>
                <a:lnTo>
                  <a:pt x="1160526" y="5503833"/>
                </a:lnTo>
                <a:lnTo>
                  <a:pt x="12173520" y="6855587"/>
                </a:lnTo>
                <a:lnTo>
                  <a:pt x="8236857" y="6828971"/>
                </a:lnTo>
                <a:lnTo>
                  <a:pt x="0" y="6858000"/>
                </a:lnTo>
                <a:lnTo>
                  <a:pt x="0" y="0"/>
                </a:lnTo>
                <a:close/>
              </a:path>
            </a:pathLst>
          </a:cu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Picture 9">
            <a:extLst>
              <a:ext uri="{FF2B5EF4-FFF2-40B4-BE49-F238E27FC236}">
                <a16:creationId xmlns:a16="http://schemas.microsoft.com/office/drawing/2014/main" id="{3472569A-D652-AF47-8BF1-BF5F65196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004" y="130629"/>
            <a:ext cx="4533933" cy="2886096"/>
          </a:xfrm>
          <a:prstGeom prst="rect">
            <a:avLst/>
          </a:prstGeom>
        </p:spPr>
      </p:pic>
      <p:sp>
        <p:nvSpPr>
          <p:cNvPr id="11" name="TextBox 10">
            <a:extLst>
              <a:ext uri="{FF2B5EF4-FFF2-40B4-BE49-F238E27FC236}">
                <a16:creationId xmlns:a16="http://schemas.microsoft.com/office/drawing/2014/main" id="{79B9D41A-5DC3-E3F2-017B-D8BD86FE3B26}"/>
              </a:ext>
            </a:extLst>
          </p:cNvPr>
          <p:cNvSpPr txBox="1"/>
          <p:nvPr/>
        </p:nvSpPr>
        <p:spPr>
          <a:xfrm>
            <a:off x="1944913" y="2707251"/>
            <a:ext cx="7358743"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The Renters’ Rights Act 2025 – How will it affect insurers and brokers?</a:t>
            </a:r>
          </a:p>
        </p:txBody>
      </p:sp>
      <p:sp>
        <p:nvSpPr>
          <p:cNvPr id="12" name="TextBox 11">
            <a:extLst>
              <a:ext uri="{FF2B5EF4-FFF2-40B4-BE49-F238E27FC236}">
                <a16:creationId xmlns:a16="http://schemas.microsoft.com/office/drawing/2014/main" id="{E4EAA0F4-0406-18A6-C7B2-5E8207B87DB6}"/>
              </a:ext>
            </a:extLst>
          </p:cNvPr>
          <p:cNvSpPr txBox="1"/>
          <p:nvPr/>
        </p:nvSpPr>
        <p:spPr>
          <a:xfrm>
            <a:off x="1944913" y="3907580"/>
            <a:ext cx="679994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Matthew Lowry (Legal Director), Clyde &amp; Co LLP</a:t>
            </a:r>
          </a:p>
        </p:txBody>
      </p:sp>
    </p:spTree>
    <p:extLst>
      <p:ext uri="{BB962C8B-B14F-4D97-AF65-F5344CB8AC3E}">
        <p14:creationId xmlns:p14="http://schemas.microsoft.com/office/powerpoint/2010/main" val="3062282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7000" b="-7000"/>
          </a:stretch>
        </a:blipFill>
        <a:effectLst/>
      </p:bgPr>
    </p:bg>
    <p:spTree>
      <p:nvGrpSpPr>
        <p:cNvPr id="1" name="">
          <a:extLst>
            <a:ext uri="{FF2B5EF4-FFF2-40B4-BE49-F238E27FC236}">
              <a16:creationId xmlns:a16="http://schemas.microsoft.com/office/drawing/2014/main" id="{44E63B02-C589-D64B-36F8-BFE91E7560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6A52FE2-480D-5ABB-1676-250FBCCF37DF}"/>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774679E-0BCA-2555-EF14-CC8CF6260466}"/>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3732A7F-80D0-A61D-43C7-1D72401E7D8B}"/>
              </a:ext>
            </a:extLst>
          </p:cNvPr>
          <p:cNvSpPr txBox="1"/>
          <p:nvPr/>
        </p:nvSpPr>
        <p:spPr>
          <a:xfrm>
            <a:off x="406400" y="268514"/>
            <a:ext cx="7794171" cy="369332"/>
          </a:xfrm>
          <a:prstGeom prst="rect">
            <a:avLst/>
          </a:prstGeom>
          <a:noFill/>
        </p:spPr>
        <p:txBody>
          <a:bodyPr wrap="square" rtlCol="0">
            <a:spAutoFit/>
          </a:bodyPr>
          <a:lstStyle/>
          <a:p>
            <a:r>
              <a:rPr lang="en-GB" dirty="0">
                <a:solidFill>
                  <a:schemeClr val="bg1"/>
                </a:solidFill>
                <a:latin typeface="Amasis MT Pro Black" panose="02040A04050005020304" pitchFamily="18" charset="0"/>
              </a:rPr>
              <a:t>What happens next?</a:t>
            </a:r>
          </a:p>
        </p:txBody>
      </p:sp>
      <p:pic>
        <p:nvPicPr>
          <p:cNvPr id="26" name="Picture 25">
            <a:extLst>
              <a:ext uri="{FF2B5EF4-FFF2-40B4-BE49-F238E27FC236}">
                <a16:creationId xmlns:a16="http://schemas.microsoft.com/office/drawing/2014/main" id="{5C3B3678-A1F8-7F95-58F5-D8B0ECE58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2" name="TextBox 1">
            <a:extLst>
              <a:ext uri="{FF2B5EF4-FFF2-40B4-BE49-F238E27FC236}">
                <a16:creationId xmlns:a16="http://schemas.microsoft.com/office/drawing/2014/main" id="{290C03D7-1033-64A9-1F76-CB6970428464}"/>
              </a:ext>
            </a:extLst>
          </p:cNvPr>
          <p:cNvSpPr txBox="1"/>
          <p:nvPr/>
        </p:nvSpPr>
        <p:spPr>
          <a:xfrm>
            <a:off x="715992" y="1647645"/>
            <a:ext cx="7936302" cy="2308324"/>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en-GB" sz="1600" dirty="0">
                <a:latin typeface="Arial" panose="020B0604020202020204" pitchFamily="34" charset="0"/>
                <a:cs typeface="Arial" panose="020B0604020202020204" pitchFamily="34" charset="0"/>
              </a:rPr>
              <a:t>The Act completed its passage in Parliament on Wednesday 22 October 2025 and received Royal Assent on Monday 27 October 2025. </a:t>
            </a:r>
          </a:p>
          <a:p>
            <a:pPr lvl="0" eaLnBrk="0" fontAlgn="base" hangingPunct="0">
              <a:spcBef>
                <a:spcPct val="0"/>
              </a:spcBef>
              <a:spcAft>
                <a:spcPct val="0"/>
              </a:spcAft>
            </a:pPr>
            <a:endParaRPr lang="en-GB" sz="1600"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GB" sz="1600" dirty="0">
                <a:latin typeface="Arial" panose="020B0604020202020204" pitchFamily="34" charset="0"/>
                <a:cs typeface="Arial" panose="020B0604020202020204" pitchFamily="34" charset="0"/>
              </a:rPr>
              <a:t>As of today, several of the measures in the Act have not come into force. The government will publish a separate timeline outlining plans for implementation.</a:t>
            </a:r>
          </a:p>
          <a:p>
            <a:pPr lvl="0" eaLnBrk="0" fontAlgn="base" hangingPunct="0">
              <a:spcBef>
                <a:spcPct val="0"/>
              </a:spcBef>
              <a:spcAft>
                <a:spcPct val="0"/>
              </a:spcAft>
            </a:pPr>
            <a:endParaRPr lang="en-GB" sz="1600"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GB" sz="1600" dirty="0">
                <a:latin typeface="Arial" panose="020B0604020202020204" pitchFamily="34" charset="0"/>
                <a:cs typeface="Arial" panose="020B0604020202020204" pitchFamily="34" charset="0"/>
              </a:rPr>
              <a:t>Insurers will need to determine what risk is faced by them and their insured. It may be that much of the risk is borne by the insured themselves, just as in disrepair claims.</a:t>
            </a:r>
          </a:p>
        </p:txBody>
      </p:sp>
      <p:pic>
        <p:nvPicPr>
          <p:cNvPr id="7" name="Picture 6" descr="Top view of a calendar with a red pen on top">
            <a:extLst>
              <a:ext uri="{FF2B5EF4-FFF2-40B4-BE49-F238E27FC236}">
                <a16:creationId xmlns:a16="http://schemas.microsoft.com/office/drawing/2014/main" id="{4616713E-C3AB-314A-A2CA-1D6A98804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294" y="3769743"/>
            <a:ext cx="3650470" cy="2402045"/>
          </a:xfrm>
          <a:prstGeom prst="rect">
            <a:avLst/>
          </a:prstGeom>
        </p:spPr>
      </p:pic>
    </p:spTree>
    <p:extLst>
      <p:ext uri="{BB962C8B-B14F-4D97-AF65-F5344CB8AC3E}">
        <p14:creationId xmlns:p14="http://schemas.microsoft.com/office/powerpoint/2010/main" val="399925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4854CB-63D2-C8C3-8848-1A3F77121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261" y="0"/>
            <a:ext cx="4533933" cy="2886096"/>
          </a:xfrm>
          <a:prstGeom prst="rect">
            <a:avLst/>
          </a:prstGeom>
        </p:spPr>
      </p:pic>
      <p:sp>
        <p:nvSpPr>
          <p:cNvPr id="7" name="Isosceles Triangle 6">
            <a:extLst>
              <a:ext uri="{FF2B5EF4-FFF2-40B4-BE49-F238E27FC236}">
                <a16:creationId xmlns:a16="http://schemas.microsoft.com/office/drawing/2014/main" id="{17099320-F3DA-CE7D-593F-E75425C445EB}"/>
              </a:ext>
            </a:extLst>
          </p:cNvPr>
          <p:cNvSpPr/>
          <p:nvPr/>
        </p:nvSpPr>
        <p:spPr>
          <a:xfrm>
            <a:off x="-53539" y="0"/>
            <a:ext cx="12192000" cy="6858000"/>
          </a:xfrm>
          <a:prstGeom prst="triangle">
            <a:avLst>
              <a:gd name="adj" fmla="val 0"/>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2E805FB-A12E-57B5-EF9C-89942089F22C}"/>
              </a:ext>
            </a:extLst>
          </p:cNvPr>
          <p:cNvSpPr txBox="1"/>
          <p:nvPr/>
        </p:nvSpPr>
        <p:spPr>
          <a:xfrm>
            <a:off x="304800" y="6030686"/>
            <a:ext cx="3991429" cy="461665"/>
          </a:xfrm>
          <a:prstGeom prst="rect">
            <a:avLst/>
          </a:prstGeom>
          <a:noFill/>
        </p:spPr>
        <p:txBody>
          <a:bodyPr wrap="square" rtlCol="0">
            <a:spAutoFit/>
          </a:bodyPr>
          <a:lstStyle/>
          <a:p>
            <a:r>
              <a:rPr lang="en-GB" sz="2400" b="1" dirty="0">
                <a:solidFill>
                  <a:schemeClr val="bg1"/>
                </a:solidFill>
                <a:latin typeface="Arial Black" panose="020B0A04020102020204" pitchFamily="34" charset="0"/>
                <a:cs typeface="Arial" panose="020B0604020202020204" pitchFamily="34" charset="0"/>
              </a:rPr>
              <a:t>Questions?</a:t>
            </a:r>
          </a:p>
        </p:txBody>
      </p:sp>
      <p:sp>
        <p:nvSpPr>
          <p:cNvPr id="2" name="TextBox 1">
            <a:extLst>
              <a:ext uri="{FF2B5EF4-FFF2-40B4-BE49-F238E27FC236}">
                <a16:creationId xmlns:a16="http://schemas.microsoft.com/office/drawing/2014/main" id="{A1D282E6-186E-E973-393C-E17D1F7267A3}"/>
              </a:ext>
            </a:extLst>
          </p:cNvPr>
          <p:cNvSpPr txBox="1"/>
          <p:nvPr/>
        </p:nvSpPr>
        <p:spPr>
          <a:xfrm>
            <a:off x="560835" y="4035829"/>
            <a:ext cx="7936302" cy="1077218"/>
          </a:xfrm>
          <a:prstGeom prst="rect">
            <a:avLst/>
          </a:prstGeom>
          <a:noFill/>
        </p:spPr>
        <p:txBody>
          <a:bodyPr wrap="square" rtlCol="0">
            <a:spAutoFit/>
          </a:bodyPr>
          <a:lstStyle/>
          <a:p>
            <a:pPr lvl="0" eaLnBrk="0" fontAlgn="base" hangingPunct="0">
              <a:spcBef>
                <a:spcPct val="0"/>
              </a:spcBef>
              <a:spcAft>
                <a:spcPct val="0"/>
              </a:spcAft>
            </a:pPr>
            <a:r>
              <a:rPr lang="en-GB" sz="1600" dirty="0">
                <a:solidFill>
                  <a:schemeClr val="bg1"/>
                </a:solidFill>
                <a:latin typeface="Arial" panose="020B0604020202020204" pitchFamily="34" charset="0"/>
                <a:cs typeface="Arial" panose="020B0604020202020204" pitchFamily="34" charset="0"/>
              </a:rPr>
              <a:t>Matthew Lowry</a:t>
            </a:r>
          </a:p>
          <a:p>
            <a:pPr lvl="0" eaLnBrk="0" fontAlgn="base" hangingPunct="0">
              <a:spcBef>
                <a:spcPct val="0"/>
              </a:spcBef>
              <a:spcAft>
                <a:spcPct val="0"/>
              </a:spcAft>
            </a:pPr>
            <a:r>
              <a:rPr lang="en-GB" sz="1600" dirty="0">
                <a:solidFill>
                  <a:schemeClr val="bg1"/>
                </a:solidFill>
                <a:latin typeface="Arial" panose="020B0604020202020204" pitchFamily="34" charset="0"/>
                <a:cs typeface="Arial" panose="020B0604020202020204" pitchFamily="34" charset="0"/>
              </a:rPr>
              <a:t>Legal Director</a:t>
            </a:r>
          </a:p>
          <a:p>
            <a:pPr lvl="0" eaLnBrk="0" fontAlgn="base" hangingPunct="0">
              <a:spcBef>
                <a:spcPct val="0"/>
              </a:spcBef>
              <a:spcAft>
                <a:spcPct val="0"/>
              </a:spcAft>
            </a:pPr>
            <a:r>
              <a:rPr lang="en-GB" sz="1600" dirty="0">
                <a:solidFill>
                  <a:schemeClr val="bg1"/>
                </a:solidFill>
                <a:latin typeface="Arial" panose="020B0604020202020204" pitchFamily="34" charset="0"/>
                <a:cs typeface="Arial" panose="020B0604020202020204" pitchFamily="34" charset="0"/>
              </a:rPr>
              <a:t>Tel: +44 (0)151 471 5853</a:t>
            </a:r>
          </a:p>
          <a:p>
            <a:pPr lvl="0" eaLnBrk="0" fontAlgn="base" hangingPunct="0">
              <a:spcBef>
                <a:spcPct val="0"/>
              </a:spcBef>
              <a:spcAft>
                <a:spcPct val="0"/>
              </a:spcAft>
            </a:pPr>
            <a:r>
              <a:rPr lang="en-GB" sz="1600" dirty="0">
                <a:solidFill>
                  <a:schemeClr val="bg1"/>
                </a:solidFill>
                <a:latin typeface="Arial" panose="020B0604020202020204" pitchFamily="34" charset="0"/>
                <a:cs typeface="Arial" panose="020B0604020202020204" pitchFamily="34" charset="0"/>
              </a:rPr>
              <a:t>E: </a:t>
            </a:r>
            <a:r>
              <a:rPr lang="en-GB"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matthew.lowry@clydeco.com</a:t>
            </a:r>
            <a:r>
              <a:rPr lang="en-GB" sz="1600" dirty="0">
                <a:solidFill>
                  <a:schemeClr val="bg1"/>
                </a:solidFill>
                <a:latin typeface="Arial" panose="020B0604020202020204" pitchFamily="34" charset="0"/>
                <a:cs typeface="Arial" panose="020B0604020202020204" pitchFamily="34" charset="0"/>
              </a:rPr>
              <a:t> </a:t>
            </a:r>
          </a:p>
        </p:txBody>
      </p:sp>
      <p:pic>
        <p:nvPicPr>
          <p:cNvPr id="1028" name="Picture 4" descr="Matthew Lowry : Clyde &amp; Co">
            <a:extLst>
              <a:ext uri="{FF2B5EF4-FFF2-40B4-BE49-F238E27FC236}">
                <a16:creationId xmlns:a16="http://schemas.microsoft.com/office/drawing/2014/main" id="{301299F6-5FBC-7F66-0F1F-53AA085A7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35" y="1663931"/>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72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7000" b="-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FCB706-0DC0-6DE7-CE13-A05D4D2CC339}"/>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328B813-D24B-89B8-C408-7BDB5D15B7BE}"/>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035D197-E3F5-8CAB-8B1D-031BCA742422}"/>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Introduction – What will we answer today…</a:t>
            </a:r>
          </a:p>
        </p:txBody>
      </p:sp>
      <p:sp>
        <p:nvSpPr>
          <p:cNvPr id="8" name="TextBox 7">
            <a:extLst>
              <a:ext uri="{FF2B5EF4-FFF2-40B4-BE49-F238E27FC236}">
                <a16:creationId xmlns:a16="http://schemas.microsoft.com/office/drawing/2014/main" id="{C62D2D45-EE0F-4D50-B1AA-012CA9AAA020}"/>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BA1C20E3-4033-6BE1-E732-D9D720A95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5E99877F-5638-A1AF-2115-DC124CD4E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13" name="TextBox 12">
            <a:extLst>
              <a:ext uri="{FF2B5EF4-FFF2-40B4-BE49-F238E27FC236}">
                <a16:creationId xmlns:a16="http://schemas.microsoft.com/office/drawing/2014/main" id="{9248C411-61AE-45E5-AC99-B080FCFC5EB1}"/>
              </a:ext>
            </a:extLst>
          </p:cNvPr>
          <p:cNvSpPr txBox="1"/>
          <p:nvPr/>
        </p:nvSpPr>
        <p:spPr>
          <a:xfrm>
            <a:off x="715992" y="1647645"/>
            <a:ext cx="7936302" cy="2031325"/>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A clear summary of the changes introduced by the Renters’ Rights Act 2025.</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The effect of the Act on property owners.</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The effect of the Act on insurers.</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Practical steps for landlords.</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Practical steps for insurers.</a:t>
            </a:r>
          </a:p>
          <a:p>
            <a:endParaRPr lang="en-GB" dirty="0"/>
          </a:p>
        </p:txBody>
      </p:sp>
    </p:spTree>
    <p:extLst>
      <p:ext uri="{BB962C8B-B14F-4D97-AF65-F5344CB8AC3E}">
        <p14:creationId xmlns:p14="http://schemas.microsoft.com/office/powerpoint/2010/main" val="211929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7000" b="-7000"/>
          </a:stretch>
        </a:blipFill>
        <a:effectLst/>
      </p:bgPr>
    </p:bg>
    <p:spTree>
      <p:nvGrpSpPr>
        <p:cNvPr id="1" name="">
          <a:extLst>
            <a:ext uri="{FF2B5EF4-FFF2-40B4-BE49-F238E27FC236}">
              <a16:creationId xmlns:a16="http://schemas.microsoft.com/office/drawing/2014/main" id="{47E4F6F0-6329-D9CF-0257-CCF862DBF4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C885ED-7661-A295-11C5-57DF17CEA1C5}"/>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6BA4AEB-87E3-3813-546A-B4F11F00BF82}"/>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3AFD481-F211-E854-D674-A4F2B3C88507}"/>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The reforms – the Renters’ Rights Act 2025</a:t>
            </a:r>
          </a:p>
        </p:txBody>
      </p:sp>
      <p:sp>
        <p:nvSpPr>
          <p:cNvPr id="8" name="TextBox 7">
            <a:extLst>
              <a:ext uri="{FF2B5EF4-FFF2-40B4-BE49-F238E27FC236}">
                <a16:creationId xmlns:a16="http://schemas.microsoft.com/office/drawing/2014/main" id="{26CB419C-3D8F-4B84-FE57-FB2D95CF4739}"/>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B8EA30AD-0B7F-3A2C-23A0-E0353D5D4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29AF4FC3-672C-85BF-83EC-75DB9715B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13" name="TextBox 12">
            <a:extLst>
              <a:ext uri="{FF2B5EF4-FFF2-40B4-BE49-F238E27FC236}">
                <a16:creationId xmlns:a16="http://schemas.microsoft.com/office/drawing/2014/main" id="{DCE3B7A8-AF46-528F-1DB9-53BDC1693FCF}"/>
              </a:ext>
            </a:extLst>
          </p:cNvPr>
          <p:cNvSpPr txBox="1"/>
          <p:nvPr/>
        </p:nvSpPr>
        <p:spPr>
          <a:xfrm>
            <a:off x="715992" y="1647645"/>
            <a:ext cx="7936302" cy="369332"/>
          </a:xfrm>
          <a:prstGeom prst="rect">
            <a:avLst/>
          </a:prstGeom>
          <a:noFill/>
        </p:spPr>
        <p:txBody>
          <a:bodyPr wrap="square" rtlCol="0">
            <a:spAutoFit/>
          </a:bodyPr>
          <a:lstStyle/>
          <a:p>
            <a:endParaRPr lang="en-GB" dirty="0"/>
          </a:p>
        </p:txBody>
      </p:sp>
      <p:graphicFrame>
        <p:nvGraphicFramePr>
          <p:cNvPr id="2" name="Diagram 1">
            <a:extLst>
              <a:ext uri="{FF2B5EF4-FFF2-40B4-BE49-F238E27FC236}">
                <a16:creationId xmlns:a16="http://schemas.microsoft.com/office/drawing/2014/main" id="{0D99265D-5055-3A16-EC09-D1CDC88128E9}"/>
              </a:ext>
            </a:extLst>
          </p:cNvPr>
          <p:cNvGraphicFramePr/>
          <p:nvPr>
            <p:extLst>
              <p:ext uri="{D42A27DB-BD31-4B8C-83A1-F6EECF244321}">
                <p14:modId xmlns:p14="http://schemas.microsoft.com/office/powerpoint/2010/main" val="3206026089"/>
              </p:ext>
            </p:extLst>
          </p:nvPr>
        </p:nvGraphicFramePr>
        <p:xfrm>
          <a:off x="116935" y="924075"/>
          <a:ext cx="8877858"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571CFAD2-9C08-ADB9-9CFB-80B0817128F9}"/>
              </a:ext>
            </a:extLst>
          </p:cNvPr>
          <p:cNvSpPr txBox="1"/>
          <p:nvPr/>
        </p:nvSpPr>
        <p:spPr>
          <a:xfrm>
            <a:off x="2435843" y="1089347"/>
            <a:ext cx="655895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There must now be a statutory reason for removing tenants from the property.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Updated grounds for possession e.g. selling the property, breach of the tenancy agreement’s terms.</a:t>
            </a:r>
          </a:p>
        </p:txBody>
      </p:sp>
      <p:sp>
        <p:nvSpPr>
          <p:cNvPr id="7" name="TextBox 6">
            <a:extLst>
              <a:ext uri="{FF2B5EF4-FFF2-40B4-BE49-F238E27FC236}">
                <a16:creationId xmlns:a16="http://schemas.microsoft.com/office/drawing/2014/main" id="{8E4ADB87-2F52-C9DD-67CD-0B07FD1DD000}"/>
              </a:ext>
            </a:extLst>
          </p:cNvPr>
          <p:cNvSpPr txBox="1"/>
          <p:nvPr/>
        </p:nvSpPr>
        <p:spPr>
          <a:xfrm>
            <a:off x="2486163" y="2397225"/>
            <a:ext cx="5979065"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All tenancies will become rolling periodic tenancies.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Tenants can leave with 2 months’ notice.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Statutory grounds required to be met to obtain possession.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Protection for tenants who temporarily fall into arrears.</a:t>
            </a:r>
          </a:p>
        </p:txBody>
      </p:sp>
      <p:sp>
        <p:nvSpPr>
          <p:cNvPr id="9" name="TextBox 8">
            <a:extLst>
              <a:ext uri="{FF2B5EF4-FFF2-40B4-BE49-F238E27FC236}">
                <a16:creationId xmlns:a16="http://schemas.microsoft.com/office/drawing/2014/main" id="{E25EBB02-345B-66D8-BB09-8670D16AC07A}"/>
              </a:ext>
            </a:extLst>
          </p:cNvPr>
          <p:cNvSpPr txBox="1"/>
          <p:nvPr/>
        </p:nvSpPr>
        <p:spPr>
          <a:xfrm>
            <a:off x="2486164" y="3798580"/>
            <a:ext cx="5244860"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Gives private tenants the right to safer, better quality housing.</a:t>
            </a:r>
          </a:p>
        </p:txBody>
      </p:sp>
      <p:sp>
        <p:nvSpPr>
          <p:cNvPr id="10" name="TextBox 9">
            <a:extLst>
              <a:ext uri="{FF2B5EF4-FFF2-40B4-BE49-F238E27FC236}">
                <a16:creationId xmlns:a16="http://schemas.microsoft.com/office/drawing/2014/main" id="{98CD1C63-64DC-DEC3-F7CF-09FD9457CDDE}"/>
              </a:ext>
            </a:extLst>
          </p:cNvPr>
          <p:cNvSpPr txBox="1"/>
          <p:nvPr/>
        </p:nvSpPr>
        <p:spPr>
          <a:xfrm>
            <a:off x="2486164" y="5115936"/>
            <a:ext cx="6204243"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New statutory process for rent increases.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Ban on rent bidding.</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Stronger rights for tenants to challenge rent increases.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Rent re-payment orders.</a:t>
            </a:r>
          </a:p>
        </p:txBody>
      </p:sp>
      <p:pic>
        <p:nvPicPr>
          <p:cNvPr id="14" name="Picture 13" descr="Blue 3d house and several white 3d houses">
            <a:extLst>
              <a:ext uri="{FF2B5EF4-FFF2-40B4-BE49-F238E27FC236}">
                <a16:creationId xmlns:a16="http://schemas.microsoft.com/office/drawing/2014/main" id="{19ABFDAC-A0F4-29E5-2DF4-8EC675795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1527" y="1098365"/>
            <a:ext cx="3191609" cy="2129857"/>
          </a:xfrm>
          <a:prstGeom prst="rect">
            <a:avLst/>
          </a:prstGeom>
        </p:spPr>
      </p:pic>
    </p:spTree>
    <p:extLst>
      <p:ext uri="{BB962C8B-B14F-4D97-AF65-F5344CB8AC3E}">
        <p14:creationId xmlns:p14="http://schemas.microsoft.com/office/powerpoint/2010/main" val="424561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7000" b="-7000"/>
          </a:stretch>
        </a:blipFill>
        <a:effectLst/>
      </p:bgPr>
    </p:bg>
    <p:spTree>
      <p:nvGrpSpPr>
        <p:cNvPr id="1" name="">
          <a:extLst>
            <a:ext uri="{FF2B5EF4-FFF2-40B4-BE49-F238E27FC236}">
              <a16:creationId xmlns:a16="http://schemas.microsoft.com/office/drawing/2014/main" id="{27256A24-7564-E826-1CE6-D7CB7AE4CE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988A97-9D8B-5819-3337-BD1573A1599E}"/>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F40CA3D-BAD6-8D91-2456-29C437676EAD}"/>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52BC755-5A2D-FCF1-6D3C-5A3D386AA40F}"/>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The reforms – the Renters’ Rights Act 2025</a:t>
            </a:r>
          </a:p>
        </p:txBody>
      </p:sp>
      <p:sp>
        <p:nvSpPr>
          <p:cNvPr id="8" name="TextBox 7">
            <a:extLst>
              <a:ext uri="{FF2B5EF4-FFF2-40B4-BE49-F238E27FC236}">
                <a16:creationId xmlns:a16="http://schemas.microsoft.com/office/drawing/2014/main" id="{EC43ACBC-F749-74EC-8A93-B414E77475EF}"/>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8F8061F9-8DED-C471-4453-2E6D2B7A43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56F58486-58D2-52BF-A896-684CCECDA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13" name="TextBox 12">
            <a:extLst>
              <a:ext uri="{FF2B5EF4-FFF2-40B4-BE49-F238E27FC236}">
                <a16:creationId xmlns:a16="http://schemas.microsoft.com/office/drawing/2014/main" id="{5389EDAC-C292-5CB8-D066-5CDE5E8A4DE9}"/>
              </a:ext>
            </a:extLst>
          </p:cNvPr>
          <p:cNvSpPr txBox="1"/>
          <p:nvPr/>
        </p:nvSpPr>
        <p:spPr>
          <a:xfrm>
            <a:off x="715992" y="1647645"/>
            <a:ext cx="7936302" cy="369332"/>
          </a:xfrm>
          <a:prstGeom prst="rect">
            <a:avLst/>
          </a:prstGeom>
          <a:noFill/>
        </p:spPr>
        <p:txBody>
          <a:bodyPr wrap="square" rtlCol="0">
            <a:spAutoFit/>
          </a:bodyPr>
          <a:lstStyle/>
          <a:p>
            <a:endParaRPr lang="en-GB" dirty="0"/>
          </a:p>
        </p:txBody>
      </p:sp>
      <p:graphicFrame>
        <p:nvGraphicFramePr>
          <p:cNvPr id="2" name="Diagram 1">
            <a:extLst>
              <a:ext uri="{FF2B5EF4-FFF2-40B4-BE49-F238E27FC236}">
                <a16:creationId xmlns:a16="http://schemas.microsoft.com/office/drawing/2014/main" id="{25CE3F5B-7001-BD35-6DF3-A501B4F899EB}"/>
              </a:ext>
            </a:extLst>
          </p:cNvPr>
          <p:cNvGraphicFramePr/>
          <p:nvPr>
            <p:extLst>
              <p:ext uri="{D42A27DB-BD31-4B8C-83A1-F6EECF244321}">
                <p14:modId xmlns:p14="http://schemas.microsoft.com/office/powerpoint/2010/main" val="3727704823"/>
              </p:ext>
            </p:extLst>
          </p:nvPr>
        </p:nvGraphicFramePr>
        <p:xfrm>
          <a:off x="74385" y="924074"/>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533C9DE2-006F-E621-CF27-E90365113674}"/>
              </a:ext>
            </a:extLst>
          </p:cNvPr>
          <p:cNvSpPr txBox="1"/>
          <p:nvPr/>
        </p:nvSpPr>
        <p:spPr>
          <a:xfrm>
            <a:off x="2323793" y="1081001"/>
            <a:ext cx="5952977"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Tenants will be able to use the service for free to complain about a landlord’s actions or behaviours.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Powers to compel landlords to provide an apology, information, take remedial action, and/or offer compensation.</a:t>
            </a:r>
          </a:p>
        </p:txBody>
      </p:sp>
      <p:sp>
        <p:nvSpPr>
          <p:cNvPr id="7" name="TextBox 6">
            <a:extLst>
              <a:ext uri="{FF2B5EF4-FFF2-40B4-BE49-F238E27FC236}">
                <a16:creationId xmlns:a16="http://schemas.microsoft.com/office/drawing/2014/main" id="{CCBE8036-391B-F41C-204E-5495C0A3BFEA}"/>
              </a:ext>
            </a:extLst>
          </p:cNvPr>
          <p:cNvSpPr txBox="1"/>
          <p:nvPr/>
        </p:nvSpPr>
        <p:spPr>
          <a:xfrm>
            <a:off x="2324916" y="2436029"/>
            <a:ext cx="524486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Landlords cannot discriminate against certain types of tenants e.g. those in receipt of universal credit/benefits, or those with children.</a:t>
            </a:r>
          </a:p>
        </p:txBody>
      </p:sp>
      <p:sp>
        <p:nvSpPr>
          <p:cNvPr id="9" name="TextBox 8">
            <a:extLst>
              <a:ext uri="{FF2B5EF4-FFF2-40B4-BE49-F238E27FC236}">
                <a16:creationId xmlns:a16="http://schemas.microsoft.com/office/drawing/2014/main" id="{76909DB2-5359-2F6B-F392-14F753317EF0}"/>
              </a:ext>
            </a:extLst>
          </p:cNvPr>
          <p:cNvSpPr txBox="1"/>
          <p:nvPr/>
        </p:nvSpPr>
        <p:spPr>
          <a:xfrm>
            <a:off x="2324916" y="3828503"/>
            <a:ext cx="524486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Safe, warm, and hazard-free properties.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Strict timeframes for landlords to abate hazards.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Actionable in the County Court (s.10A LTA 1985).</a:t>
            </a:r>
          </a:p>
        </p:txBody>
      </p:sp>
      <p:sp>
        <p:nvSpPr>
          <p:cNvPr id="10" name="TextBox 9">
            <a:extLst>
              <a:ext uri="{FF2B5EF4-FFF2-40B4-BE49-F238E27FC236}">
                <a16:creationId xmlns:a16="http://schemas.microsoft.com/office/drawing/2014/main" id="{18BBE3BE-8C2E-6FD9-AE0F-DEDE08E3B323}"/>
              </a:ext>
            </a:extLst>
          </p:cNvPr>
          <p:cNvSpPr txBox="1"/>
          <p:nvPr/>
        </p:nvSpPr>
        <p:spPr>
          <a:xfrm>
            <a:off x="2323793" y="5174733"/>
            <a:ext cx="620424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Landlord cannot unreasonably refuse the rights for tenants to have pets.</a:t>
            </a:r>
          </a:p>
        </p:txBody>
      </p:sp>
      <p:pic>
        <p:nvPicPr>
          <p:cNvPr id="15" name="Picture 14" descr="Blue 3d house and several white 3d houses">
            <a:extLst>
              <a:ext uri="{FF2B5EF4-FFF2-40B4-BE49-F238E27FC236}">
                <a16:creationId xmlns:a16="http://schemas.microsoft.com/office/drawing/2014/main" id="{522AC3AB-1FF5-B33F-07F3-3C16BFCBA1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6770" y="1098492"/>
            <a:ext cx="3798784" cy="2535043"/>
          </a:xfrm>
          <a:prstGeom prst="rect">
            <a:avLst/>
          </a:prstGeom>
        </p:spPr>
      </p:pic>
    </p:spTree>
    <p:extLst>
      <p:ext uri="{BB962C8B-B14F-4D97-AF65-F5344CB8AC3E}">
        <p14:creationId xmlns:p14="http://schemas.microsoft.com/office/powerpoint/2010/main" val="264953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836FC-7963-2D1F-76B1-7F608056200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CD2A72-EC08-2DD9-76CC-D755B5918B43}"/>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A00FE-B483-5B04-3CB9-11CC34FF4ACB}"/>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F144E-0CF6-7455-F514-8BA3F097DC75}"/>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The reforms – the Renters’ Rights Act 2025</a:t>
            </a:r>
          </a:p>
        </p:txBody>
      </p:sp>
      <p:sp>
        <p:nvSpPr>
          <p:cNvPr id="8" name="TextBox 7">
            <a:extLst>
              <a:ext uri="{FF2B5EF4-FFF2-40B4-BE49-F238E27FC236}">
                <a16:creationId xmlns:a16="http://schemas.microsoft.com/office/drawing/2014/main" id="{70B415D5-550F-2328-8BE6-820004E2C449}"/>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F0FAEB69-895B-C13A-AE1C-20DEEDE34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67513EB3-F409-1E94-E119-D771A3EC5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13" name="TextBox 12">
            <a:extLst>
              <a:ext uri="{FF2B5EF4-FFF2-40B4-BE49-F238E27FC236}">
                <a16:creationId xmlns:a16="http://schemas.microsoft.com/office/drawing/2014/main" id="{1D28CB3D-BA10-1D37-3879-55BDF484FDBC}"/>
              </a:ext>
            </a:extLst>
          </p:cNvPr>
          <p:cNvSpPr txBox="1"/>
          <p:nvPr/>
        </p:nvSpPr>
        <p:spPr>
          <a:xfrm>
            <a:off x="715992" y="1647645"/>
            <a:ext cx="7936302" cy="369332"/>
          </a:xfrm>
          <a:prstGeom prst="rect">
            <a:avLst/>
          </a:prstGeom>
          <a:noFill/>
        </p:spPr>
        <p:txBody>
          <a:bodyPr wrap="square" rtlCol="0">
            <a:spAutoFit/>
          </a:bodyPr>
          <a:lstStyle/>
          <a:p>
            <a:endParaRPr lang="en-GB" dirty="0"/>
          </a:p>
        </p:txBody>
      </p:sp>
      <p:graphicFrame>
        <p:nvGraphicFramePr>
          <p:cNvPr id="2" name="Diagram 1">
            <a:extLst>
              <a:ext uri="{FF2B5EF4-FFF2-40B4-BE49-F238E27FC236}">
                <a16:creationId xmlns:a16="http://schemas.microsoft.com/office/drawing/2014/main" id="{A8508344-B122-A756-0A3E-4865955BAD4B}"/>
              </a:ext>
            </a:extLst>
          </p:cNvPr>
          <p:cNvGraphicFramePr/>
          <p:nvPr>
            <p:extLst>
              <p:ext uri="{D42A27DB-BD31-4B8C-83A1-F6EECF244321}">
                <p14:modId xmlns:p14="http://schemas.microsoft.com/office/powerpoint/2010/main" val="1475091255"/>
              </p:ext>
            </p:extLst>
          </p:nvPr>
        </p:nvGraphicFramePr>
        <p:xfrm>
          <a:off x="442686" y="924075"/>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E67D64C9-8013-9304-4317-5071483ACEC7}"/>
              </a:ext>
            </a:extLst>
          </p:cNvPr>
          <p:cNvSpPr txBox="1"/>
          <p:nvPr/>
        </p:nvSpPr>
        <p:spPr>
          <a:xfrm>
            <a:off x="2816525" y="1969769"/>
            <a:ext cx="655895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Landlords of assured and regulated tenancies must register themselves and their properties on the database. Penalties if not.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“One stop shop” for guidance, assistance in compliance, etc.</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Transparency for tenants.</a:t>
            </a:r>
          </a:p>
        </p:txBody>
      </p:sp>
      <p:sp>
        <p:nvSpPr>
          <p:cNvPr id="10" name="TextBox 9">
            <a:extLst>
              <a:ext uri="{FF2B5EF4-FFF2-40B4-BE49-F238E27FC236}">
                <a16:creationId xmlns:a16="http://schemas.microsoft.com/office/drawing/2014/main" id="{F9F4DC38-3278-E31F-6480-0318435AB1F6}"/>
              </a:ext>
            </a:extLst>
          </p:cNvPr>
          <p:cNvSpPr txBox="1"/>
          <p:nvPr/>
        </p:nvSpPr>
        <p:spPr>
          <a:xfrm>
            <a:off x="2816525" y="3835375"/>
            <a:ext cx="655895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Council powers are being extended to collect and retain revenue for future enforcement work from financial penalties against landlords who flout the rules.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£7,000 to £40,000 civil penalties.</a:t>
            </a:r>
          </a:p>
        </p:txBody>
      </p:sp>
      <p:pic>
        <p:nvPicPr>
          <p:cNvPr id="15" name="Picture 14" descr="Magnifying glasses on yellow backdrop">
            <a:extLst>
              <a:ext uri="{FF2B5EF4-FFF2-40B4-BE49-F238E27FC236}">
                <a16:creationId xmlns:a16="http://schemas.microsoft.com/office/drawing/2014/main" id="{B196A9C6-D07D-0335-7521-90B6E70AB7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2724" y="3687903"/>
            <a:ext cx="2720412" cy="1815750"/>
          </a:xfrm>
          <a:prstGeom prst="rect">
            <a:avLst/>
          </a:prstGeom>
        </p:spPr>
      </p:pic>
      <p:pic>
        <p:nvPicPr>
          <p:cNvPr id="17" name="Picture 16" descr="Close-up of woman's hands typing and using a trackpad on a laptop with mug">
            <a:extLst>
              <a:ext uri="{FF2B5EF4-FFF2-40B4-BE49-F238E27FC236}">
                <a16:creationId xmlns:a16="http://schemas.microsoft.com/office/drawing/2014/main" id="{BAFDC9C3-AD6B-D6E9-98AD-4B29622CBD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12738" y="1907086"/>
            <a:ext cx="2780398" cy="1112159"/>
          </a:xfrm>
          <a:prstGeom prst="rect">
            <a:avLst/>
          </a:prstGeom>
        </p:spPr>
      </p:pic>
    </p:spTree>
    <p:extLst>
      <p:ext uri="{BB962C8B-B14F-4D97-AF65-F5344CB8AC3E}">
        <p14:creationId xmlns:p14="http://schemas.microsoft.com/office/powerpoint/2010/main" val="385069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41338-664E-317C-0814-BF852980B2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4BAF10-1C5E-872D-8B28-99147F64BEC5}"/>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BF730C4-E3E7-D34F-812C-998BE06048FE}"/>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6B31604-EADF-4334-DDDD-619AEB47850C}"/>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The impact of the Act on property owners</a:t>
            </a:r>
          </a:p>
        </p:txBody>
      </p:sp>
      <p:sp>
        <p:nvSpPr>
          <p:cNvPr id="8" name="TextBox 7">
            <a:extLst>
              <a:ext uri="{FF2B5EF4-FFF2-40B4-BE49-F238E27FC236}">
                <a16:creationId xmlns:a16="http://schemas.microsoft.com/office/drawing/2014/main" id="{C6F4480E-CC44-A54E-812E-39093824F11F}"/>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C745F050-434D-37FA-BDB9-333C5B046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120FDE74-F30A-8A7A-0056-92102A054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graphicFrame>
        <p:nvGraphicFramePr>
          <p:cNvPr id="2" name="Diagram 1">
            <a:extLst>
              <a:ext uri="{FF2B5EF4-FFF2-40B4-BE49-F238E27FC236}">
                <a16:creationId xmlns:a16="http://schemas.microsoft.com/office/drawing/2014/main" id="{AA3277B7-F3B7-8556-7C6A-78A6B3AAC590}"/>
              </a:ext>
            </a:extLst>
          </p:cNvPr>
          <p:cNvGraphicFramePr/>
          <p:nvPr>
            <p:extLst>
              <p:ext uri="{D42A27DB-BD31-4B8C-83A1-F6EECF244321}">
                <p14:modId xmlns:p14="http://schemas.microsoft.com/office/powerpoint/2010/main" val="522050747"/>
              </p:ext>
            </p:extLst>
          </p:nvPr>
        </p:nvGraphicFramePr>
        <p:xfrm>
          <a:off x="258791" y="924075"/>
          <a:ext cx="9105341"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6498C132-DEDF-72AF-06C0-3FA16C25F831}"/>
              </a:ext>
            </a:extLst>
          </p:cNvPr>
          <p:cNvSpPr txBox="1"/>
          <p:nvPr/>
        </p:nvSpPr>
        <p:spPr>
          <a:xfrm>
            <a:off x="2827868" y="1108601"/>
            <a:ext cx="655895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More complex procedure for seeking possession of properties.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More likely to require legal representation.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Costs can increase significantly if contested.</a:t>
            </a:r>
          </a:p>
        </p:txBody>
      </p:sp>
      <p:sp>
        <p:nvSpPr>
          <p:cNvPr id="7" name="TextBox 6">
            <a:extLst>
              <a:ext uri="{FF2B5EF4-FFF2-40B4-BE49-F238E27FC236}">
                <a16:creationId xmlns:a16="http://schemas.microsoft.com/office/drawing/2014/main" id="{6D3D06F6-A0B8-E95C-0841-A6E54E10BF04}"/>
              </a:ext>
            </a:extLst>
          </p:cNvPr>
          <p:cNvSpPr txBox="1"/>
          <p:nvPr/>
        </p:nvSpPr>
        <p:spPr>
          <a:xfrm>
            <a:off x="2827868" y="2893192"/>
            <a:ext cx="655895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Decent Homes Standard.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Fast response times required for investigating hazards (Awaab’s Law).</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Penalties for non-compliance.</a:t>
            </a:r>
          </a:p>
        </p:txBody>
      </p:sp>
      <p:sp>
        <p:nvSpPr>
          <p:cNvPr id="9" name="TextBox 8">
            <a:extLst>
              <a:ext uri="{FF2B5EF4-FFF2-40B4-BE49-F238E27FC236}">
                <a16:creationId xmlns:a16="http://schemas.microsoft.com/office/drawing/2014/main" id="{5401E779-ECFE-0B94-69FB-ABBD2453E6FA}"/>
              </a:ext>
            </a:extLst>
          </p:cNvPr>
          <p:cNvSpPr txBox="1"/>
          <p:nvPr/>
        </p:nvSpPr>
        <p:spPr>
          <a:xfrm>
            <a:off x="2827868" y="4829573"/>
            <a:ext cx="655895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Some landlords may deem it too costly to continue to rent their properties.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Rent controls make it unviable financially.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Stung by cost of legal proceedings.</a:t>
            </a:r>
          </a:p>
        </p:txBody>
      </p:sp>
      <p:pic>
        <p:nvPicPr>
          <p:cNvPr id="13" name="Picture 12" descr="Stacks of gold coins">
            <a:extLst>
              <a:ext uri="{FF2B5EF4-FFF2-40B4-BE49-F238E27FC236}">
                <a16:creationId xmlns:a16="http://schemas.microsoft.com/office/drawing/2014/main" id="{06424599-FA54-A907-C01B-1C7CDB60E3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9587" y="1057666"/>
            <a:ext cx="2446308" cy="1630872"/>
          </a:xfrm>
          <a:prstGeom prst="rect">
            <a:avLst/>
          </a:prstGeom>
        </p:spPr>
      </p:pic>
      <p:pic>
        <p:nvPicPr>
          <p:cNvPr id="15" name="Picture 14" descr="Work tools on a red background">
            <a:extLst>
              <a:ext uri="{FF2B5EF4-FFF2-40B4-BE49-F238E27FC236}">
                <a16:creationId xmlns:a16="http://schemas.microsoft.com/office/drawing/2014/main" id="{18714621-7632-D024-AC22-DF1C7334FA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9341" y="4369493"/>
            <a:ext cx="2463534" cy="1644361"/>
          </a:xfrm>
          <a:prstGeom prst="rect">
            <a:avLst/>
          </a:prstGeom>
        </p:spPr>
      </p:pic>
    </p:spTree>
    <p:extLst>
      <p:ext uri="{BB962C8B-B14F-4D97-AF65-F5344CB8AC3E}">
        <p14:creationId xmlns:p14="http://schemas.microsoft.com/office/powerpoint/2010/main" val="260914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F384A-14D9-8BB4-D1C7-01F127C7953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6BB606-CCBE-18AA-1A72-2889A7D11CCA}"/>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B5AD020-F6F3-791C-8322-519AF057ED81}"/>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B791F23-475C-078B-579E-36C3269F8E2D}"/>
              </a:ext>
            </a:extLst>
          </p:cNvPr>
          <p:cNvSpPr txBox="1"/>
          <p:nvPr/>
        </p:nvSpPr>
        <p:spPr>
          <a:xfrm>
            <a:off x="442686" y="319314"/>
            <a:ext cx="7496628" cy="369332"/>
          </a:xfrm>
          <a:prstGeom prst="rect">
            <a:avLst/>
          </a:prstGeom>
          <a:noFill/>
        </p:spPr>
        <p:txBody>
          <a:bodyPr wrap="square" rtlCol="0">
            <a:spAutoFit/>
          </a:bodyPr>
          <a:lstStyle/>
          <a:p>
            <a:r>
              <a:rPr lang="en-GB" b="1" dirty="0">
                <a:solidFill>
                  <a:schemeClr val="bg1"/>
                </a:solidFill>
                <a:latin typeface="Amasis MT Pro Black" panose="02040A04050005020304" pitchFamily="18" charset="0"/>
              </a:rPr>
              <a:t>The impact of the Act on Insurers</a:t>
            </a:r>
          </a:p>
        </p:txBody>
      </p:sp>
      <p:sp>
        <p:nvSpPr>
          <p:cNvPr id="8" name="TextBox 7">
            <a:extLst>
              <a:ext uri="{FF2B5EF4-FFF2-40B4-BE49-F238E27FC236}">
                <a16:creationId xmlns:a16="http://schemas.microsoft.com/office/drawing/2014/main" id="{E55628CA-AA10-6C6A-F1C7-64229E746C6F}"/>
              </a:ext>
            </a:extLst>
          </p:cNvPr>
          <p:cNvSpPr txBox="1"/>
          <p:nvPr/>
        </p:nvSpPr>
        <p:spPr>
          <a:xfrm>
            <a:off x="1632857" y="2559515"/>
            <a:ext cx="4463143" cy="646331"/>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endParaRPr lang="en-GB" dirty="0"/>
          </a:p>
        </p:txBody>
      </p:sp>
      <p:pic>
        <p:nvPicPr>
          <p:cNvPr id="11" name="Graphic 10" descr="A grid with small circles">
            <a:extLst>
              <a:ext uri="{FF2B5EF4-FFF2-40B4-BE49-F238E27FC236}">
                <a16:creationId xmlns:a16="http://schemas.microsoft.com/office/drawing/2014/main" id="{4DD67D6A-1546-8EBD-A794-482B5A29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2743" y="3138714"/>
            <a:ext cx="3458027" cy="3458027"/>
          </a:xfrm>
          <a:prstGeom prst="rect">
            <a:avLst/>
          </a:prstGeom>
        </p:spPr>
      </p:pic>
      <p:pic>
        <p:nvPicPr>
          <p:cNvPr id="12" name="Picture 11">
            <a:extLst>
              <a:ext uri="{FF2B5EF4-FFF2-40B4-BE49-F238E27FC236}">
                <a16:creationId xmlns:a16="http://schemas.microsoft.com/office/drawing/2014/main" id="{3B8D12B4-9707-7C4C-05D3-912FC30B2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graphicFrame>
        <p:nvGraphicFramePr>
          <p:cNvPr id="3" name="Diagram 2">
            <a:extLst>
              <a:ext uri="{FF2B5EF4-FFF2-40B4-BE49-F238E27FC236}">
                <a16:creationId xmlns:a16="http://schemas.microsoft.com/office/drawing/2014/main" id="{97A57726-80BC-0EFB-6BA0-A6E7EBA43556}"/>
              </a:ext>
            </a:extLst>
          </p:cNvPr>
          <p:cNvGraphicFramePr/>
          <p:nvPr>
            <p:extLst>
              <p:ext uri="{D42A27DB-BD31-4B8C-83A1-F6EECF244321}">
                <p14:modId xmlns:p14="http://schemas.microsoft.com/office/powerpoint/2010/main" val="2896431853"/>
              </p:ext>
            </p:extLst>
          </p:nvPr>
        </p:nvGraphicFramePr>
        <p:xfrm>
          <a:off x="442686" y="980255"/>
          <a:ext cx="8692688"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AB90C623-ED09-6B42-9A4D-8D437B341546}"/>
              </a:ext>
            </a:extLst>
          </p:cNvPr>
          <p:cNvSpPr txBox="1"/>
          <p:nvPr/>
        </p:nvSpPr>
        <p:spPr>
          <a:xfrm>
            <a:off x="2816525" y="1271457"/>
            <a:ext cx="6558950" cy="160043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Longer tenancies = greater exposure to disputes.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Permission for pets means greater potential for damage.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Increased risk of malicious/accident damage.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Increased risk of third party property damage claims on PL policies.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endParaRPr lang="en-GB" dirty="0"/>
          </a:p>
        </p:txBody>
      </p:sp>
      <p:sp>
        <p:nvSpPr>
          <p:cNvPr id="10" name="TextBox 9">
            <a:extLst>
              <a:ext uri="{FF2B5EF4-FFF2-40B4-BE49-F238E27FC236}">
                <a16:creationId xmlns:a16="http://schemas.microsoft.com/office/drawing/2014/main" id="{BFFEF80B-43E9-276E-C546-CA28D39A5B8D}"/>
              </a:ext>
            </a:extLst>
          </p:cNvPr>
          <p:cNvSpPr txBox="1"/>
          <p:nvPr/>
        </p:nvSpPr>
        <p:spPr>
          <a:xfrm>
            <a:off x="2816525" y="2985772"/>
            <a:ext cx="655895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Insurers likely need to increase premiums due to greater claims numbers,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Greater legal expenses cover required</a:t>
            </a:r>
          </a:p>
        </p:txBody>
      </p:sp>
      <p:sp>
        <p:nvSpPr>
          <p:cNvPr id="2" name="TextBox 1">
            <a:extLst>
              <a:ext uri="{FF2B5EF4-FFF2-40B4-BE49-F238E27FC236}">
                <a16:creationId xmlns:a16="http://schemas.microsoft.com/office/drawing/2014/main" id="{48498E26-B0D1-D454-EA8C-CF15018CFC33}"/>
              </a:ext>
            </a:extLst>
          </p:cNvPr>
          <p:cNvSpPr txBox="1"/>
          <p:nvPr/>
        </p:nvSpPr>
        <p:spPr>
          <a:xfrm>
            <a:off x="2816525" y="4820200"/>
            <a:ext cx="655895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Forced compliance may result in better properties and lower exposure to claims/risk.</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E.g. Awaab’s Law.</a:t>
            </a:r>
          </a:p>
        </p:txBody>
      </p:sp>
      <p:pic>
        <p:nvPicPr>
          <p:cNvPr id="13" name="Picture 12" descr="close up of calculator and stethoscope placed on invoice">
            <a:extLst>
              <a:ext uri="{FF2B5EF4-FFF2-40B4-BE49-F238E27FC236}">
                <a16:creationId xmlns:a16="http://schemas.microsoft.com/office/drawing/2014/main" id="{71906057-C762-9C05-4B55-D12BC52B12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6290" y="1501929"/>
            <a:ext cx="2752999" cy="1769261"/>
          </a:xfrm>
          <a:prstGeom prst="rect">
            <a:avLst/>
          </a:prstGeom>
        </p:spPr>
      </p:pic>
    </p:spTree>
    <p:extLst>
      <p:ext uri="{BB962C8B-B14F-4D97-AF65-F5344CB8AC3E}">
        <p14:creationId xmlns:p14="http://schemas.microsoft.com/office/powerpoint/2010/main" val="154498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7000" b="-7000"/>
          </a:stretch>
        </a:blipFill>
        <a:effectLst/>
      </p:bgPr>
    </p:bg>
    <p:spTree>
      <p:nvGrpSpPr>
        <p:cNvPr id="1" name="">
          <a:extLst>
            <a:ext uri="{FF2B5EF4-FFF2-40B4-BE49-F238E27FC236}">
              <a16:creationId xmlns:a16="http://schemas.microsoft.com/office/drawing/2014/main" id="{BBAA6203-AAFC-D973-6FF0-52139D71DA2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BD7E2C6-30A6-5A8F-6D9F-ED6AC6F524E3}"/>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BA94B52-C029-9CC7-0117-3E4C5B67A1CA}"/>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CD7D168-BC20-BEA4-A91B-46FDE462250F}"/>
              </a:ext>
            </a:extLst>
          </p:cNvPr>
          <p:cNvSpPr txBox="1"/>
          <p:nvPr/>
        </p:nvSpPr>
        <p:spPr>
          <a:xfrm>
            <a:off x="406400" y="268514"/>
            <a:ext cx="7794171" cy="369332"/>
          </a:xfrm>
          <a:prstGeom prst="rect">
            <a:avLst/>
          </a:prstGeom>
          <a:noFill/>
        </p:spPr>
        <p:txBody>
          <a:bodyPr wrap="square" rtlCol="0">
            <a:spAutoFit/>
          </a:bodyPr>
          <a:lstStyle/>
          <a:p>
            <a:r>
              <a:rPr lang="en-GB" dirty="0">
                <a:solidFill>
                  <a:schemeClr val="bg1"/>
                </a:solidFill>
                <a:latin typeface="Amasis MT Pro Black" panose="02040A04050005020304" pitchFamily="18" charset="0"/>
              </a:rPr>
              <a:t>Practical steps for landlords</a:t>
            </a:r>
          </a:p>
        </p:txBody>
      </p:sp>
      <p:pic>
        <p:nvPicPr>
          <p:cNvPr id="26" name="Picture 25">
            <a:extLst>
              <a:ext uri="{FF2B5EF4-FFF2-40B4-BE49-F238E27FC236}">
                <a16:creationId xmlns:a16="http://schemas.microsoft.com/office/drawing/2014/main" id="{870278AD-8C0D-2096-4D4C-B42C4C979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2" name="TextBox 1">
            <a:extLst>
              <a:ext uri="{FF2B5EF4-FFF2-40B4-BE49-F238E27FC236}">
                <a16:creationId xmlns:a16="http://schemas.microsoft.com/office/drawing/2014/main" id="{6BA3E654-85D2-F24E-42B3-BB1A4288E803}"/>
              </a:ext>
            </a:extLst>
          </p:cNvPr>
          <p:cNvSpPr txBox="1"/>
          <p:nvPr/>
        </p:nvSpPr>
        <p:spPr>
          <a:xfrm>
            <a:off x="715992" y="1647645"/>
            <a:ext cx="7936302" cy="2308324"/>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Strengthen documentation and record-keeping.</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Perform regular reviews of property conditions. This would include inspections.</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Prepare for longer tenancies.</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Understand the new possession grounds (i.e. Ground 8’s revisions).</a:t>
            </a:r>
            <a:endParaRPr lang="en-GB" dirty="0"/>
          </a:p>
        </p:txBody>
      </p:sp>
      <p:pic>
        <p:nvPicPr>
          <p:cNvPr id="6" name="Picture 5" descr="Close up of checklist">
            <a:extLst>
              <a:ext uri="{FF2B5EF4-FFF2-40B4-BE49-F238E27FC236}">
                <a16:creationId xmlns:a16="http://schemas.microsoft.com/office/drawing/2014/main" id="{09826544-1F53-B6B1-651C-1372FE17B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407" y="3752491"/>
            <a:ext cx="3809157" cy="2539438"/>
          </a:xfrm>
          <a:prstGeom prst="rect">
            <a:avLst/>
          </a:prstGeom>
        </p:spPr>
      </p:pic>
    </p:spTree>
    <p:extLst>
      <p:ext uri="{BB962C8B-B14F-4D97-AF65-F5344CB8AC3E}">
        <p14:creationId xmlns:p14="http://schemas.microsoft.com/office/powerpoint/2010/main" val="408853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7000" b="-7000"/>
          </a:stretch>
        </a:blipFill>
        <a:effectLst/>
      </p:bgPr>
    </p:bg>
    <p:spTree>
      <p:nvGrpSpPr>
        <p:cNvPr id="1" name="">
          <a:extLst>
            <a:ext uri="{FF2B5EF4-FFF2-40B4-BE49-F238E27FC236}">
              <a16:creationId xmlns:a16="http://schemas.microsoft.com/office/drawing/2014/main" id="{B2C4AD57-8206-FBCD-B08A-019A34F53C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C13EBC-F9BC-04B2-9F22-AB2DD6322E60}"/>
              </a:ext>
            </a:extLst>
          </p:cNvPr>
          <p:cNvSpPr/>
          <p:nvPr/>
        </p:nvSpPr>
        <p:spPr>
          <a:xfrm>
            <a:off x="0" y="0"/>
            <a:ext cx="12192000" cy="1001486"/>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8B638BD-FE07-E72A-205F-206E1707F160}"/>
              </a:ext>
            </a:extLst>
          </p:cNvPr>
          <p:cNvSpPr/>
          <p:nvPr/>
        </p:nvSpPr>
        <p:spPr>
          <a:xfrm>
            <a:off x="0" y="6342742"/>
            <a:ext cx="12192000" cy="515257"/>
          </a:xfrm>
          <a:prstGeom prst="rect">
            <a:avLst/>
          </a:prstGeom>
          <a:solidFill>
            <a:srgbClr val="404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1EC4FB7-4331-C8FB-295A-D9E7BFC5483F}"/>
              </a:ext>
            </a:extLst>
          </p:cNvPr>
          <p:cNvSpPr txBox="1"/>
          <p:nvPr/>
        </p:nvSpPr>
        <p:spPr>
          <a:xfrm>
            <a:off x="406400" y="268514"/>
            <a:ext cx="7794171" cy="369332"/>
          </a:xfrm>
          <a:prstGeom prst="rect">
            <a:avLst/>
          </a:prstGeom>
          <a:noFill/>
        </p:spPr>
        <p:txBody>
          <a:bodyPr wrap="square" rtlCol="0">
            <a:spAutoFit/>
          </a:bodyPr>
          <a:lstStyle/>
          <a:p>
            <a:r>
              <a:rPr lang="en-GB" dirty="0">
                <a:solidFill>
                  <a:schemeClr val="bg1"/>
                </a:solidFill>
                <a:latin typeface="Amasis MT Pro Black" panose="02040A04050005020304" pitchFamily="18" charset="0"/>
              </a:rPr>
              <a:t>Practical steps for insurers</a:t>
            </a:r>
          </a:p>
        </p:txBody>
      </p:sp>
      <p:pic>
        <p:nvPicPr>
          <p:cNvPr id="26" name="Picture 25">
            <a:extLst>
              <a:ext uri="{FF2B5EF4-FFF2-40B4-BE49-F238E27FC236}">
                <a16:creationId xmlns:a16="http://schemas.microsoft.com/office/drawing/2014/main" id="{5D93D1ED-C374-1A00-F78B-CD9143396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771" y="6398922"/>
            <a:ext cx="641366" cy="408264"/>
          </a:xfrm>
          <a:prstGeom prst="rect">
            <a:avLst/>
          </a:prstGeom>
        </p:spPr>
      </p:pic>
      <p:sp>
        <p:nvSpPr>
          <p:cNvPr id="2" name="TextBox 1">
            <a:extLst>
              <a:ext uri="{FF2B5EF4-FFF2-40B4-BE49-F238E27FC236}">
                <a16:creationId xmlns:a16="http://schemas.microsoft.com/office/drawing/2014/main" id="{DD779399-6BDA-FF1C-D6D6-660D1C346D63}"/>
              </a:ext>
            </a:extLst>
          </p:cNvPr>
          <p:cNvSpPr txBox="1"/>
          <p:nvPr/>
        </p:nvSpPr>
        <p:spPr>
          <a:xfrm>
            <a:off x="715992" y="1647645"/>
            <a:ext cx="7936302" cy="2308324"/>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Review and update policy wordings.</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More detailed/revised questions from underwriters.</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Potentially introduce new products.</a:t>
            </a:r>
          </a:p>
          <a:p>
            <a:pPr lvl="0" eaLnBrk="0" fontAlgn="base" hangingPunct="0">
              <a:spcBef>
                <a:spcPct val="0"/>
              </a:spcBef>
              <a:spcAft>
                <a:spcPct val="0"/>
              </a:spcAft>
            </a:pPr>
            <a:endParaRPr 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dirty="0">
                <a:latin typeface="Arial" panose="020B0604020202020204" pitchFamily="34" charset="0"/>
              </a:rPr>
              <a:t>Educate brokers and landlords.</a:t>
            </a:r>
          </a:p>
          <a:p>
            <a:pPr marL="285750" lvl="0" indent="-285750" eaLnBrk="0" fontAlgn="base" hangingPunct="0">
              <a:spcBef>
                <a:spcPct val="0"/>
              </a:spcBef>
              <a:spcAft>
                <a:spcPct val="0"/>
              </a:spcAft>
              <a:buFont typeface="Arial" panose="020B0604020202020204" pitchFamily="34" charset="0"/>
              <a:buChar char="•"/>
            </a:pPr>
            <a:endParaRPr lang="en-GB" dirty="0"/>
          </a:p>
        </p:txBody>
      </p:sp>
      <p:pic>
        <p:nvPicPr>
          <p:cNvPr id="3" name="Picture 2" descr="Close up of checklist">
            <a:extLst>
              <a:ext uri="{FF2B5EF4-FFF2-40B4-BE49-F238E27FC236}">
                <a16:creationId xmlns:a16="http://schemas.microsoft.com/office/drawing/2014/main" id="{F6732C0E-54D6-CCF7-4615-CA18F425A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407" y="3752491"/>
            <a:ext cx="3809157" cy="2539438"/>
          </a:xfrm>
          <a:prstGeom prst="rect">
            <a:avLst/>
          </a:prstGeom>
        </p:spPr>
      </p:pic>
    </p:spTree>
    <p:extLst>
      <p:ext uri="{BB962C8B-B14F-4D97-AF65-F5344CB8AC3E}">
        <p14:creationId xmlns:p14="http://schemas.microsoft.com/office/powerpoint/2010/main" val="1217685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1333</TotalTime>
  <Words>841</Words>
  <Application>Microsoft Office PowerPoint</Application>
  <PresentationFormat>Widescreen</PresentationFormat>
  <Paragraphs>103</Paragraphs>
  <Slides>11</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Amasis MT Pro Black</vt:lpstr>
      <vt:lpstr>Aptos</vt: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 Louis</dc:creator>
  <cp:lastModifiedBy>Lowry, Matthew</cp:lastModifiedBy>
  <cp:revision>13</cp:revision>
  <dcterms:created xsi:type="dcterms:W3CDTF">2024-09-16T06:52:56Z</dcterms:created>
  <dcterms:modified xsi:type="dcterms:W3CDTF">2026-01-22T14:47:37Z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2706b8-be41-4843-aa6d-bc266b5d5d18_Enabled">
    <vt:lpwstr>true</vt:lpwstr>
  </property>
  <property fmtid="{D5CDD505-2E9C-101B-9397-08002B2CF9AE}" pid="3" name="MSIP_Label_a72706b8-be41-4843-aa6d-bc266b5d5d18_SetDate">
    <vt:lpwstr>2024-09-16T17:18:59Z</vt:lpwstr>
  </property>
  <property fmtid="{D5CDD505-2E9C-101B-9397-08002B2CF9AE}" pid="4" name="MSIP_Label_a72706b8-be41-4843-aa6d-bc266b5d5d18_Method">
    <vt:lpwstr>Standard</vt:lpwstr>
  </property>
  <property fmtid="{D5CDD505-2E9C-101B-9397-08002B2CF9AE}" pid="5" name="MSIP_Label_a72706b8-be41-4843-aa6d-bc266b5d5d18_Name">
    <vt:lpwstr>UKI_INTERNAL</vt:lpwstr>
  </property>
  <property fmtid="{D5CDD505-2E9C-101B-9397-08002B2CF9AE}" pid="6" name="MSIP_Label_a72706b8-be41-4843-aa6d-bc266b5d5d18_SiteId">
    <vt:lpwstr>396b38cc-aa65-492b-bb0e-3d94ed25a97b</vt:lpwstr>
  </property>
  <property fmtid="{D5CDD505-2E9C-101B-9397-08002B2CF9AE}" pid="7" name="MSIP_Label_a72706b8-be41-4843-aa6d-bc266b5d5d18_ActionId">
    <vt:lpwstr>95a4e8c6-0288-47d3-9486-d8b407471d03</vt:lpwstr>
  </property>
  <property fmtid="{D5CDD505-2E9C-101B-9397-08002B2CF9AE}" pid="8" name="MSIP_Label_a72706b8-be41-4843-aa6d-bc266b5d5d18_ContentBits">
    <vt:lpwstr>0</vt:lpwstr>
  </property>
</Properties>
</file>