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80" r:id="rId5"/>
    <p:sldId id="281" r:id="rId6"/>
    <p:sldId id="282" r:id="rId7"/>
    <p:sldId id="274" r:id="rId8"/>
    <p:sldId id="275" r:id="rId9"/>
    <p:sldId id="277" r:id="rId10"/>
    <p:sldId id="283" r:id="rId11"/>
    <p:sldId id="258" r:id="rId12"/>
    <p:sldId id="44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B75A77-B69A-49C7-B2A5-BA31E0AAB605}" v="6" dt="2026-02-06T10:17:10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42" autoAdjust="0"/>
    <p:restoredTop sz="94660"/>
  </p:normalViewPr>
  <p:slideViewPr>
    <p:cSldViewPr snapToGrid="0">
      <p:cViewPr varScale="1">
        <p:scale>
          <a:sx n="55" d="100"/>
          <a:sy n="55" d="100"/>
        </p:scale>
        <p:origin x="1140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FC37223C-C3BC-7D51-8C8D-92D2230A60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3694"/>
            <a:ext cx="3157979" cy="8436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9586EEC-A01A-942E-33EA-945DA9264A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6680" y="4943978"/>
            <a:ext cx="1987064" cy="1737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5070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8C00F-1E8F-23FA-F1FB-8F879BCAE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DA39D6-EFBD-FEEF-C865-165875FE4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92E456-D74C-401A-6381-4A4C63B79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A79A9-87D2-CEB7-1509-4A7EB58B0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7B7D39-DE27-6AB4-2211-CD5F78B1C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9357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477D96-0023-6A0E-2F77-FF3747C78F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90FDE-8763-AC2B-1384-C66B04BA5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7FE2E-B6FE-9000-BCC2-70D412BE7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4F8473-1EC8-2483-9694-5CC5ED6DB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A5FA2-0475-DE03-C61D-BAFE6B449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245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7FBAE-A38D-B79B-C2BB-CD60E639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CB2A7-FFE8-6C7D-A01D-76F4216448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B4927-5660-EA57-CC2C-EC11CA513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D7164A-B495-E959-1CDD-786BFDD1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C6CE4F-E969-C4E4-F768-C8F4AD0FD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7802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0EC40-7B7F-E8B1-C6EB-CC6DF4AA3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86E6F-6CED-95A5-2E27-C23CF33B68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128FD-B7E9-AA69-BFEC-594A8779F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8E7B74-42A0-E809-F0B5-4137F1B91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D24F7-A26A-5644-7285-0E8F5EC7B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8301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7D3EB-7884-7EEE-0B2D-4A8BEC435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66A52-BA86-A82A-FE95-A4483B383D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7B9DAD-1E66-DB0D-8EE3-6698698B00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97A71-C1B1-B54E-9B8B-AC41A78B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87AEF9-64FA-2AE3-6031-E97767E83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01383A-0638-7306-DD95-673654360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9723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80660-DBFE-B1E0-C636-248D8AF01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5F05D-4B3E-FACF-70F2-C969EA8E3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B79741-0A2A-7DD2-1BC2-61AE401C3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CAFAAF-E7D4-2870-7D02-FC019D86C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E17089-4C4B-2294-5029-B7531A27F9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4E098F-DD32-CB65-7315-31ADE5677A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44DE47-D545-2FB3-9941-2DE45CB21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1D9E15-5A16-819F-9BED-2F2578965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165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8213E-341F-F6FC-A9B9-5EE1B4BBF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904FD0-2FD5-EE65-471F-CF129BCFC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6A59AB-05F5-D744-09B6-D602EB5DD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65F64A-C6B6-201A-8AA0-55B28EA4D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5643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5FFD68-06BF-8D6E-856E-12534C59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B3FA97-BB15-0A0F-8ACD-2FA0DB5A8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44D2F-84C5-213B-FA64-EC9F56C04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968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643A2-EF26-4805-17EB-5DD894082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7B448-0AB3-0B1F-FFEE-1F15C2432C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6301C8-0673-A3A5-C456-88CE8FDA0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5EED-F4F5-99BA-1DCB-76E9EDB84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D2ED41-459A-8C64-7ED5-529BE8027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2DB82-DF30-1F67-B200-98E6423CF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943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8D7AA-EBBE-0D7C-6C3C-0F586C17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EED5F9-DD1C-2415-0626-5F57283B08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49469E-793B-C817-557E-4FDC09204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4DC066-12EB-257E-E5C5-C42FF4926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777ACA-EF07-8E7E-6574-65C145AC6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E802FF-7BA7-FC89-191C-60DD9AC10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916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BE3DCF-0A20-682F-36EA-D01BB144D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2538D-0A81-C0C1-FBE0-2DEB02D44D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B56107-BB0F-CEDA-0BEF-71DA3A576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568A8-9ABF-4AD6-8D59-8E1AE0392860}" type="datetimeFigureOut">
              <a:rPr lang="en-GB" smtClean="0"/>
              <a:t>06/02/2026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9122D-FCF0-39CA-C585-F5A6A279B0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06715-81DD-352B-89C1-B01F264544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2AF747-128B-40E8-8571-D070D0D7A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657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AF923-EF34-CD2D-C202-7FAED94D737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en-GB" b="1" dirty="0"/>
              <a:t>To Pair or Not to Pair: what wine pairings can teach us about forming high quality connections.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F26FD3-AFC7-BE3C-93D3-8B7BECF2DFEB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602038"/>
            <a:ext cx="9144000" cy="165576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sz="11200" dirty="0"/>
          </a:p>
          <a:p>
            <a:pPr marL="0" indent="0">
              <a:buNone/>
            </a:pPr>
            <a:r>
              <a:rPr lang="en-GB" sz="11200" dirty="0"/>
              <a:t>By Jeff Heasman</a:t>
            </a:r>
          </a:p>
          <a:p>
            <a:pPr marL="0" indent="0">
              <a:buNone/>
            </a:pPr>
            <a:endParaRPr lang="en-GB" sz="11200" dirty="0"/>
          </a:p>
          <a:p>
            <a:pPr marL="0" indent="0">
              <a:buNone/>
            </a:pPr>
            <a:endParaRPr lang="en-GB" sz="11200" dirty="0"/>
          </a:p>
          <a:p>
            <a:pPr marL="0" indent="0">
              <a:buNone/>
            </a:pPr>
            <a:r>
              <a:rPr lang="en-GB" sz="11200" dirty="0"/>
              <a:t>	 linkedin.com/in/</a:t>
            </a:r>
            <a:r>
              <a:rPr lang="en-GB" sz="11200" dirty="0" err="1"/>
              <a:t>jeffheasman</a:t>
            </a:r>
            <a:endParaRPr lang="en-GB" sz="112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32AA45-8893-E858-7019-D8F3D15DEC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507" y="5365750"/>
            <a:ext cx="744415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98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90A1F-FACD-BCBB-8FD1-28A29F565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A94DC2-D6BA-962A-BB46-55E32EFD5C04}"/>
              </a:ext>
            </a:extLst>
          </p:cNvPr>
          <p:cNvSpPr txBox="1"/>
          <p:nvPr/>
        </p:nvSpPr>
        <p:spPr>
          <a:xfrm>
            <a:off x="371475" y="1323975"/>
            <a:ext cx="1110615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/>
            <a:endParaRPr lang="pt-BR" sz="2400" b="1" dirty="0">
              <a:solidFill>
                <a:srgbClr val="222222"/>
              </a:solidFill>
            </a:endParaRPr>
          </a:p>
          <a:p>
            <a:pPr lvl="8"/>
            <a:endParaRPr lang="pt-BR" sz="2400" b="1" dirty="0">
              <a:solidFill>
                <a:srgbClr val="222222"/>
              </a:solidFill>
            </a:endParaRPr>
          </a:p>
          <a:p>
            <a:pPr lvl="8"/>
            <a:endParaRPr lang="pt-BR" sz="2400" b="1" dirty="0">
              <a:solidFill>
                <a:srgbClr val="222222"/>
              </a:solidFill>
            </a:endParaRPr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rgbClr val="222222"/>
                </a:solidFill>
              </a:rPr>
              <a:t>La </a:t>
            </a:r>
            <a:r>
              <a:rPr lang="pt-BR" sz="2400" b="1" dirty="0" err="1">
                <a:solidFill>
                  <a:srgbClr val="222222"/>
                </a:solidFill>
              </a:rPr>
              <a:t>Rame</a:t>
            </a:r>
            <a:r>
              <a:rPr lang="pt-BR" sz="2400" b="1" dirty="0">
                <a:solidFill>
                  <a:srgbClr val="222222"/>
                </a:solidFill>
              </a:rPr>
              <a:t> </a:t>
            </a:r>
            <a:r>
              <a:rPr lang="pt-BR" sz="2400" b="1" dirty="0" err="1">
                <a:solidFill>
                  <a:srgbClr val="222222"/>
                </a:solidFill>
              </a:rPr>
              <a:t>Gourmandise</a:t>
            </a:r>
            <a:r>
              <a:rPr lang="pt-BR" sz="2400" b="1" dirty="0">
                <a:solidFill>
                  <a:srgbClr val="222222"/>
                </a:solidFill>
              </a:rPr>
              <a:t> 2021</a:t>
            </a:r>
            <a:endParaRPr lang="en-GB" sz="2400" b="1" dirty="0">
              <a:solidFill>
                <a:srgbClr val="222222"/>
              </a:solidFill>
            </a:endParaRPr>
          </a:p>
          <a:p>
            <a:pPr marL="2926080" lvl="8"/>
            <a:endParaRPr lang="en-GB" sz="2400" b="1" dirty="0">
              <a:solidFill>
                <a:srgbClr val="222222"/>
              </a:solidFill>
            </a:endParaRPr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Semillon (Noble Rot)</a:t>
            </a:r>
          </a:p>
          <a:p>
            <a:pPr marL="3200400" lvl="8" indent="-27432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D.O. Bordeaux</a:t>
            </a:r>
          </a:p>
          <a:p>
            <a:pPr marL="3200400" lvl="8" indent="-27432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Notes:  lemon, pineapple and mango </a:t>
            </a:r>
          </a:p>
          <a:p>
            <a:pPr marL="3200400" lvl="8" indent="-27432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Pairing: ?</a:t>
            </a:r>
          </a:p>
          <a:p>
            <a:pPr lvl="8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r>
              <a:rPr lang="en-GB" sz="4400" b="1" dirty="0"/>
              <a:t> </a:t>
            </a:r>
          </a:p>
          <a:p>
            <a:endParaRPr lang="en-GB" sz="44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5CFFEA2-6853-3487-7D26-BC8B28C84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5412" y="2717613"/>
            <a:ext cx="884891" cy="2816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279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371475" y="1323975"/>
            <a:ext cx="1110615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Restatement of learning outcomes</a:t>
            </a:r>
          </a:p>
          <a:p>
            <a:endParaRPr lang="en-GB" sz="2400" b="1" dirty="0"/>
          </a:p>
          <a:p>
            <a:r>
              <a:rPr lang="en-GB" sz="2400" dirty="0"/>
              <a:t>During this session, we have:</a:t>
            </a:r>
          </a:p>
          <a:p>
            <a:endParaRPr lang="en-GB" sz="2400" dirty="0"/>
          </a:p>
          <a:p>
            <a:pPr marL="342900" lvl="0" indent="-342900" algn="just">
              <a:lnSpc>
                <a:spcPct val="105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identified the key cognitive functions that lead to stronger connections.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5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recognised the way in which we can harness emotional and cognitive functions for stronger connections.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5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GB" sz="24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earnt how to implement a strategy to form high quality connections in our personal and professional lives.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972950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4"/>
          <p:cNvPicPr>
            <a:picLocks noChangeAspect="1"/>
          </p:cNvPicPr>
          <p:nvPr/>
        </p:nvPicPr>
        <p:blipFill>
          <a:blip r:embed="rId2"/>
          <a:srcRect r="66477"/>
          <a:stretch>
            <a:fillRect/>
          </a:stretch>
        </p:blipFill>
        <p:spPr>
          <a:xfrm>
            <a:off x="9469636" y="5966839"/>
            <a:ext cx="957878" cy="891161"/>
          </a:xfrm>
          <a:prstGeom prst="rect">
            <a:avLst/>
          </a:prstGeom>
        </p:spPr>
      </p:pic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61BEE6CE-618D-41BA-A78A-91B8889726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406715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371475" y="1323975"/>
            <a:ext cx="1110615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/>
              <a:t>Learning outcomes</a:t>
            </a:r>
          </a:p>
          <a:p>
            <a:endParaRPr lang="en-GB" sz="2400" b="1" dirty="0"/>
          </a:p>
          <a:p>
            <a:r>
              <a:rPr lang="en-GB" sz="2400" dirty="0"/>
              <a:t>By the end of this session, you will be able to:</a:t>
            </a:r>
          </a:p>
          <a:p>
            <a:endParaRPr lang="en-GB" sz="2400" dirty="0"/>
          </a:p>
          <a:p>
            <a:pPr marL="342900" lvl="0" indent="-342900" algn="just">
              <a:lnSpc>
                <a:spcPct val="105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identify the key cognitive functions that lead to stronger connections.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5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recognise the way in which we can harness emotional and cognitive functions for stronger connections.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5000"/>
              </a:lnSpc>
              <a:spcAft>
                <a:spcPts val="800"/>
              </a:spcAft>
              <a:buFont typeface="Wingdings" panose="05000000000000000000" pitchFamily="2" charset="2"/>
              <a:buChar char=""/>
            </a:pPr>
            <a:r>
              <a:rPr lang="en-GB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 a strategy to form high quality connections in our personal and professional lives. 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48666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371475" y="1323975"/>
            <a:ext cx="11106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</p:txBody>
      </p:sp>
      <p:pic>
        <p:nvPicPr>
          <p:cNvPr id="3" name="905FE4EE-C3AA-4812-A50E-640FF1D29118-L0-001.jpeg" descr="905FE4EE-C3AA-4812-A50E-640FF1D29118-L0-001.jpeg">
            <a:extLst>
              <a:ext uri="{FF2B5EF4-FFF2-40B4-BE49-F238E27FC236}">
                <a16:creationId xmlns:a16="http://schemas.microsoft.com/office/drawing/2014/main" id="{4B020242-92D9-0A96-05FD-889AA88281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721" y="1085852"/>
            <a:ext cx="8519654" cy="5495924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38834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02E69F-1272-9C3C-DF82-96DE01D15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E6188C-FDE1-4925-F3DB-D5C795AD6DDB}"/>
              </a:ext>
            </a:extLst>
          </p:cNvPr>
          <p:cNvSpPr txBox="1"/>
          <p:nvPr/>
        </p:nvSpPr>
        <p:spPr>
          <a:xfrm>
            <a:off x="371475" y="1323975"/>
            <a:ext cx="1110615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The Connections</a:t>
            </a:r>
          </a:p>
          <a:p>
            <a:pPr algn="ctr"/>
            <a:endParaRPr lang="en-GB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As a rule of thumb, wine tasting is about seeking balance and relationships that complement.  It is the same in our human relationships.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How not if – chocolate and wine.  Sparkling wine paradox.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Balance – light food with light wine, heavier food with heavier wine.   Opposites don´t attract.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Diversity – important in networks.  Varietal wines produce easier pairings.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Not everything is better with age.  Like some relationships, wines also fade.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Are you more like a convenor or a broker in your preferred networking style?   </a:t>
            </a:r>
          </a:p>
          <a:p>
            <a:pPr algn="ctr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83163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827583-D598-0B60-1B51-E815F9EFB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B800F87-46AE-F066-9DF1-476FF8391AD0}"/>
              </a:ext>
            </a:extLst>
          </p:cNvPr>
          <p:cNvSpPr txBox="1"/>
          <p:nvPr/>
        </p:nvSpPr>
        <p:spPr>
          <a:xfrm>
            <a:off x="238125" y="1314450"/>
            <a:ext cx="1110615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Relationships fade: </a:t>
            </a:r>
          </a:p>
          <a:p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/>
              <a:t>15% end because of a disagreement.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Between the age of 25 and 50, a man´s network shrinks by 35%, whereas a woman´s network shrinks by 20%.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Convenors = tannin, they help the wine age better.   Convenors maintain relationships for longer but they are not diverse. The higher the tannin in the wine the less diversity in the pairing. 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000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000" dirty="0"/>
              <a:t>Brokers = have stronger relationships overall (easier to pair) but they don´t </a:t>
            </a:r>
          </a:p>
          <a:p>
            <a:r>
              <a:rPr lang="en-GB" sz="2000" dirty="0"/>
              <a:t>have the long game of convenors (tannins).  </a:t>
            </a:r>
          </a:p>
          <a:p>
            <a:endParaRPr lang="en-GB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000" dirty="0"/>
              <a:t>Recommended book: Social Chemistry </a:t>
            </a:r>
            <a:r>
              <a:rPr lang="en-GB" sz="2000"/>
              <a:t>by Marissa King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912247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1802606" y="1850232"/>
            <a:ext cx="832961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0" lvl="8"/>
            <a:endParaRPr lang="en-GB" sz="2400" b="1" dirty="0"/>
          </a:p>
          <a:p>
            <a:pPr lvl="6"/>
            <a:endParaRPr lang="en-GB" sz="2400" b="1" dirty="0"/>
          </a:p>
          <a:p>
            <a:pPr marL="3086100" lvl="6" indent="-342900">
              <a:buFont typeface="Wingdings" panose="05000000000000000000" pitchFamily="2" charset="2"/>
              <a:buChar char="Ø"/>
            </a:pPr>
            <a:r>
              <a:rPr lang="en-GB" sz="2400" b="1" dirty="0"/>
              <a:t>Olivier Dubois Rose </a:t>
            </a:r>
            <a:r>
              <a:rPr lang="en-GB" sz="2400" b="1" dirty="0" err="1"/>
              <a:t>d´Anjou</a:t>
            </a:r>
            <a:r>
              <a:rPr lang="en-GB" sz="2400" b="1" dirty="0"/>
              <a:t> 2024</a:t>
            </a:r>
          </a:p>
          <a:p>
            <a:pPr lvl="6"/>
            <a:endParaRPr lang="en-GB" sz="2400" b="1" dirty="0"/>
          </a:p>
          <a:p>
            <a:pPr lvl="6">
              <a:buFont typeface="Wingdings" panose="05000000000000000000" pitchFamily="2" charset="2"/>
              <a:buChar char="Ø"/>
            </a:pPr>
            <a:r>
              <a:rPr lang="en-GB" sz="2400" b="1" dirty="0"/>
              <a:t>90% </a:t>
            </a:r>
            <a:r>
              <a:rPr lang="en-GB" sz="2400" b="1" dirty="0" err="1"/>
              <a:t>Grolleau</a:t>
            </a:r>
            <a:r>
              <a:rPr lang="en-GB" sz="2400" b="1" dirty="0"/>
              <a:t> 10% Gamay </a:t>
            </a:r>
          </a:p>
          <a:p>
            <a:pPr lvl="6"/>
            <a:endParaRPr lang="en-GB" sz="2400" b="1" dirty="0"/>
          </a:p>
          <a:p>
            <a:pPr lvl="6">
              <a:buFont typeface="Wingdings" panose="05000000000000000000" pitchFamily="2" charset="2"/>
              <a:buChar char="Ø"/>
            </a:pPr>
            <a:r>
              <a:rPr lang="en-GB" sz="2400" b="1" dirty="0"/>
              <a:t>D.O. Loire</a:t>
            </a:r>
          </a:p>
          <a:p>
            <a:pPr lvl="6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lvl="6">
              <a:buFont typeface="Wingdings" panose="05000000000000000000" pitchFamily="2" charset="2"/>
              <a:buChar char="Ø"/>
            </a:pPr>
            <a:r>
              <a:rPr lang="en-GB" sz="2400" b="1" dirty="0"/>
              <a:t>Notes: red berry and citrus</a:t>
            </a:r>
          </a:p>
          <a:p>
            <a:pPr lvl="6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lvl="6">
              <a:buFont typeface="Wingdings" panose="05000000000000000000" pitchFamily="2" charset="2"/>
              <a:buChar char="Ø"/>
            </a:pPr>
            <a:r>
              <a:rPr lang="en-GB" sz="2400" b="1" dirty="0"/>
              <a:t>Pairing: ?</a:t>
            </a:r>
            <a:endParaRPr lang="en-GB" b="1" dirty="0"/>
          </a:p>
          <a:p>
            <a:pPr lvl="8"/>
            <a:endParaRPr lang="en-GB" b="1" dirty="0"/>
          </a:p>
          <a:p>
            <a:pPr lvl="8"/>
            <a:endParaRPr lang="en-GB" b="1" dirty="0"/>
          </a:p>
          <a:p>
            <a:pPr lvl="8">
              <a:buFont typeface="Wingdings" panose="05000000000000000000" pitchFamily="2" charset="2"/>
              <a:buChar char="Ø"/>
            </a:pPr>
            <a:endParaRPr lang="en-GB" b="1" dirty="0"/>
          </a:p>
          <a:p>
            <a:r>
              <a:rPr lang="en-GB" sz="3300" b="1" dirty="0"/>
              <a:t> </a:t>
            </a:r>
          </a:p>
          <a:p>
            <a:endParaRPr lang="en-GB" sz="33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EE41B0-E6EF-1362-0BDF-E46973EC8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2575" y="1971675"/>
            <a:ext cx="1195530" cy="44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58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-963879" y="826943"/>
            <a:ext cx="73603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>
              <a:buFont typeface="Wingdings" panose="05000000000000000000" pitchFamily="2" charset="2"/>
              <a:buChar char="Ø"/>
            </a:pPr>
            <a:endParaRPr lang="pt-BR" sz="2400" b="1" i="0" dirty="0">
              <a:solidFill>
                <a:srgbClr val="222222"/>
              </a:solidFill>
              <a:effectLst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lvl="8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r>
              <a:rPr lang="en-GB" sz="4400" b="1" dirty="0"/>
              <a:t> </a:t>
            </a:r>
          </a:p>
          <a:p>
            <a:endParaRPr lang="en-GB" sz="44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020C60-5B91-0D8D-B751-6677C861CC6B}"/>
              </a:ext>
            </a:extLst>
          </p:cNvPr>
          <p:cNvSpPr txBox="1"/>
          <p:nvPr/>
        </p:nvSpPr>
        <p:spPr>
          <a:xfrm>
            <a:off x="3400425" y="1952625"/>
            <a:ext cx="547687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400" b="1" dirty="0" err="1"/>
              <a:t>Hunawihr</a:t>
            </a:r>
            <a:r>
              <a:rPr lang="en-GB" sz="2400" b="1" dirty="0"/>
              <a:t> 2024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 err="1"/>
              <a:t>Gewurtztraminer</a:t>
            </a:r>
            <a:endParaRPr lang="en-GB" sz="2400" b="1" dirty="0"/>
          </a:p>
          <a:p>
            <a:pPr marL="0" indent="0">
              <a:buNone/>
            </a:pPr>
            <a:endParaRPr lang="en-GB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/>
              <a:t>D.O. Alsace (Germany)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/>
              <a:t>Notes: lychee, mango and white pepper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sz="2400" b="1" dirty="0"/>
              <a:t>Pairing: ? </a:t>
            </a:r>
          </a:p>
        </p:txBody>
      </p:sp>
      <p:sp>
        <p:nvSpPr>
          <p:cNvPr id="3" name="AutoShape 2" descr="Image result for hunawhir gewurztraminer majestic">
            <a:extLst>
              <a:ext uri="{FF2B5EF4-FFF2-40B4-BE49-F238E27FC236}">
                <a16:creationId xmlns:a16="http://schemas.microsoft.com/office/drawing/2014/main" id="{2A977EA0-0579-D53C-3464-2531D27D37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09BB6917-C294-C272-A269-CDA63319B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54" y="2325832"/>
            <a:ext cx="2524991" cy="2511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03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371475" y="1323975"/>
            <a:ext cx="1110615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>
              <a:buFont typeface="Wingdings" panose="05000000000000000000" pitchFamily="2" charset="2"/>
              <a:buChar char="Ø"/>
            </a:pPr>
            <a:endParaRPr lang="pt-BR" sz="2400" b="1" i="0" dirty="0">
              <a:solidFill>
                <a:srgbClr val="222222"/>
              </a:solidFill>
              <a:effectLst/>
            </a:endParaRPr>
          </a:p>
          <a:p>
            <a:pPr lvl="8">
              <a:buFont typeface="Wingdings" panose="05000000000000000000" pitchFamily="2" charset="2"/>
              <a:buChar char="Ø"/>
            </a:pPr>
            <a:endParaRPr lang="pt-BR" sz="2400" b="1" dirty="0">
              <a:solidFill>
                <a:srgbClr val="222222"/>
              </a:solidFill>
            </a:endParaRPr>
          </a:p>
          <a:p>
            <a:pPr lvl="8"/>
            <a:endParaRPr lang="en-GB" sz="2400" b="1" dirty="0"/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rgbClr val="222222"/>
                </a:solidFill>
              </a:rPr>
              <a:t>Mayu 2022 </a:t>
            </a:r>
            <a:r>
              <a:rPr lang="pt-BR" sz="2400" b="1" dirty="0" err="1">
                <a:solidFill>
                  <a:srgbClr val="222222"/>
                </a:solidFill>
              </a:rPr>
              <a:t>Gran</a:t>
            </a:r>
            <a:r>
              <a:rPr lang="pt-BR" sz="2400" b="1" dirty="0">
                <a:solidFill>
                  <a:srgbClr val="222222"/>
                </a:solidFill>
              </a:rPr>
              <a:t> Reserva</a:t>
            </a:r>
          </a:p>
          <a:p>
            <a:pPr marL="3200400" lvl="8" indent="-274320">
              <a:buFont typeface="Wingdings" panose="05000000000000000000" pitchFamily="2" charset="2"/>
              <a:buChar char="Ø"/>
            </a:pPr>
            <a:endParaRPr lang="pt-BR" sz="2400" b="1" dirty="0">
              <a:solidFill>
                <a:srgbClr val="222222"/>
              </a:solidFill>
            </a:endParaRPr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Pinot Noir</a:t>
            </a:r>
          </a:p>
          <a:p>
            <a:pPr marL="2926080" lvl="8"/>
            <a:endParaRPr lang="en-GB" sz="2400" b="1" dirty="0">
              <a:solidFill>
                <a:srgbClr val="371E1E"/>
              </a:solidFill>
            </a:endParaRPr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D.O. </a:t>
            </a:r>
            <a:r>
              <a:rPr lang="en-GB" sz="2400" b="1" dirty="0" err="1"/>
              <a:t>Elqui</a:t>
            </a:r>
            <a:r>
              <a:rPr lang="en-GB" sz="2400" b="1" dirty="0"/>
              <a:t> Valley </a:t>
            </a:r>
          </a:p>
          <a:p>
            <a:pPr marL="3200400" lvl="8" indent="-27432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Notes: red fruits</a:t>
            </a:r>
          </a:p>
          <a:p>
            <a:pPr marL="3200400" lvl="8" indent="-274320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pPr marL="3200400" lvl="8" indent="-274320">
              <a:buFont typeface="Wingdings" panose="05000000000000000000" pitchFamily="2" charset="2"/>
              <a:buChar char="Ø"/>
            </a:pPr>
            <a:r>
              <a:rPr lang="en-GB" sz="2400" b="1" dirty="0"/>
              <a:t>Pairing: ?</a:t>
            </a:r>
          </a:p>
          <a:p>
            <a:pPr lvl="8"/>
            <a:endParaRPr lang="en-GB" sz="2400" b="1" dirty="0"/>
          </a:p>
          <a:p>
            <a:pPr lvl="8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r>
              <a:rPr lang="en-GB" sz="4400" b="1" dirty="0"/>
              <a:t> </a:t>
            </a:r>
          </a:p>
          <a:p>
            <a:endParaRPr lang="en-GB" sz="4400" b="1" dirty="0"/>
          </a:p>
        </p:txBody>
      </p:sp>
      <p:pic>
        <p:nvPicPr>
          <p:cNvPr id="4" name="Picture 3" descr="A close up of a bottle&#10;&#10;AI-generated content may be incorrect.">
            <a:extLst>
              <a:ext uri="{FF2B5EF4-FFF2-40B4-BE49-F238E27FC236}">
                <a16:creationId xmlns:a16="http://schemas.microsoft.com/office/drawing/2014/main" id="{05B6AB0A-D730-D883-D292-F66D142639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05" y="2273018"/>
            <a:ext cx="997093" cy="355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8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A6A0784-8AAB-BFF4-9DE3-EB7B5D2C2B55}"/>
              </a:ext>
            </a:extLst>
          </p:cNvPr>
          <p:cNvSpPr txBox="1"/>
          <p:nvPr/>
        </p:nvSpPr>
        <p:spPr>
          <a:xfrm>
            <a:off x="371475" y="1323975"/>
            <a:ext cx="1110615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/>
            <a:endParaRPr lang="pt-BR" sz="2400" b="1" dirty="0">
              <a:solidFill>
                <a:srgbClr val="222222"/>
              </a:solidFill>
            </a:endParaRPr>
          </a:p>
          <a:p>
            <a:pPr lvl="8"/>
            <a:endParaRPr lang="pt-BR" sz="2400" b="1" dirty="0">
              <a:solidFill>
                <a:srgbClr val="222222"/>
              </a:solidFill>
            </a:endParaRPr>
          </a:p>
          <a:p>
            <a:pPr marL="4000500" lvl="8" indent="-342900">
              <a:buFont typeface="Wingdings" panose="05000000000000000000" pitchFamily="2" charset="2"/>
              <a:buChar char="Ø"/>
            </a:pPr>
            <a:endParaRPr lang="pt-BR" sz="2400" b="1" dirty="0">
              <a:solidFill>
                <a:srgbClr val="222222"/>
              </a:solidFill>
            </a:endParaRPr>
          </a:p>
          <a:p>
            <a:pPr marL="2628900" lvl="5" indent="-342900"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rgbClr val="222222"/>
                </a:solidFill>
              </a:rPr>
              <a:t>Santa Rita </a:t>
            </a:r>
            <a:r>
              <a:rPr lang="pt-BR" sz="2400" b="1" dirty="0" err="1">
                <a:solidFill>
                  <a:srgbClr val="222222"/>
                </a:solidFill>
              </a:rPr>
              <a:t>Medalla</a:t>
            </a:r>
            <a:r>
              <a:rPr lang="pt-BR" sz="2400" b="1" dirty="0">
                <a:solidFill>
                  <a:srgbClr val="222222"/>
                </a:solidFill>
              </a:rPr>
              <a:t> Real 2023 </a:t>
            </a:r>
            <a:r>
              <a:rPr lang="pt-BR" sz="2400" b="1" dirty="0" err="1">
                <a:solidFill>
                  <a:srgbClr val="222222"/>
                </a:solidFill>
              </a:rPr>
              <a:t>Gran</a:t>
            </a:r>
            <a:r>
              <a:rPr lang="pt-BR" sz="2400" b="1" dirty="0">
                <a:solidFill>
                  <a:srgbClr val="222222"/>
                </a:solidFill>
              </a:rPr>
              <a:t> Reserva</a:t>
            </a:r>
          </a:p>
          <a:p>
            <a:pPr lvl="5"/>
            <a:endParaRPr lang="pt-BR" sz="2400" b="1" dirty="0">
              <a:solidFill>
                <a:srgbClr val="222222"/>
              </a:solidFill>
            </a:endParaRPr>
          </a:p>
          <a:p>
            <a:pPr marL="2628900" lvl="5" indent="-342900">
              <a:buFont typeface="Wingdings" panose="05000000000000000000" pitchFamily="2" charset="2"/>
              <a:buChar char="Ø"/>
            </a:pPr>
            <a:r>
              <a:rPr lang="pt-BR" sz="2400" b="1" dirty="0" err="1">
                <a:solidFill>
                  <a:srgbClr val="222222"/>
                </a:solidFill>
              </a:rPr>
              <a:t>Carmenere</a:t>
            </a:r>
            <a:endParaRPr lang="pt-BR" sz="2400" b="1" dirty="0">
              <a:solidFill>
                <a:srgbClr val="222222"/>
              </a:solidFill>
            </a:endParaRPr>
          </a:p>
          <a:p>
            <a:pPr lvl="5"/>
            <a:endParaRPr lang="pt-BR" sz="2400" b="1" dirty="0">
              <a:solidFill>
                <a:srgbClr val="222222"/>
              </a:solidFill>
            </a:endParaRPr>
          </a:p>
          <a:p>
            <a:pPr marL="2628900" lvl="5" indent="-342900"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rgbClr val="222222"/>
                </a:solidFill>
              </a:rPr>
              <a:t>D.O. </a:t>
            </a:r>
            <a:r>
              <a:rPr lang="pt-BR" sz="2400" b="1" dirty="0" err="1">
                <a:solidFill>
                  <a:srgbClr val="222222"/>
                </a:solidFill>
              </a:rPr>
              <a:t>Colchagua</a:t>
            </a:r>
            <a:endParaRPr lang="pt-BR" sz="2400" b="1" dirty="0">
              <a:solidFill>
                <a:srgbClr val="222222"/>
              </a:solidFill>
            </a:endParaRPr>
          </a:p>
          <a:p>
            <a:pPr marL="2628900" lvl="5" indent="-342900">
              <a:buFont typeface="Wingdings" panose="05000000000000000000" pitchFamily="2" charset="2"/>
              <a:buChar char="Ø"/>
            </a:pPr>
            <a:endParaRPr lang="pt-BR" sz="2400" b="1" dirty="0">
              <a:solidFill>
                <a:srgbClr val="222222"/>
              </a:solidFill>
            </a:endParaRPr>
          </a:p>
          <a:p>
            <a:pPr marL="2628900" lvl="5" indent="-342900">
              <a:buFont typeface="Wingdings" panose="05000000000000000000" pitchFamily="2" charset="2"/>
              <a:buChar char="Ø"/>
            </a:pPr>
            <a:r>
              <a:rPr lang="pt-BR" sz="2400" b="1" dirty="0">
                <a:solidFill>
                  <a:srgbClr val="222222"/>
                </a:solidFill>
              </a:rPr>
              <a:t>Notes: </a:t>
            </a:r>
            <a:r>
              <a:rPr lang="pt-BR" sz="2400" b="1" dirty="0" err="1">
                <a:solidFill>
                  <a:srgbClr val="222222"/>
                </a:solidFill>
              </a:rPr>
              <a:t>silky-smooth</a:t>
            </a:r>
            <a:r>
              <a:rPr lang="pt-BR" sz="2400" b="1" dirty="0">
                <a:solidFill>
                  <a:srgbClr val="222222"/>
                </a:solidFill>
              </a:rPr>
              <a:t> </a:t>
            </a:r>
            <a:r>
              <a:rPr lang="pt-BR" sz="2400" b="1" dirty="0" err="1">
                <a:solidFill>
                  <a:srgbClr val="222222"/>
                </a:solidFill>
              </a:rPr>
              <a:t>blueberry</a:t>
            </a:r>
            <a:r>
              <a:rPr lang="pt-BR" sz="2400" b="1" dirty="0">
                <a:solidFill>
                  <a:srgbClr val="222222"/>
                </a:solidFill>
              </a:rPr>
              <a:t> and </a:t>
            </a:r>
            <a:r>
              <a:rPr lang="pt-BR" sz="2400" b="1" dirty="0" err="1">
                <a:solidFill>
                  <a:srgbClr val="222222"/>
                </a:solidFill>
              </a:rPr>
              <a:t>plum</a:t>
            </a:r>
            <a:endParaRPr lang="pt-BR" sz="2400" b="1" dirty="0">
              <a:solidFill>
                <a:srgbClr val="222222"/>
              </a:solidFill>
            </a:endParaRPr>
          </a:p>
          <a:p>
            <a:pPr marL="2628900" lvl="5" indent="-342900">
              <a:buFont typeface="Wingdings" panose="05000000000000000000" pitchFamily="2" charset="2"/>
              <a:buChar char="Ø"/>
            </a:pPr>
            <a:endParaRPr lang="pt-BR" sz="2400" b="1" dirty="0">
              <a:solidFill>
                <a:srgbClr val="222222"/>
              </a:solidFill>
            </a:endParaRPr>
          </a:p>
          <a:p>
            <a:pPr marL="2628900" lvl="5" indent="-342900">
              <a:buFont typeface="Wingdings" panose="05000000000000000000" pitchFamily="2" charset="2"/>
              <a:buChar char="Ø"/>
            </a:pPr>
            <a:r>
              <a:rPr lang="pt-BR" sz="2400" b="1" dirty="0" err="1">
                <a:solidFill>
                  <a:srgbClr val="222222"/>
                </a:solidFill>
              </a:rPr>
              <a:t>Pairing</a:t>
            </a:r>
            <a:r>
              <a:rPr lang="pt-BR" sz="2400" b="1" dirty="0">
                <a:solidFill>
                  <a:srgbClr val="222222"/>
                </a:solidFill>
              </a:rPr>
              <a:t>: ?</a:t>
            </a:r>
            <a:endParaRPr lang="en-GB" sz="2400" b="1" dirty="0"/>
          </a:p>
          <a:p>
            <a:pPr lvl="8">
              <a:buFont typeface="Wingdings" panose="05000000000000000000" pitchFamily="2" charset="2"/>
              <a:buChar char="Ø"/>
            </a:pPr>
            <a:endParaRPr lang="en-GB" sz="2400" b="1" dirty="0"/>
          </a:p>
          <a:p>
            <a:r>
              <a:rPr lang="en-GB" sz="4400" b="1" dirty="0"/>
              <a:t> </a:t>
            </a:r>
          </a:p>
          <a:p>
            <a:endParaRPr lang="en-GB" sz="44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9F364EE-1E43-F898-17B9-7CF1D3D940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5" y="1419225"/>
            <a:ext cx="155284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758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472</Words>
  <Application>Microsoft Office PowerPoint</Application>
  <PresentationFormat>Widescreen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To Pair or Not to Pair: what wine pairings can teach us about forming high quality connections.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Heasman</dc:creator>
  <cp:lastModifiedBy>paul tunnell</cp:lastModifiedBy>
  <cp:revision>41</cp:revision>
  <dcterms:created xsi:type="dcterms:W3CDTF">2023-10-06T08:36:23Z</dcterms:created>
  <dcterms:modified xsi:type="dcterms:W3CDTF">2026-02-06T11:07:50Z</dcterms:modified>
</cp:coreProperties>
</file>