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13"/>
  </p:handoutMasterIdLst>
  <p:sldIdLst>
    <p:sldId id="256" r:id="rId2"/>
    <p:sldId id="257" r:id="rId3"/>
    <p:sldId id="268" r:id="rId4"/>
    <p:sldId id="267" r:id="rId5"/>
    <p:sldId id="269" r:id="rId6"/>
    <p:sldId id="266" r:id="rId7"/>
    <p:sldId id="265" r:id="rId8"/>
    <p:sldId id="264" r:id="rId9"/>
    <p:sldId id="270" r:id="rId10"/>
    <p:sldId id="261" r:id="rId11"/>
    <p:sldId id="260" r:id="rId12"/>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D6AA7A7B-24E6-43BE-8CBA-D11612D4100E}" type="datetimeFigureOut">
              <a:rPr lang="en-GB" smtClean="0"/>
              <a:t>10/08/2017</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523A09C1-18AB-4EB9-AEDE-BE6FF824B5CC}" type="slidenum">
              <a:rPr lang="en-GB" smtClean="0"/>
              <a:t>‹#›</a:t>
            </a:fld>
            <a:endParaRPr lang="en-GB"/>
          </a:p>
        </p:txBody>
      </p:sp>
    </p:spTree>
    <p:extLst>
      <p:ext uri="{BB962C8B-B14F-4D97-AF65-F5344CB8AC3E}">
        <p14:creationId xmlns:p14="http://schemas.microsoft.com/office/powerpoint/2010/main" val="415584822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8/10/2017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8/10/2017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8/10/2017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8/10/2017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8/10/2017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8/10/2017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8/10/2017</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8/10/2017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twitter.com/ciigroup"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rachealnoble@astonscott.co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1275950"/>
            <a:ext cx="7766936" cy="1646302"/>
          </a:xfrm>
        </p:spPr>
        <p:txBody>
          <a:bodyPr/>
          <a:lstStyle/>
          <a:p>
            <a:r>
              <a:rPr lang="en-GB" dirty="0" smtClean="0"/>
              <a:t>YPC Academy 2017</a:t>
            </a:r>
            <a:endParaRPr lang="en-GB" dirty="0"/>
          </a:p>
        </p:txBody>
      </p:sp>
      <p:sp>
        <p:nvSpPr>
          <p:cNvPr id="3" name="Subtitle 2"/>
          <p:cNvSpPr>
            <a:spLocks noGrp="1"/>
          </p:cNvSpPr>
          <p:nvPr>
            <p:ph type="subTitle" idx="1"/>
          </p:nvPr>
        </p:nvSpPr>
        <p:spPr/>
        <p:txBody>
          <a:bodyPr/>
          <a:lstStyle/>
          <a:p>
            <a:r>
              <a:rPr lang="en-GB" dirty="0" smtClean="0"/>
              <a:t>Mid Kent Young Professionals Council</a:t>
            </a:r>
            <a:endParaRPr lang="en-GB" dirty="0"/>
          </a:p>
        </p:txBody>
      </p:sp>
      <p:pic>
        <p:nvPicPr>
          <p:cNvPr id="1026" name="Picture 2" descr="Image result for cii">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0807" y="3009986"/>
            <a:ext cx="2694718" cy="26947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5877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26"/>
                                        </p:tgtEl>
                                        <p:attrNameLst>
                                          <p:attrName>style.visibility</p:attrName>
                                        </p:attrNameLst>
                                      </p:cBhvr>
                                      <p:to>
                                        <p:strVal val="visible"/>
                                      </p:to>
                                    </p:set>
                                    <p:anim calcmode="lin" valueType="num">
                                      <p:cBhvr additive="base">
                                        <p:cTn id="19" dur="500" fill="hold"/>
                                        <p:tgtEl>
                                          <p:spTgt spid="1026"/>
                                        </p:tgtEl>
                                        <p:attrNameLst>
                                          <p:attrName>ppt_x</p:attrName>
                                        </p:attrNameLst>
                                      </p:cBhvr>
                                      <p:tavLst>
                                        <p:tav tm="0">
                                          <p:val>
                                            <p:strVal val="#ppt_x"/>
                                          </p:val>
                                        </p:tav>
                                        <p:tav tm="100000">
                                          <p:val>
                                            <p:strVal val="#ppt_x"/>
                                          </p:val>
                                        </p:tav>
                                      </p:tavLst>
                                    </p:anim>
                                    <p:anim calcmode="lin" valueType="num">
                                      <p:cBhvr additive="base">
                                        <p:cTn id="20"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5041" y="1729946"/>
            <a:ext cx="8596668" cy="1320800"/>
          </a:xfrm>
        </p:spPr>
        <p:txBody>
          <a:bodyPr>
            <a:normAutofit fontScale="90000"/>
          </a:bodyPr>
          <a:lstStyle/>
          <a:p>
            <a:r>
              <a:rPr lang="en-GB" dirty="0" smtClean="0"/>
              <a:t>If this is of interest to you and you would like to nominate persons from your company, please email a copy of the entry form to: </a:t>
            </a:r>
            <a:r>
              <a:rPr lang="en-GB" dirty="0" smtClean="0">
                <a:hlinkClick r:id="rId2"/>
              </a:rPr>
              <a:t>rachealnoble@astonscott.com</a:t>
            </a:r>
            <a:r>
              <a:rPr lang="en-GB" dirty="0" smtClean="0"/>
              <a:t>.</a:t>
            </a:r>
            <a:br>
              <a:rPr lang="en-GB" dirty="0" smtClean="0"/>
            </a:br>
            <a:r>
              <a:rPr lang="en-GB" dirty="0" smtClean="0"/>
              <a:t>The deadline for entries is Monday 31</a:t>
            </a:r>
            <a:r>
              <a:rPr lang="en-GB" baseline="30000" dirty="0" smtClean="0"/>
              <a:t>st</a:t>
            </a:r>
            <a:r>
              <a:rPr lang="en-GB" dirty="0" smtClean="0"/>
              <a:t> August.</a:t>
            </a:r>
            <a:br>
              <a:rPr lang="en-GB" dirty="0" smtClean="0"/>
            </a:br>
            <a:endParaRPr lang="en-GB" dirty="0"/>
          </a:p>
        </p:txBody>
      </p:sp>
    </p:spTree>
    <p:extLst>
      <p:ext uri="{BB962C8B-B14F-4D97-AF65-F5344CB8AC3E}">
        <p14:creationId xmlns:p14="http://schemas.microsoft.com/office/powerpoint/2010/main" val="2511774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86436" y="2529016"/>
            <a:ext cx="8596668" cy="1320800"/>
          </a:xfrm>
        </p:spPr>
        <p:txBody>
          <a:bodyPr/>
          <a:lstStyle/>
          <a:p>
            <a:r>
              <a:rPr lang="en-GB" dirty="0" smtClean="0"/>
              <a:t>Thank you</a:t>
            </a:r>
            <a:endParaRPr lang="en-GB" dirty="0"/>
          </a:p>
        </p:txBody>
      </p:sp>
    </p:spTree>
    <p:extLst>
      <p:ext uri="{BB962C8B-B14F-4D97-AF65-F5344CB8AC3E}">
        <p14:creationId xmlns:p14="http://schemas.microsoft.com/office/powerpoint/2010/main" val="11130685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Objectives of the Academy</a:t>
            </a:r>
            <a:endParaRPr lang="en-GB" dirty="0"/>
          </a:p>
        </p:txBody>
      </p:sp>
      <p:sp>
        <p:nvSpPr>
          <p:cNvPr id="3" name="Content Placeholder 2"/>
          <p:cNvSpPr>
            <a:spLocks noGrp="1"/>
          </p:cNvSpPr>
          <p:nvPr>
            <p:ph idx="1"/>
          </p:nvPr>
        </p:nvSpPr>
        <p:spPr>
          <a:xfrm>
            <a:off x="677334" y="1581665"/>
            <a:ext cx="8596668" cy="4459697"/>
          </a:xfrm>
        </p:spPr>
        <p:txBody>
          <a:bodyPr>
            <a:normAutofit/>
          </a:bodyPr>
          <a:lstStyle/>
          <a:p>
            <a:r>
              <a:rPr lang="en-GB" dirty="0" smtClean="0"/>
              <a:t>I am currently on the Allianz Scholarship Programme and part of an academy at work. Although the scholarship is more technical skill based, I have found it extremely beneficial. I have grown in confidence and I have been networking with similar people in this industry.</a:t>
            </a:r>
          </a:p>
          <a:p>
            <a:r>
              <a:rPr lang="en-GB" dirty="0" smtClean="0"/>
              <a:t>The main objective of the YPC academy will be for young professionals, early in their career, maybe to gain some training that will help build the foundations for their chosen career path, whether that be the best account handler in their teams, or progression into an exec role or a leadership role.</a:t>
            </a:r>
          </a:p>
          <a:p>
            <a:r>
              <a:rPr lang="en-GB" dirty="0" smtClean="0"/>
              <a:t>I am hoping this will also enable members to gain confidence by networking with peers. I feel confidence is a key attribute in this industry.</a:t>
            </a:r>
          </a:p>
          <a:p>
            <a:r>
              <a:rPr lang="en-GB" dirty="0" smtClean="0"/>
              <a:t>The academy will be 6 sessions. 1 every month in the months of </a:t>
            </a:r>
            <a:r>
              <a:rPr lang="en-GB" dirty="0" smtClean="0"/>
              <a:t>September – February. </a:t>
            </a:r>
            <a:r>
              <a:rPr lang="en-GB" dirty="0" smtClean="0"/>
              <a:t>In </a:t>
            </a:r>
            <a:r>
              <a:rPr lang="en-GB" dirty="0" smtClean="0"/>
              <a:t>March we will have a presentation evening whereby we celebrate the success of the academy and the members are presented with an award from the </a:t>
            </a:r>
            <a:r>
              <a:rPr lang="en-GB" dirty="0" smtClean="0"/>
              <a:t>mid-</a:t>
            </a:r>
            <a:r>
              <a:rPr lang="en-GB" dirty="0"/>
              <a:t>K</a:t>
            </a:r>
            <a:r>
              <a:rPr lang="en-GB" dirty="0" smtClean="0"/>
              <a:t>ent </a:t>
            </a:r>
            <a:r>
              <a:rPr lang="en-GB" dirty="0" smtClean="0"/>
              <a:t>president. </a:t>
            </a:r>
            <a:endParaRPr lang="en-GB" sz="1100" i="1" dirty="0">
              <a:solidFill>
                <a:srgbClr val="FF0000"/>
              </a:solidFill>
            </a:endParaRPr>
          </a:p>
        </p:txBody>
      </p:sp>
      <p:pic>
        <p:nvPicPr>
          <p:cNvPr id="4" name="Picture 3"/>
          <p:cNvPicPr>
            <a:picLocks noChangeAspect="1"/>
          </p:cNvPicPr>
          <p:nvPr/>
        </p:nvPicPr>
        <p:blipFill>
          <a:blip r:embed="rId2"/>
          <a:stretch>
            <a:fillRect/>
          </a:stretch>
        </p:blipFill>
        <p:spPr>
          <a:xfrm>
            <a:off x="10638721" y="5346355"/>
            <a:ext cx="1217587" cy="1217587"/>
          </a:xfrm>
          <a:prstGeom prst="rect">
            <a:avLst/>
          </a:prstGeom>
        </p:spPr>
      </p:pic>
    </p:spTree>
    <p:extLst>
      <p:ext uri="{BB962C8B-B14F-4D97-AF65-F5344CB8AC3E}">
        <p14:creationId xmlns:p14="http://schemas.microsoft.com/office/powerpoint/2010/main" val="596987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Details</a:t>
            </a:r>
            <a:endParaRPr lang="en-GB" dirty="0"/>
          </a:p>
        </p:txBody>
      </p:sp>
      <p:sp>
        <p:nvSpPr>
          <p:cNvPr id="3" name="Content Placeholder 2"/>
          <p:cNvSpPr>
            <a:spLocks noGrp="1"/>
          </p:cNvSpPr>
          <p:nvPr>
            <p:ph idx="1"/>
          </p:nvPr>
        </p:nvSpPr>
        <p:spPr/>
        <p:txBody>
          <a:bodyPr>
            <a:normAutofit/>
          </a:bodyPr>
          <a:lstStyle/>
          <a:p>
            <a:r>
              <a:rPr lang="en-GB" dirty="0"/>
              <a:t>I am proposing a </a:t>
            </a:r>
            <a:r>
              <a:rPr lang="en-GB" dirty="0" smtClean="0"/>
              <a:t>£60.00 </a:t>
            </a:r>
            <a:r>
              <a:rPr lang="en-GB" dirty="0"/>
              <a:t>company contribution for each academy member</a:t>
            </a:r>
            <a:r>
              <a:rPr lang="en-GB" dirty="0" smtClean="0"/>
              <a:t>. This includes the training sessions, food and drink and an award at the end of the academy.</a:t>
            </a:r>
            <a:endParaRPr lang="en-GB" dirty="0"/>
          </a:p>
          <a:p>
            <a:r>
              <a:rPr lang="en-GB" dirty="0" smtClean="0"/>
              <a:t>I am proposing a group of 25-30 members. </a:t>
            </a:r>
          </a:p>
          <a:p>
            <a:r>
              <a:rPr lang="en-GB" dirty="0" smtClean="0"/>
              <a:t>Each session to last approximately 2 hours. These sessions will be in the evening starting around 6pm.Each session will count towards CPD.</a:t>
            </a:r>
          </a:p>
          <a:p>
            <a:r>
              <a:rPr lang="en-GB" dirty="0" smtClean="0"/>
              <a:t>Each session will include food and drink </a:t>
            </a:r>
          </a:p>
          <a:p>
            <a:r>
              <a:rPr lang="en-GB" dirty="0" smtClean="0"/>
              <a:t>I have also set up a LinkedIn page where members can go to for advice or discussion. I will post pictures from events and advertising up and coming events. </a:t>
            </a:r>
            <a:endParaRPr lang="en-GB" dirty="0"/>
          </a:p>
        </p:txBody>
      </p:sp>
      <p:pic>
        <p:nvPicPr>
          <p:cNvPr id="4" name="Picture 3"/>
          <p:cNvPicPr>
            <a:picLocks noChangeAspect="1"/>
          </p:cNvPicPr>
          <p:nvPr/>
        </p:nvPicPr>
        <p:blipFill>
          <a:blip r:embed="rId2"/>
          <a:stretch>
            <a:fillRect/>
          </a:stretch>
        </p:blipFill>
        <p:spPr>
          <a:xfrm>
            <a:off x="10638721" y="5346355"/>
            <a:ext cx="1217587" cy="1217587"/>
          </a:xfrm>
          <a:prstGeom prst="rect">
            <a:avLst/>
          </a:prstGeom>
        </p:spPr>
      </p:pic>
    </p:spTree>
    <p:extLst>
      <p:ext uri="{BB962C8B-B14F-4D97-AF65-F5344CB8AC3E}">
        <p14:creationId xmlns:p14="http://schemas.microsoft.com/office/powerpoint/2010/main" val="4172207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500"/>
                                        <p:tgtEl>
                                          <p:spTgt spid="3">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4"/>
                                        </p:tgtEl>
                                        <p:attrNameLst>
                                          <p:attrName>style.visibility</p:attrName>
                                        </p:attrNameLst>
                                      </p:cBhvr>
                                      <p:to>
                                        <p:strVal val="visible"/>
                                      </p:to>
                                    </p:set>
                                    <p:anim calcmode="lin" valueType="num">
                                      <p:cBhvr additive="base">
                                        <p:cTn id="38" dur="500" fill="hold"/>
                                        <p:tgtEl>
                                          <p:spTgt spid="4"/>
                                        </p:tgtEl>
                                        <p:attrNameLst>
                                          <p:attrName>ppt_x</p:attrName>
                                        </p:attrNameLst>
                                      </p:cBhvr>
                                      <p:tavLst>
                                        <p:tav tm="0">
                                          <p:val>
                                            <p:strVal val="#ppt_x"/>
                                          </p:val>
                                        </p:tav>
                                        <p:tav tm="100000">
                                          <p:val>
                                            <p:strVal val="#ppt_x"/>
                                          </p:val>
                                        </p:tav>
                                      </p:tavLst>
                                    </p:anim>
                                    <p:anim calcmode="lin" valueType="num">
                                      <p:cBhvr additive="base">
                                        <p:cTn id="3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Sessions</a:t>
            </a:r>
            <a:endParaRPr lang="en-GB" dirty="0"/>
          </a:p>
        </p:txBody>
      </p:sp>
      <p:sp>
        <p:nvSpPr>
          <p:cNvPr id="3" name="Content Placeholder 2"/>
          <p:cNvSpPr>
            <a:spLocks noGrp="1"/>
          </p:cNvSpPr>
          <p:nvPr>
            <p:ph idx="1"/>
          </p:nvPr>
        </p:nvSpPr>
        <p:spPr>
          <a:xfrm>
            <a:off x="677334" y="1589903"/>
            <a:ext cx="8596668" cy="4451459"/>
          </a:xfrm>
        </p:spPr>
        <p:txBody>
          <a:bodyPr>
            <a:normAutofit fontScale="92500" lnSpcReduction="10000"/>
          </a:bodyPr>
          <a:lstStyle/>
          <a:p>
            <a:r>
              <a:rPr lang="en-GB" dirty="0" smtClean="0"/>
              <a:t>After doing some research with several offices and discussions with Jamie and the main council, it was agreed the best approach would be to organise soft skills training for the academy group. </a:t>
            </a:r>
          </a:p>
          <a:p>
            <a:r>
              <a:rPr lang="en-GB" dirty="0"/>
              <a:t>UK employees say they struggle to sell their soft skills. 1 in 5 would not feel confident describing their soft skills to an employer and more than half (54%) have never included soft skills on their CV</a:t>
            </a:r>
            <a:r>
              <a:rPr lang="en-GB" dirty="0" smtClean="0"/>
              <a:t>.</a:t>
            </a:r>
          </a:p>
          <a:p>
            <a:r>
              <a:rPr lang="en-GB" dirty="0"/>
              <a:t>97% of UK employers believe soft skills are important to their current business success, and over 50% say skills like communication and teamwork are more important than traditional academic results. </a:t>
            </a:r>
            <a:endParaRPr lang="en-GB" dirty="0" smtClean="0"/>
          </a:p>
          <a:p>
            <a:r>
              <a:rPr lang="en-GB" b="1" u="sng" dirty="0" smtClean="0"/>
              <a:t>Session 1 – Concise Time Management</a:t>
            </a:r>
            <a:r>
              <a:rPr lang="en-GB" dirty="0" smtClean="0"/>
              <a:t> – Adrian Nash/ Bryan Shaw – 1 hour - Overview – Managing time is impossible, controlling your day is very possible. The aim of this hour session is to regain 20% control over your work schedule.  </a:t>
            </a:r>
          </a:p>
          <a:p>
            <a:pPr marL="0" indent="0">
              <a:buNone/>
            </a:pPr>
            <a:r>
              <a:rPr lang="en-GB" dirty="0" smtClean="0"/>
              <a:t>Learning Objectives - * The Parkinson principle *Psychological types and time management *How to prioritise for the long and short term *How to put things on instead of putting things off</a:t>
            </a:r>
          </a:p>
        </p:txBody>
      </p:sp>
      <p:pic>
        <p:nvPicPr>
          <p:cNvPr id="4" name="Picture 3"/>
          <p:cNvPicPr>
            <a:picLocks noChangeAspect="1"/>
          </p:cNvPicPr>
          <p:nvPr/>
        </p:nvPicPr>
        <p:blipFill>
          <a:blip r:embed="rId2"/>
          <a:stretch>
            <a:fillRect/>
          </a:stretch>
        </p:blipFill>
        <p:spPr>
          <a:xfrm>
            <a:off x="10638721" y="5346355"/>
            <a:ext cx="1217587" cy="1217587"/>
          </a:xfrm>
          <a:prstGeom prst="rect">
            <a:avLst/>
          </a:prstGeom>
        </p:spPr>
      </p:pic>
    </p:spTree>
    <p:extLst>
      <p:ext uri="{BB962C8B-B14F-4D97-AF65-F5344CB8AC3E}">
        <p14:creationId xmlns:p14="http://schemas.microsoft.com/office/powerpoint/2010/main" val="1684166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500"/>
                                        <p:tgtEl>
                                          <p:spTgt spid="3">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4"/>
                                        </p:tgtEl>
                                        <p:attrNameLst>
                                          <p:attrName>style.visibility</p:attrName>
                                        </p:attrNameLst>
                                      </p:cBhvr>
                                      <p:to>
                                        <p:strVal val="visible"/>
                                      </p:to>
                                    </p:set>
                                    <p:animEffect transition="in" filter="fade">
                                      <p:cBhvr>
                                        <p:cTn id="3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Sessions</a:t>
            </a:r>
            <a:endParaRPr lang="en-GB" dirty="0"/>
          </a:p>
        </p:txBody>
      </p:sp>
      <p:sp>
        <p:nvSpPr>
          <p:cNvPr id="3" name="Content Placeholder 2"/>
          <p:cNvSpPr>
            <a:spLocks noGrp="1"/>
          </p:cNvSpPr>
          <p:nvPr>
            <p:ph idx="1"/>
          </p:nvPr>
        </p:nvSpPr>
        <p:spPr>
          <a:xfrm>
            <a:off x="619669" y="1559227"/>
            <a:ext cx="8596668" cy="3880773"/>
          </a:xfrm>
        </p:spPr>
        <p:txBody>
          <a:bodyPr/>
          <a:lstStyle/>
          <a:p>
            <a:r>
              <a:rPr lang="en-GB" b="1" u="sng" dirty="0"/>
              <a:t>Session 2 – Influencing Skills </a:t>
            </a:r>
            <a:r>
              <a:rPr lang="en-GB" dirty="0"/>
              <a:t>– Adrian Nash / Bryan Shaw – 2 </a:t>
            </a:r>
            <a:r>
              <a:rPr lang="en-GB" dirty="0" smtClean="0"/>
              <a:t>hours – </a:t>
            </a:r>
          </a:p>
          <a:p>
            <a:pPr marL="0" indent="0">
              <a:buNone/>
            </a:pPr>
            <a:r>
              <a:rPr lang="en-GB" dirty="0" smtClean="0"/>
              <a:t>Overview </a:t>
            </a:r>
            <a:r>
              <a:rPr lang="en-GB" dirty="0"/>
              <a:t>– The aim of this workshop is to help others make the right decision, knowing what to do and say in order to create a positive impact. </a:t>
            </a:r>
            <a:endParaRPr lang="en-GB" dirty="0" smtClean="0"/>
          </a:p>
          <a:p>
            <a:pPr marL="0" indent="0">
              <a:buNone/>
            </a:pPr>
            <a:r>
              <a:rPr lang="en-GB" dirty="0" smtClean="0"/>
              <a:t>Learning </a:t>
            </a:r>
            <a:r>
              <a:rPr lang="en-GB" dirty="0"/>
              <a:t>Objectives - *A psychology of persuasion (</a:t>
            </a:r>
            <a:r>
              <a:rPr lang="en-GB" dirty="0" err="1"/>
              <a:t>Cialdini</a:t>
            </a:r>
            <a:r>
              <a:rPr lang="en-GB" dirty="0"/>
              <a:t> principles) *A win-lose dichotomy * Social Proof, authority, liking and consistency</a:t>
            </a:r>
          </a:p>
          <a:p>
            <a:endParaRPr lang="en-GB" dirty="0"/>
          </a:p>
        </p:txBody>
      </p:sp>
      <p:pic>
        <p:nvPicPr>
          <p:cNvPr id="4" name="Picture 3"/>
          <p:cNvPicPr>
            <a:picLocks noChangeAspect="1"/>
          </p:cNvPicPr>
          <p:nvPr/>
        </p:nvPicPr>
        <p:blipFill>
          <a:blip r:embed="rId2"/>
          <a:stretch>
            <a:fillRect/>
          </a:stretch>
        </p:blipFill>
        <p:spPr>
          <a:xfrm>
            <a:off x="10638721" y="5346355"/>
            <a:ext cx="1217587" cy="1217587"/>
          </a:xfrm>
          <a:prstGeom prst="rect">
            <a:avLst/>
          </a:prstGeom>
        </p:spPr>
      </p:pic>
    </p:spTree>
    <p:extLst>
      <p:ext uri="{BB962C8B-B14F-4D97-AF65-F5344CB8AC3E}">
        <p14:creationId xmlns:p14="http://schemas.microsoft.com/office/powerpoint/2010/main" val="2981224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barn(inVertical)">
                                      <p:cBhvr>
                                        <p:cTn id="2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Sessions </a:t>
            </a:r>
            <a:endParaRPr lang="en-GB" dirty="0"/>
          </a:p>
        </p:txBody>
      </p:sp>
      <p:sp>
        <p:nvSpPr>
          <p:cNvPr id="3" name="Content Placeholder 2"/>
          <p:cNvSpPr>
            <a:spLocks noGrp="1"/>
          </p:cNvSpPr>
          <p:nvPr>
            <p:ph idx="1"/>
          </p:nvPr>
        </p:nvSpPr>
        <p:spPr>
          <a:xfrm>
            <a:off x="677334" y="1532239"/>
            <a:ext cx="8596668" cy="4509124"/>
          </a:xfrm>
        </p:spPr>
        <p:txBody>
          <a:bodyPr/>
          <a:lstStyle/>
          <a:p>
            <a:r>
              <a:rPr lang="en-GB" b="1" u="sng" dirty="0" smtClean="0"/>
              <a:t>Session 3 – Digitalisation in Insurance: Setting yourself up for success </a:t>
            </a:r>
            <a:r>
              <a:rPr lang="en-GB" dirty="0" smtClean="0"/>
              <a:t>– Melanie Palmer – 1 hour</a:t>
            </a:r>
          </a:p>
          <a:p>
            <a:pPr marL="0" indent="0">
              <a:buNone/>
            </a:pPr>
            <a:r>
              <a:rPr lang="en-GB" dirty="0" smtClean="0"/>
              <a:t>Overview – This seminar will address the role of the increasingly digitalised world and how this is likely to impact the sales techniques of the Insurance Broker. </a:t>
            </a:r>
          </a:p>
          <a:p>
            <a:pPr marL="0" indent="0">
              <a:buNone/>
            </a:pPr>
            <a:r>
              <a:rPr lang="en-GB" dirty="0" smtClean="0"/>
              <a:t>Learning Objectives *How to improve your LinkedIn profile to create a professional brand online *An understanding of how to use LinkedIn for lead generation (both finding and engaging with prospects) *An understanding of how to use LinkedIn to become a thought leader (including sharing high quality content and self- publishing)</a:t>
            </a:r>
            <a:endParaRPr lang="en-GB" dirty="0"/>
          </a:p>
        </p:txBody>
      </p:sp>
      <p:pic>
        <p:nvPicPr>
          <p:cNvPr id="4" name="Picture 3"/>
          <p:cNvPicPr>
            <a:picLocks noChangeAspect="1"/>
          </p:cNvPicPr>
          <p:nvPr/>
        </p:nvPicPr>
        <p:blipFill>
          <a:blip r:embed="rId2"/>
          <a:stretch>
            <a:fillRect/>
          </a:stretch>
        </p:blipFill>
        <p:spPr>
          <a:xfrm>
            <a:off x="10638721" y="5346355"/>
            <a:ext cx="1217587" cy="1217587"/>
          </a:xfrm>
          <a:prstGeom prst="rect">
            <a:avLst/>
          </a:prstGeom>
        </p:spPr>
      </p:pic>
    </p:spTree>
    <p:extLst>
      <p:ext uri="{BB962C8B-B14F-4D97-AF65-F5344CB8AC3E}">
        <p14:creationId xmlns:p14="http://schemas.microsoft.com/office/powerpoint/2010/main" val="2344677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1"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wheel(1)">
                                      <p:cBhvr>
                                        <p:cTn id="28"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Sessions</a:t>
            </a:r>
            <a:endParaRPr lang="en-GB" dirty="0"/>
          </a:p>
        </p:txBody>
      </p:sp>
      <p:sp>
        <p:nvSpPr>
          <p:cNvPr id="3" name="Content Placeholder 2"/>
          <p:cNvSpPr>
            <a:spLocks noGrp="1"/>
          </p:cNvSpPr>
          <p:nvPr>
            <p:ph idx="1"/>
          </p:nvPr>
        </p:nvSpPr>
        <p:spPr>
          <a:xfrm>
            <a:off x="677334" y="1666319"/>
            <a:ext cx="8596668" cy="3880773"/>
          </a:xfrm>
        </p:spPr>
        <p:txBody>
          <a:bodyPr/>
          <a:lstStyle/>
          <a:p>
            <a:r>
              <a:rPr lang="en-GB" b="1" u="sng" dirty="0" smtClean="0"/>
              <a:t>Session 4 – Emotional Intelligence – </a:t>
            </a:r>
            <a:r>
              <a:rPr lang="en-GB" dirty="0" smtClean="0"/>
              <a:t>Adrian Nash/ Bryan Shaw – 1 Hour – </a:t>
            </a:r>
          </a:p>
          <a:p>
            <a:pPr marL="0" indent="0">
              <a:buNone/>
            </a:pPr>
            <a:r>
              <a:rPr lang="en-GB" dirty="0" smtClean="0"/>
              <a:t>Overview- To differentiate between having an emotion and doing something about it. It will introduce and establish the importance of emotional intelligence.</a:t>
            </a:r>
          </a:p>
          <a:p>
            <a:pPr marL="0" indent="0">
              <a:buNone/>
            </a:pPr>
            <a:r>
              <a:rPr lang="en-GB" dirty="0" smtClean="0"/>
              <a:t>Learning Objectives - *The background, myths and models of EI *Self-awareness and regulation *Empathy, social skills and quick wins</a:t>
            </a:r>
          </a:p>
        </p:txBody>
      </p:sp>
      <p:pic>
        <p:nvPicPr>
          <p:cNvPr id="4" name="Picture 3"/>
          <p:cNvPicPr>
            <a:picLocks noChangeAspect="1"/>
          </p:cNvPicPr>
          <p:nvPr/>
        </p:nvPicPr>
        <p:blipFill>
          <a:blip r:embed="rId2"/>
          <a:stretch>
            <a:fillRect/>
          </a:stretch>
        </p:blipFill>
        <p:spPr>
          <a:xfrm>
            <a:off x="10638721" y="5346355"/>
            <a:ext cx="1217587" cy="1217587"/>
          </a:xfrm>
          <a:prstGeom prst="rect">
            <a:avLst/>
          </a:prstGeom>
        </p:spPr>
      </p:pic>
    </p:spTree>
    <p:extLst>
      <p:ext uri="{BB962C8B-B14F-4D97-AF65-F5344CB8AC3E}">
        <p14:creationId xmlns:p14="http://schemas.microsoft.com/office/powerpoint/2010/main" val="691907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1"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wheel(1)">
                                      <p:cBhvr>
                                        <p:cTn id="28"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24930"/>
          </a:xfrm>
        </p:spPr>
        <p:txBody>
          <a:bodyPr/>
          <a:lstStyle/>
          <a:p>
            <a:r>
              <a:rPr lang="en-GB" dirty="0" smtClean="0"/>
              <a:t>Sessions </a:t>
            </a:r>
            <a:endParaRPr lang="en-GB" dirty="0"/>
          </a:p>
        </p:txBody>
      </p:sp>
      <p:sp>
        <p:nvSpPr>
          <p:cNvPr id="3" name="Content Placeholder 2"/>
          <p:cNvSpPr>
            <a:spLocks noGrp="1"/>
          </p:cNvSpPr>
          <p:nvPr>
            <p:ph idx="1"/>
          </p:nvPr>
        </p:nvSpPr>
        <p:spPr>
          <a:xfrm>
            <a:off x="677334" y="1400433"/>
            <a:ext cx="8596668" cy="4640930"/>
          </a:xfrm>
        </p:spPr>
        <p:txBody>
          <a:bodyPr/>
          <a:lstStyle/>
          <a:p>
            <a:r>
              <a:rPr lang="en-GB" b="1" u="sng" dirty="0" smtClean="0"/>
              <a:t>Session 5 – Retaining your client and overcoming obstacles </a:t>
            </a:r>
            <a:r>
              <a:rPr lang="en-GB" u="sng" dirty="0" smtClean="0"/>
              <a:t>– </a:t>
            </a:r>
            <a:r>
              <a:rPr lang="en-GB" dirty="0" smtClean="0"/>
              <a:t>Ryan Henderson (Account Exec at Lark) – 90 Minutes</a:t>
            </a:r>
          </a:p>
          <a:p>
            <a:r>
              <a:rPr lang="en-GB" dirty="0" smtClean="0"/>
              <a:t>Overview – To look at challenges and barriers posed by clients and overcoming them. To understand techniques to help retain clients and looking at different ways for growth. </a:t>
            </a:r>
          </a:p>
          <a:p>
            <a:endParaRPr lang="en-GB" dirty="0"/>
          </a:p>
        </p:txBody>
      </p:sp>
      <p:pic>
        <p:nvPicPr>
          <p:cNvPr id="4" name="Picture 3"/>
          <p:cNvPicPr>
            <a:picLocks noChangeAspect="1"/>
          </p:cNvPicPr>
          <p:nvPr/>
        </p:nvPicPr>
        <p:blipFill>
          <a:blip r:embed="rId2"/>
          <a:stretch>
            <a:fillRect/>
          </a:stretch>
        </p:blipFill>
        <p:spPr>
          <a:xfrm>
            <a:off x="10638721" y="5346355"/>
            <a:ext cx="1217587" cy="1217587"/>
          </a:xfrm>
          <a:prstGeom prst="rect">
            <a:avLst/>
          </a:prstGeom>
        </p:spPr>
      </p:pic>
    </p:spTree>
    <p:extLst>
      <p:ext uri="{BB962C8B-B14F-4D97-AF65-F5344CB8AC3E}">
        <p14:creationId xmlns:p14="http://schemas.microsoft.com/office/powerpoint/2010/main" val="45549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heel(1)">
                                      <p:cBhvr>
                                        <p:cTn id="2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24930"/>
          </a:xfrm>
        </p:spPr>
        <p:txBody>
          <a:bodyPr/>
          <a:lstStyle/>
          <a:p>
            <a:r>
              <a:rPr lang="en-GB" dirty="0" smtClean="0"/>
              <a:t>Sessions </a:t>
            </a:r>
            <a:endParaRPr lang="en-GB" dirty="0"/>
          </a:p>
        </p:txBody>
      </p:sp>
      <p:sp>
        <p:nvSpPr>
          <p:cNvPr id="3" name="Content Placeholder 2"/>
          <p:cNvSpPr>
            <a:spLocks noGrp="1"/>
          </p:cNvSpPr>
          <p:nvPr>
            <p:ph idx="1"/>
          </p:nvPr>
        </p:nvSpPr>
        <p:spPr>
          <a:xfrm>
            <a:off x="677334" y="1400433"/>
            <a:ext cx="8596668" cy="4640930"/>
          </a:xfrm>
        </p:spPr>
        <p:txBody>
          <a:bodyPr/>
          <a:lstStyle/>
          <a:p>
            <a:r>
              <a:rPr lang="en-GB" b="1" u="sng" dirty="0" smtClean="0">
                <a:solidFill>
                  <a:schemeClr val="tx1"/>
                </a:solidFill>
              </a:rPr>
              <a:t>Session 6 – The Pathway to Success – 2 hours – </a:t>
            </a:r>
            <a:r>
              <a:rPr lang="en-GB" dirty="0" smtClean="0">
                <a:solidFill>
                  <a:schemeClr val="tx1"/>
                </a:solidFill>
              </a:rPr>
              <a:t>Peter Blanc CEO Aston Scott Group &amp; Lark Group</a:t>
            </a:r>
          </a:p>
          <a:p>
            <a:r>
              <a:rPr lang="en-GB" dirty="0" smtClean="0">
                <a:solidFill>
                  <a:schemeClr val="tx1"/>
                </a:solidFill>
              </a:rPr>
              <a:t>Overview – A successful managing director will talk about his journey to get to where he is now. What choices he has had to make along the way and any tips for aspiring individuals. </a:t>
            </a:r>
            <a:endParaRPr lang="en-GB" dirty="0">
              <a:solidFill>
                <a:schemeClr val="tx1"/>
              </a:solidFill>
            </a:endParaRPr>
          </a:p>
        </p:txBody>
      </p:sp>
      <p:pic>
        <p:nvPicPr>
          <p:cNvPr id="4" name="Picture 3"/>
          <p:cNvPicPr>
            <a:picLocks noChangeAspect="1"/>
          </p:cNvPicPr>
          <p:nvPr/>
        </p:nvPicPr>
        <p:blipFill>
          <a:blip r:embed="rId2"/>
          <a:stretch>
            <a:fillRect/>
          </a:stretch>
        </p:blipFill>
        <p:spPr>
          <a:xfrm>
            <a:off x="10638721" y="5346355"/>
            <a:ext cx="1217587" cy="1217587"/>
          </a:xfrm>
          <a:prstGeom prst="rect">
            <a:avLst/>
          </a:prstGeom>
        </p:spPr>
      </p:pic>
    </p:spTree>
    <p:extLst>
      <p:ext uri="{BB962C8B-B14F-4D97-AF65-F5344CB8AC3E}">
        <p14:creationId xmlns:p14="http://schemas.microsoft.com/office/powerpoint/2010/main" val="2388235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heel(1)">
                                      <p:cBhvr>
                                        <p:cTn id="2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395</TotalTime>
  <Words>867</Words>
  <Application>Microsoft Office PowerPoint</Application>
  <PresentationFormat>Widescreen</PresentationFormat>
  <Paragraphs>39</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Trebuchet MS</vt:lpstr>
      <vt:lpstr>Wingdings 3</vt:lpstr>
      <vt:lpstr>Facet</vt:lpstr>
      <vt:lpstr>YPC Academy 2017</vt:lpstr>
      <vt:lpstr>Objectives of the Academy</vt:lpstr>
      <vt:lpstr>Details</vt:lpstr>
      <vt:lpstr>Sessions</vt:lpstr>
      <vt:lpstr>Sessions</vt:lpstr>
      <vt:lpstr>Sessions </vt:lpstr>
      <vt:lpstr>Sessions</vt:lpstr>
      <vt:lpstr>Sessions </vt:lpstr>
      <vt:lpstr>Sessions </vt:lpstr>
      <vt:lpstr>If this is of interest to you and you would like to nominate persons from your company, please email a copy of the entry form to: rachealnoble@astonscott.com. The deadline for entries is Monday 31st August. </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YPC Academy 2017</dc:title>
  <dc:creator>Racheal Noble</dc:creator>
  <cp:lastModifiedBy>Racheal Noble</cp:lastModifiedBy>
  <cp:revision>27</cp:revision>
  <cp:lastPrinted>2017-05-19T15:55:55Z</cp:lastPrinted>
  <dcterms:created xsi:type="dcterms:W3CDTF">2017-05-17T10:07:41Z</dcterms:created>
  <dcterms:modified xsi:type="dcterms:W3CDTF">2017-08-10T12:00:34Z</dcterms:modified>
</cp:coreProperties>
</file>