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handoutMasterIdLst>
    <p:handoutMasterId r:id="rId24"/>
  </p:handoutMasterIdLst>
  <p:sldIdLst>
    <p:sldId id="256" r:id="rId2"/>
    <p:sldId id="257" r:id="rId3"/>
    <p:sldId id="270" r:id="rId4"/>
    <p:sldId id="289" r:id="rId5"/>
    <p:sldId id="290" r:id="rId6"/>
    <p:sldId id="291" r:id="rId7"/>
    <p:sldId id="271" r:id="rId8"/>
    <p:sldId id="285" r:id="rId9"/>
    <p:sldId id="286" r:id="rId10"/>
    <p:sldId id="287" r:id="rId11"/>
    <p:sldId id="274" r:id="rId12"/>
    <p:sldId id="259" r:id="rId13"/>
    <p:sldId id="260" r:id="rId14"/>
    <p:sldId id="279" r:id="rId15"/>
    <p:sldId id="273" r:id="rId16"/>
    <p:sldId id="283" r:id="rId17"/>
    <p:sldId id="284" r:id="rId18"/>
    <p:sldId id="288" r:id="rId19"/>
    <p:sldId id="281" r:id="rId20"/>
    <p:sldId id="282" r:id="rId21"/>
    <p:sldId id="268" r:id="rId22"/>
  </p:sldIdLst>
  <p:sldSz cx="9753600" cy="7315200"/>
  <p:notesSz cx="7104063" cy="102346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94660"/>
  </p:normalViewPr>
  <p:slideViewPr>
    <p:cSldViewPr snapToGrid="0">
      <p:cViewPr varScale="1">
        <p:scale>
          <a:sx n="75" d="100"/>
          <a:sy n="75" d="100"/>
        </p:scale>
        <p:origin x="1560" y="58"/>
      </p:cViewPr>
      <p:guideLst/>
    </p:cSldViewPr>
  </p:slideViewPr>
  <p:notesTextViewPr>
    <p:cViewPr>
      <p:scale>
        <a:sx n="1" d="1"/>
        <a:sy n="1" d="1"/>
      </p:scale>
      <p:origin x="0" y="0"/>
    </p:cViewPr>
  </p:notesTextViewPr>
  <p:notesViewPr>
    <p:cSldViewPr snapToGrid="0">
      <p:cViewPr varScale="1">
        <p:scale>
          <a:sx n="45" d="100"/>
          <a:sy n="45" d="100"/>
        </p:scale>
        <p:origin x="2796" y="8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9E6803E-AF8C-49EE-841B-3610F9CE2DD2}"/>
              </a:ext>
            </a:extLst>
          </p:cNvPr>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784E960-8F51-4A4A-95FF-01EE2D1D1F03}"/>
              </a:ext>
            </a:extLst>
          </p:cNvPr>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endParaRPr lang="en-GB" dirty="0"/>
          </a:p>
        </p:txBody>
      </p:sp>
      <p:sp>
        <p:nvSpPr>
          <p:cNvPr id="4" name="Footer Placeholder 3">
            <a:extLst>
              <a:ext uri="{FF2B5EF4-FFF2-40B4-BE49-F238E27FC236}">
                <a16:creationId xmlns:a16="http://schemas.microsoft.com/office/drawing/2014/main" id="{365DB495-BC63-4806-8D0F-7E12DBE11B72}"/>
              </a:ext>
            </a:extLst>
          </p:cNvPr>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2296D8E7-AA66-4C27-868B-B1FAEE59322F}"/>
              </a:ext>
            </a:extLst>
          </p:cNvPr>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5265F24E-9060-4C72-9001-8B51FAA38DCE}" type="slidenum">
              <a:rPr lang="en-GB" smtClean="0"/>
              <a:t>‹#›</a:t>
            </a:fld>
            <a:endParaRPr lang="en-GB"/>
          </a:p>
        </p:txBody>
      </p:sp>
    </p:spTree>
    <p:extLst>
      <p:ext uri="{BB962C8B-B14F-4D97-AF65-F5344CB8AC3E}">
        <p14:creationId xmlns:p14="http://schemas.microsoft.com/office/powerpoint/2010/main" val="25887090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995363" y="768350"/>
            <a:ext cx="5113337" cy="3836988"/>
          </a:xfrm>
          <a:prstGeom prst="rect">
            <a:avLst/>
          </a:prstGeom>
        </p:spPr>
        <p:txBody>
          <a:bodyPr lIns="99075" tIns="49538" rIns="99075" bIns="49538"/>
          <a:lstStyle/>
          <a:p>
            <a:endParaRPr/>
          </a:p>
        </p:txBody>
      </p:sp>
      <p:sp>
        <p:nvSpPr>
          <p:cNvPr id="92" name="Shape 92"/>
          <p:cNvSpPr>
            <a:spLocks noGrp="1"/>
          </p:cNvSpPr>
          <p:nvPr>
            <p:ph type="body" sz="quarter" idx="1"/>
          </p:nvPr>
        </p:nvSpPr>
        <p:spPr>
          <a:xfrm>
            <a:off x="947209" y="4861441"/>
            <a:ext cx="5209646" cy="4605576"/>
          </a:xfrm>
          <a:prstGeom prst="rect">
            <a:avLst/>
          </a:prstGeom>
        </p:spPr>
        <p:txBody>
          <a:bodyPr lIns="99075" tIns="49538" rIns="99075" bIns="49538"/>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2" name="Body Level One…"/>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30" name="Body Level One…"/>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prstGeom prst="rect">
            <a:avLst/>
          </a:prstGeom>
        </p:spPr>
        <p:txBody>
          <a:bodyPr/>
          <a:lstStyle/>
          <a:p>
            <a:r>
              <a:t>Title Text</a:t>
            </a:r>
          </a:p>
        </p:txBody>
      </p:sp>
      <p:sp>
        <p:nvSpPr>
          <p:cNvPr id="48"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Body Level One…"/>
          <p:cNvSpPr txBox="1">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0"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pic>
        <p:nvPicPr>
          <p:cNvPr id="98" name="Picture 6" descr="Picture 6"/>
          <p:cNvPicPr>
            <a:picLocks noChangeAspect="1"/>
          </p:cNvPicPr>
          <p:nvPr/>
        </p:nvPicPr>
        <p:blipFill>
          <a:blip r:embed="rId4"/>
          <a:stretch>
            <a:fillRect/>
          </a:stretch>
        </p:blipFill>
        <p:spPr>
          <a:xfrm>
            <a:off x="3217333" y="6159020"/>
            <a:ext cx="879014" cy="774967"/>
          </a:xfrm>
          <a:prstGeom prst="rect">
            <a:avLst/>
          </a:prstGeom>
          <a:ln w="12700">
            <a:miter lim="400000"/>
          </a:ln>
        </p:spPr>
      </p:pic>
      <p:sp>
        <p:nvSpPr>
          <p:cNvPr id="99" name="TextBox 9"/>
          <p:cNvSpPr txBox="1"/>
          <p:nvPr/>
        </p:nvSpPr>
        <p:spPr>
          <a:xfrm>
            <a:off x="206457" y="2013148"/>
            <a:ext cx="9340686" cy="148906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800"/>
              </a:lnSpc>
              <a:defRPr sz="4400" b="1">
                <a:solidFill>
                  <a:srgbClr val="FFFFFF"/>
                </a:solidFill>
              </a:defRPr>
            </a:pPr>
            <a:r>
              <a:rPr lang="en-GB" sz="4000" dirty="0"/>
              <a:t>SURE: a new technique to ensure clients have understood your advice</a:t>
            </a:r>
            <a:br>
              <a:rPr dirty="0"/>
            </a:br>
            <a:endParaRPr dirty="0"/>
          </a:p>
        </p:txBody>
      </p:sp>
      <p:sp>
        <p:nvSpPr>
          <p:cNvPr id="100" name="TextBox 10"/>
          <p:cNvSpPr txBox="1"/>
          <p:nvPr/>
        </p:nvSpPr>
        <p:spPr>
          <a:xfrm>
            <a:off x="-551881" y="3191825"/>
            <a:ext cx="10857362" cy="1107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4400"/>
              </a:lnSpc>
              <a:defRPr sz="3200" b="1">
                <a:solidFill>
                  <a:srgbClr val="FFFFFF"/>
                </a:solidFill>
              </a:defRPr>
            </a:pPr>
            <a:r>
              <a:t>by</a:t>
            </a:r>
          </a:p>
          <a:p>
            <a:pPr algn="ctr">
              <a:lnSpc>
                <a:spcPts val="4400"/>
              </a:lnSpc>
              <a:defRPr sz="3200" b="1">
                <a:solidFill>
                  <a:srgbClr val="FFFFFF"/>
                </a:solidFill>
              </a:defRPr>
            </a:pPr>
            <a:r>
              <a:t>Jeff Heasman MABP, PGCert CELTA, LL.B (Hons), LL.M</a:t>
            </a:r>
          </a:p>
        </p:txBody>
      </p:sp>
      <p:sp>
        <p:nvSpPr>
          <p:cNvPr id="101" name="TextBox 11"/>
          <p:cNvSpPr txBox="1"/>
          <p:nvPr/>
        </p:nvSpPr>
        <p:spPr>
          <a:xfrm>
            <a:off x="731519" y="4621352"/>
            <a:ext cx="8593482" cy="8178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300"/>
              </a:lnSpc>
              <a:defRPr sz="2000" b="1">
                <a:solidFill>
                  <a:srgbClr val="FFFFFF"/>
                </a:solidFill>
              </a:defRPr>
            </a:pPr>
            <a:r>
              <a:rPr dirty="0"/>
              <a:t>Certified Practitioner Member of the Academy of Modern Applied Psychology</a:t>
            </a:r>
          </a:p>
          <a:p>
            <a:pPr algn="ctr">
              <a:lnSpc>
                <a:spcPts val="3300"/>
              </a:lnSpc>
              <a:defRPr sz="2000" b="1">
                <a:solidFill>
                  <a:srgbClr val="FFFFFF"/>
                </a:solidFill>
              </a:defRPr>
            </a:pPr>
            <a:r>
              <a:rPr dirty="0"/>
              <a:t>Member of the Association for Business Psychology </a:t>
            </a:r>
          </a:p>
        </p:txBody>
      </p:sp>
      <p:sp>
        <p:nvSpPr>
          <p:cNvPr id="102" name="TextBox 12"/>
          <p:cNvSpPr txBox="1"/>
          <p:nvPr/>
        </p:nvSpPr>
        <p:spPr>
          <a:xfrm>
            <a:off x="1711999" y="6367217"/>
            <a:ext cx="8593482" cy="4114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ctr">
              <a:lnSpc>
                <a:spcPts val="3300"/>
              </a:lnSpc>
              <a:defRPr sz="2400">
                <a:solidFill>
                  <a:srgbClr val="FFFFFF"/>
                </a:solidFill>
              </a:defRPr>
            </a:lvl1pPr>
          </a:lstStyle>
          <a:p>
            <a:r>
              <a:t>linkedin.com/in/jeffheasman</a:t>
            </a:r>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pic>
        <p:nvPicPr>
          <p:cNvPr id="106" name="Picture 6" descr="Picture 6"/>
          <p:cNvPicPr>
            <a:picLocks noChangeAspect="1"/>
          </p:cNvPicPr>
          <p:nvPr/>
        </p:nvPicPr>
        <p:blipFill>
          <a:blip r:embed="rId5"/>
          <a:stretch>
            <a:fillRect/>
          </a:stretch>
        </p:blipFill>
        <p:spPr>
          <a:xfrm>
            <a:off x="103332" y="144930"/>
            <a:ext cx="3217335" cy="895415"/>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447801"/>
          </a:xfrm>
          <a:prstGeom prst="rect">
            <a:avLst/>
          </a:prstGeom>
        </p:spPr>
        <p:txBody>
          <a:bodyPr>
            <a:normAutofit/>
          </a:bodyPr>
          <a:lstStyle>
            <a:lvl1pPr algn="l">
              <a:defRPr b="1"/>
            </a:lvl1pPr>
          </a:lstStyle>
          <a:p>
            <a:r>
              <a:rPr lang="en-GB" dirty="0"/>
              <a:t>The 4 levels of communication</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I intended to say.</a:t>
            </a:r>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I actually said.</a:t>
            </a:r>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I </a:t>
            </a:r>
            <a:r>
              <a:rPr lang="en-GB" sz="2800" i="1" dirty="0"/>
              <a:t>think the other person understood</a:t>
            </a:r>
            <a:r>
              <a:rPr lang="en-GB" sz="2800" dirty="0"/>
              <a:t>. </a:t>
            </a:r>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they </a:t>
            </a:r>
            <a:r>
              <a:rPr lang="en-GB" sz="2800" b="1" dirty="0"/>
              <a:t>actually understood</a:t>
            </a: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80158748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0"/>
            <a:ext cx="8229600" cy="903515"/>
          </a:xfrm>
          <a:prstGeom prst="rect">
            <a:avLst/>
          </a:prstGeom>
        </p:spPr>
        <p:txBody>
          <a:bodyPr>
            <a:normAutofit/>
          </a:bodyPr>
          <a:lstStyle>
            <a:lvl1pPr algn="l">
              <a:defRPr b="1"/>
            </a:lvl1pPr>
          </a:lstStyle>
          <a:p>
            <a:r>
              <a:rPr lang="en-GB" dirty="0"/>
              <a:t>Introducing SURE</a:t>
            </a:r>
            <a:endParaRPr dirty="0"/>
          </a:p>
        </p:txBody>
      </p:sp>
      <p:sp>
        <p:nvSpPr>
          <p:cNvPr id="109" name="Content Placeholder 4"/>
          <p:cNvSpPr txBox="1">
            <a:spLocks noGrp="1"/>
          </p:cNvSpPr>
          <p:nvPr>
            <p:ph type="body" idx="1"/>
          </p:nvPr>
        </p:nvSpPr>
        <p:spPr>
          <a:xfrm>
            <a:off x="457200" y="762000"/>
            <a:ext cx="8229600" cy="6553200"/>
          </a:xfrm>
          <a:prstGeom prst="rect">
            <a:avLst/>
          </a:prstGeom>
        </p:spPr>
        <p:txBody>
          <a:bodyPr>
            <a:noAutofit/>
          </a:bodyPr>
          <a:lstStyle/>
          <a:p>
            <a:pPr marL="2308860" lvl="5" indent="0">
              <a:spcBef>
                <a:spcPts val="600"/>
              </a:spcBef>
              <a:buSzTx/>
              <a:buNone/>
              <a:defRPr sz="2800"/>
            </a:pPr>
            <a:endParaRPr lang="en-GB" sz="2800" dirty="0"/>
          </a:p>
          <a:p>
            <a:pPr marL="2308860" lvl="5" indent="0">
              <a:spcBef>
                <a:spcPts val="600"/>
              </a:spcBef>
              <a:buSzTx/>
              <a:buNone/>
              <a:defRPr sz="2800"/>
            </a:pPr>
            <a:r>
              <a:rPr lang="en-GB" sz="2800" b="1" dirty="0"/>
              <a:t>S</a:t>
            </a:r>
            <a:r>
              <a:rPr lang="en-GB" sz="2800" dirty="0"/>
              <a:t>ummarise</a:t>
            </a:r>
          </a:p>
          <a:p>
            <a:pPr marL="2308860" lvl="5" indent="0">
              <a:spcBef>
                <a:spcPts val="600"/>
              </a:spcBef>
              <a:buSzTx/>
              <a:buNone/>
              <a:defRPr sz="2800"/>
            </a:pPr>
            <a:endParaRPr lang="en-GB" sz="2800" dirty="0"/>
          </a:p>
          <a:p>
            <a:pPr marL="2308860" lvl="5" indent="0">
              <a:spcBef>
                <a:spcPts val="600"/>
              </a:spcBef>
              <a:buSzTx/>
              <a:buNone/>
              <a:defRPr sz="2800"/>
            </a:pPr>
            <a:endParaRPr lang="en-GB" sz="2800" b="1" dirty="0"/>
          </a:p>
          <a:p>
            <a:pPr marL="2308860" lvl="5" indent="0">
              <a:spcBef>
                <a:spcPts val="600"/>
              </a:spcBef>
              <a:buSzTx/>
              <a:buNone/>
              <a:defRPr sz="2800"/>
            </a:pPr>
            <a:r>
              <a:rPr lang="en-GB" sz="2800" b="1" dirty="0"/>
              <a:t>U</a:t>
            </a:r>
            <a:r>
              <a:rPr lang="en-GB" sz="2800" dirty="0"/>
              <a:t>nderstanding check</a:t>
            </a:r>
          </a:p>
          <a:p>
            <a:pPr marL="2308860" lvl="5" indent="0">
              <a:spcBef>
                <a:spcPts val="600"/>
              </a:spcBef>
              <a:buSzTx/>
              <a:buNone/>
              <a:defRPr sz="2800"/>
            </a:pPr>
            <a:endParaRPr lang="en-GB" sz="2800" dirty="0"/>
          </a:p>
          <a:p>
            <a:pPr marL="2308860" lvl="5" indent="0">
              <a:spcBef>
                <a:spcPts val="600"/>
              </a:spcBef>
              <a:buSzTx/>
              <a:buNone/>
              <a:defRPr sz="2800"/>
            </a:pPr>
            <a:endParaRPr lang="en-GB" sz="2800" dirty="0"/>
          </a:p>
          <a:p>
            <a:pPr marL="2308860" lvl="5" indent="0">
              <a:spcBef>
                <a:spcPts val="600"/>
              </a:spcBef>
              <a:buSzTx/>
              <a:buNone/>
              <a:defRPr sz="2800"/>
            </a:pPr>
            <a:r>
              <a:rPr lang="en-GB" sz="2800" b="1" dirty="0"/>
              <a:t>R</a:t>
            </a:r>
            <a:r>
              <a:rPr lang="en-GB" sz="2800" dirty="0"/>
              <a:t>epeat (client´s answer or</a:t>
            </a:r>
          </a:p>
          <a:p>
            <a:pPr marL="2308860" lvl="5" indent="0">
              <a:spcBef>
                <a:spcPts val="600"/>
              </a:spcBef>
              <a:buSzTx/>
              <a:buNone/>
              <a:defRPr sz="2800"/>
            </a:pPr>
            <a:r>
              <a:rPr lang="en-GB" sz="2800" dirty="0"/>
              <a:t>repeat advice)</a:t>
            </a:r>
          </a:p>
          <a:p>
            <a:pPr marL="2308860" lvl="5" indent="0">
              <a:spcBef>
                <a:spcPts val="600"/>
              </a:spcBef>
              <a:buSzTx/>
              <a:buNone/>
              <a:defRPr sz="2800"/>
            </a:pPr>
            <a:endParaRPr lang="en-GB" sz="2800" b="1" dirty="0"/>
          </a:p>
          <a:p>
            <a:pPr marL="2308860" lvl="5" indent="0">
              <a:spcBef>
                <a:spcPts val="600"/>
              </a:spcBef>
              <a:buSzTx/>
              <a:buNone/>
              <a:defRPr sz="2800"/>
            </a:pPr>
            <a:endParaRPr lang="en-GB" sz="2800" b="1" dirty="0"/>
          </a:p>
          <a:p>
            <a:pPr marL="2308860" lvl="5" indent="0">
              <a:spcBef>
                <a:spcPts val="600"/>
              </a:spcBef>
              <a:buSzTx/>
              <a:buNone/>
              <a:defRPr sz="2800"/>
            </a:pPr>
            <a:r>
              <a:rPr lang="en-GB" sz="2800" b="1" dirty="0"/>
              <a:t>	E</a:t>
            </a:r>
            <a:r>
              <a:rPr lang="en-GB" sz="2800" dirty="0"/>
              <a:t>mbed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
        <p:nvSpPr>
          <p:cNvPr id="2" name="Arrow: Down 1">
            <a:extLst>
              <a:ext uri="{FF2B5EF4-FFF2-40B4-BE49-F238E27FC236}">
                <a16:creationId xmlns:a16="http://schemas.microsoft.com/office/drawing/2014/main" id="{0B8C42B7-D808-4418-BE67-BA6A0963D32C}"/>
              </a:ext>
            </a:extLst>
          </p:cNvPr>
          <p:cNvSpPr/>
          <p:nvPr/>
        </p:nvSpPr>
        <p:spPr>
          <a:xfrm>
            <a:off x="3461657" y="1807028"/>
            <a:ext cx="484632" cy="978408"/>
          </a:xfrm>
          <a:prstGeom prst="down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
        <p:nvSpPr>
          <p:cNvPr id="9" name="Arrow: Down 8">
            <a:extLst>
              <a:ext uri="{FF2B5EF4-FFF2-40B4-BE49-F238E27FC236}">
                <a16:creationId xmlns:a16="http://schemas.microsoft.com/office/drawing/2014/main" id="{36143599-EC7D-4BD1-86F7-AEC5A66AF537}"/>
              </a:ext>
            </a:extLst>
          </p:cNvPr>
          <p:cNvSpPr/>
          <p:nvPr/>
        </p:nvSpPr>
        <p:spPr>
          <a:xfrm>
            <a:off x="3461657" y="3319489"/>
            <a:ext cx="484632" cy="978408"/>
          </a:xfrm>
          <a:prstGeom prst="down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
        <p:nvSpPr>
          <p:cNvPr id="10" name="Arrow: Down 9">
            <a:extLst>
              <a:ext uri="{FF2B5EF4-FFF2-40B4-BE49-F238E27FC236}">
                <a16:creationId xmlns:a16="http://schemas.microsoft.com/office/drawing/2014/main" id="{E47FBA82-B545-4B70-ACDF-BF693C48E80A}"/>
              </a:ext>
            </a:extLst>
          </p:cNvPr>
          <p:cNvSpPr/>
          <p:nvPr/>
        </p:nvSpPr>
        <p:spPr>
          <a:xfrm>
            <a:off x="3461657" y="5317344"/>
            <a:ext cx="484632" cy="978408"/>
          </a:xfrm>
          <a:prstGeom prst="down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40570317"/>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2" name="Title 3"/>
          <p:cNvSpPr txBox="1">
            <a:spLocks noGrp="1"/>
          </p:cNvSpPr>
          <p:nvPr>
            <p:ph type="title"/>
          </p:nvPr>
        </p:nvSpPr>
        <p:spPr>
          <a:prstGeom prst="rect">
            <a:avLst/>
          </a:prstGeom>
        </p:spPr>
        <p:txBody>
          <a:bodyPr/>
          <a:lstStyle>
            <a:lvl1pPr algn="l">
              <a:defRPr b="1"/>
            </a:lvl1pPr>
          </a:lstStyle>
          <a:p>
            <a:r>
              <a:rPr lang="en-GB" dirty="0"/>
              <a:t>Summarise</a:t>
            </a:r>
            <a:endParaRPr dirty="0"/>
          </a:p>
        </p:txBody>
      </p:sp>
      <p:sp>
        <p:nvSpPr>
          <p:cNvPr id="123" name="Content Placeholder 4"/>
          <p:cNvSpPr txBox="1">
            <a:spLocks noGrp="1"/>
          </p:cNvSpPr>
          <p:nvPr>
            <p:ph type="body" idx="1"/>
          </p:nvPr>
        </p:nvSpPr>
        <p:spPr>
          <a:xfrm>
            <a:off x="457200" y="1600200"/>
            <a:ext cx="8229600" cy="5715000"/>
          </a:xfrm>
          <a:prstGeom prst="rect">
            <a:avLst/>
          </a:prstGeom>
        </p:spPr>
        <p:txBody>
          <a:bodyPr>
            <a:normAutofit/>
          </a:bodyPr>
          <a:lstStyle/>
          <a:p>
            <a:pPr marL="0" indent="0">
              <a:lnSpc>
                <a:spcPct val="90000"/>
              </a:lnSpc>
              <a:spcBef>
                <a:spcPts val="600"/>
              </a:spcBef>
              <a:buSzTx/>
              <a:buNone/>
              <a:defRPr sz="2800">
                <a:solidFill>
                  <a:srgbClr val="0F253F"/>
                </a:solidFill>
              </a:defRPr>
            </a:pPr>
            <a:endParaRPr lang="en-GB" sz="2400" dirty="0"/>
          </a:p>
          <a:p>
            <a:pPr>
              <a:lnSpc>
                <a:spcPct val="90000"/>
              </a:lnSpc>
              <a:spcBef>
                <a:spcPts val="600"/>
              </a:spcBef>
              <a:buSzTx/>
              <a:buFont typeface="Wingdings" panose="05000000000000000000" pitchFamily="2" charset="2"/>
              <a:buChar char="Ø"/>
              <a:defRPr sz="2800">
                <a:solidFill>
                  <a:srgbClr val="0F253F"/>
                </a:solidFill>
              </a:defRPr>
            </a:pPr>
            <a:r>
              <a:rPr lang="en-GB" sz="2400" dirty="0"/>
              <a:t>The summary should have two parts:</a:t>
            </a:r>
          </a:p>
          <a:p>
            <a:pPr>
              <a:lnSpc>
                <a:spcPct val="90000"/>
              </a:lnSpc>
              <a:spcBef>
                <a:spcPts val="600"/>
              </a:spcBef>
              <a:buSzTx/>
              <a:buFont typeface="Wingdings" panose="05000000000000000000" pitchFamily="2" charset="2"/>
              <a:buChar char="Ø"/>
              <a:defRPr sz="2800">
                <a:solidFill>
                  <a:srgbClr val="0F253F"/>
                </a:solidFill>
              </a:defRPr>
            </a:pPr>
            <a:endParaRPr lang="en-GB" sz="2400" dirty="0"/>
          </a:p>
          <a:p>
            <a:pPr marL="0" indent="0">
              <a:lnSpc>
                <a:spcPct val="90000"/>
              </a:lnSpc>
              <a:spcBef>
                <a:spcPts val="600"/>
              </a:spcBef>
              <a:buSzTx/>
              <a:buNone/>
              <a:defRPr sz="2800">
                <a:solidFill>
                  <a:srgbClr val="0F253F"/>
                </a:solidFill>
              </a:defRPr>
            </a:pPr>
            <a:r>
              <a:rPr lang="en-GB" sz="2400" dirty="0"/>
              <a:t>	1) A summary of the key points of the advice, in plain 	language.</a:t>
            </a:r>
          </a:p>
          <a:p>
            <a:pPr marL="0" indent="0">
              <a:lnSpc>
                <a:spcPct val="90000"/>
              </a:lnSpc>
              <a:spcBef>
                <a:spcPts val="600"/>
              </a:spcBef>
              <a:buSzTx/>
              <a:buNone/>
              <a:defRPr sz="2800">
                <a:solidFill>
                  <a:srgbClr val="0F253F"/>
                </a:solidFill>
              </a:defRPr>
            </a:pPr>
            <a:endParaRPr lang="en-GB" sz="2400" dirty="0"/>
          </a:p>
          <a:p>
            <a:pPr marL="0" indent="0">
              <a:lnSpc>
                <a:spcPct val="90000"/>
              </a:lnSpc>
              <a:spcBef>
                <a:spcPts val="600"/>
              </a:spcBef>
              <a:buSzTx/>
              <a:buNone/>
              <a:defRPr sz="2800">
                <a:solidFill>
                  <a:srgbClr val="0F253F"/>
                </a:solidFill>
              </a:defRPr>
            </a:pPr>
            <a:r>
              <a:rPr lang="en-GB" sz="2400" dirty="0"/>
              <a:t>	2) An explanation of how it applies to the client´s specific 	circumstances.  </a:t>
            </a:r>
          </a:p>
        </p:txBody>
      </p:sp>
      <p:pic>
        <p:nvPicPr>
          <p:cNvPr id="124"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27" name="Group 11"/>
          <p:cNvGrpSpPr/>
          <p:nvPr/>
        </p:nvGrpSpPr>
        <p:grpSpPr>
          <a:xfrm>
            <a:off x="8690059" y="-1"/>
            <a:ext cx="455550" cy="7315201"/>
            <a:chOff x="0" y="0"/>
            <a:chExt cx="455549" cy="7315200"/>
          </a:xfrm>
        </p:grpSpPr>
        <p:sp>
          <p:nvSpPr>
            <p:cNvPr id="125"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26"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normAutofit/>
          </a:bodyPr>
          <a:lstStyle>
            <a:lvl1pPr algn="l">
              <a:defRPr b="1"/>
            </a:lvl1pPr>
          </a:lstStyle>
          <a:p>
            <a:r>
              <a:rPr lang="en-GB" dirty="0"/>
              <a:t>Understanding check</a:t>
            </a:r>
            <a:endParaRPr dirty="0"/>
          </a:p>
        </p:txBody>
      </p:sp>
      <p:sp>
        <p:nvSpPr>
          <p:cNvPr id="130" name="Content Placeholder 4"/>
          <p:cNvSpPr txBox="1">
            <a:spLocks noGrp="1"/>
          </p:cNvSpPr>
          <p:nvPr>
            <p:ph type="body" idx="1"/>
          </p:nvPr>
        </p:nvSpPr>
        <p:spPr>
          <a:xfrm>
            <a:off x="457200" y="1143000"/>
            <a:ext cx="8229600" cy="6172200"/>
          </a:xfrm>
          <a:prstGeom prst="rect">
            <a:avLst/>
          </a:prstGeom>
        </p:spPr>
        <p:txBody>
          <a:bodyPr>
            <a:normAutofit fontScale="92500" lnSpcReduction="10000"/>
          </a:bodyPr>
          <a:lstStyle/>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It is at this point that the concept question is asked.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You cannot “test” all of your advice but rather you need to “test” a cross-section.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The following is important:</a:t>
            </a:r>
          </a:p>
          <a:p>
            <a:pPr>
              <a:lnSpc>
                <a:spcPct val="90000"/>
              </a:lnSpc>
              <a:buSzTx/>
              <a:buFont typeface="Wingdings" panose="05000000000000000000" pitchFamily="2" charset="2"/>
              <a:buChar char="Ø"/>
              <a:defRPr sz="2800"/>
            </a:pPr>
            <a:endParaRPr lang="en-GB" dirty="0"/>
          </a:p>
          <a:p>
            <a:pPr lvl="1">
              <a:lnSpc>
                <a:spcPct val="90000"/>
              </a:lnSpc>
              <a:buSzTx/>
              <a:buFont typeface="Wingdings" panose="05000000000000000000" pitchFamily="2" charset="2"/>
              <a:buChar char="Ø"/>
              <a:defRPr sz="2800"/>
            </a:pPr>
            <a:r>
              <a:rPr lang="en-GB" dirty="0"/>
              <a:t>Plan the questions ahead of the discussion. </a:t>
            </a:r>
          </a:p>
          <a:p>
            <a:pPr lvl="1">
              <a:lnSpc>
                <a:spcPct val="90000"/>
              </a:lnSpc>
              <a:buSzTx/>
              <a:buFont typeface="Wingdings" panose="05000000000000000000" pitchFamily="2" charset="2"/>
              <a:buChar char="Ø"/>
              <a:defRPr sz="2800"/>
            </a:pPr>
            <a:r>
              <a:rPr lang="en-GB" dirty="0"/>
              <a:t>Don´t use jargon/unfamiliar language.  </a:t>
            </a:r>
          </a:p>
          <a:p>
            <a:pPr lvl="1">
              <a:lnSpc>
                <a:spcPct val="90000"/>
              </a:lnSpc>
              <a:buSzTx/>
              <a:buFont typeface="Wingdings" panose="05000000000000000000" pitchFamily="2" charset="2"/>
              <a:buChar char="Ø"/>
              <a:defRPr sz="2800"/>
            </a:pPr>
            <a:r>
              <a:rPr lang="en-GB" dirty="0"/>
              <a:t>Ask one question at a time.  </a:t>
            </a:r>
          </a:p>
          <a:p>
            <a:pPr lvl="1">
              <a:lnSpc>
                <a:spcPct val="90000"/>
              </a:lnSpc>
              <a:buSzTx/>
              <a:buFont typeface="Wingdings" panose="05000000000000000000" pitchFamily="2" charset="2"/>
              <a:buChar char="Ø"/>
              <a:defRPr sz="2800"/>
            </a:pPr>
            <a:r>
              <a:rPr lang="en-GB" dirty="0"/>
              <a:t>Use a mix of closed questions and open/probing questions. </a:t>
            </a:r>
          </a:p>
          <a:p>
            <a:pPr lvl="1">
              <a:lnSpc>
                <a:spcPct val="90000"/>
              </a:lnSpc>
              <a:buSzTx/>
              <a:buFont typeface="Wingdings" panose="05000000000000000000" pitchFamily="2" charset="2"/>
              <a:buChar char="Ø"/>
              <a:defRPr sz="2800"/>
            </a:pPr>
            <a:r>
              <a:rPr lang="en-GB" dirty="0"/>
              <a:t>A danger with closed questions is that they have a 50% chance of getting the answer right.  Never use leading questions. </a:t>
            </a:r>
            <a:endParaRPr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Repeat </a:t>
            </a:r>
            <a:endParaRPr dirty="0"/>
          </a:p>
        </p:txBody>
      </p:sp>
      <p:sp>
        <p:nvSpPr>
          <p:cNvPr id="130" name="Content Placeholder 4"/>
          <p:cNvSpPr txBox="1">
            <a:spLocks noGrp="1"/>
          </p:cNvSpPr>
          <p:nvPr>
            <p:ph type="body" idx="1"/>
          </p:nvPr>
        </p:nvSpPr>
        <p:spPr>
          <a:xfrm>
            <a:off x="457200" y="1143000"/>
            <a:ext cx="8229600" cy="6172200"/>
          </a:xfrm>
          <a:prstGeom prst="rect">
            <a:avLst/>
          </a:prstGeom>
        </p:spPr>
        <p:txBody>
          <a:bodyPr/>
          <a:lstStyle/>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If the client answers correctly, acknowledge and repeat the advice.</a:t>
            </a:r>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If the client doesn´t answer correctly, repeat the advice and repeat the same concept checking question.  </a:t>
            </a:r>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32101033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Embed </a:t>
            </a:r>
            <a:endParaRPr dirty="0"/>
          </a:p>
        </p:txBody>
      </p:sp>
      <p:sp>
        <p:nvSpPr>
          <p:cNvPr id="130" name="Content Placeholder 4"/>
          <p:cNvSpPr txBox="1">
            <a:spLocks noGrp="1"/>
          </p:cNvSpPr>
          <p:nvPr>
            <p:ph type="body" idx="1"/>
          </p:nvPr>
        </p:nvSpPr>
        <p:spPr>
          <a:xfrm>
            <a:off x="457200" y="1513114"/>
            <a:ext cx="8229600" cy="5802086"/>
          </a:xfrm>
          <a:prstGeom prst="rect">
            <a:avLst/>
          </a:prstGeom>
        </p:spPr>
        <p:txBody>
          <a:bodyPr/>
          <a:lstStyle/>
          <a:p>
            <a:pPr marL="0" indent="0">
              <a:lnSpc>
                <a:spcPct val="90000"/>
              </a:lnSpc>
              <a:buSzTx/>
              <a:buNone/>
              <a:defRPr sz="2800"/>
            </a:pPr>
            <a:endParaRPr lang="en-GB" dirty="0"/>
          </a:p>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This will occur naturally through the repetition and questioning.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If you follow the S, U &amp; R of SURE, you can be confident that the knowledge has been embedded in the client´s mind and it has been understood.   </a:t>
            </a:r>
          </a:p>
          <a:p>
            <a:pPr>
              <a:lnSpc>
                <a:spcPct val="90000"/>
              </a:lnSpc>
              <a:buSzTx/>
              <a:buFont typeface="Wingdings" panose="05000000000000000000" pitchFamily="2" charset="2"/>
              <a:buChar char="Ø"/>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18045285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A practical example </a:t>
            </a:r>
            <a:endParaRPr dirty="0"/>
          </a:p>
        </p:txBody>
      </p:sp>
      <p:sp>
        <p:nvSpPr>
          <p:cNvPr id="130" name="Content Placeholder 4"/>
          <p:cNvSpPr txBox="1">
            <a:spLocks noGrp="1"/>
          </p:cNvSpPr>
          <p:nvPr>
            <p:ph type="body" idx="1"/>
          </p:nvPr>
        </p:nvSpPr>
        <p:spPr>
          <a:xfrm>
            <a:off x="457200" y="1513114"/>
            <a:ext cx="8229600" cy="5802086"/>
          </a:xfrm>
          <a:prstGeom prst="rect">
            <a:avLst/>
          </a:prstGeom>
        </p:spPr>
        <p:txBody>
          <a:bodyPr/>
          <a:lstStyle/>
          <a:p>
            <a:pPr marL="0" indent="0">
              <a:lnSpc>
                <a:spcPct val="90000"/>
              </a:lnSpc>
              <a:buSzTx/>
              <a:buNone/>
              <a:defRPr sz="2800"/>
            </a:pPr>
            <a:endParaRPr lang="en-GB" dirty="0"/>
          </a:p>
          <a:p>
            <a:pPr marL="0" indent="0">
              <a:lnSpc>
                <a:spcPct val="90000"/>
              </a:lnSpc>
              <a:buSzTx/>
              <a:buNone/>
              <a:defRPr sz="2800"/>
            </a:pPr>
            <a:r>
              <a:rPr lang="en-GB" dirty="0"/>
              <a:t>Let´s imagine the following appears in the policy:</a:t>
            </a:r>
          </a:p>
          <a:p>
            <a:pPr marL="0" indent="0">
              <a:lnSpc>
                <a:spcPct val="90000"/>
              </a:lnSpc>
              <a:buSzTx/>
              <a:buNone/>
              <a:defRPr sz="2800"/>
            </a:pPr>
            <a:endParaRPr lang="en-GB" sz="2800" dirty="0"/>
          </a:p>
          <a:p>
            <a:pPr marL="0" indent="0">
              <a:lnSpc>
                <a:spcPct val="90000"/>
              </a:lnSpc>
              <a:buSzTx/>
              <a:buNone/>
              <a:defRPr sz="2800"/>
            </a:pPr>
            <a:r>
              <a:rPr lang="en-GB" sz="2800" i="1" dirty="0"/>
              <a:t>The due observance and fulfilment of the terms so far as they relate to anything to be done or complied with by the Insured and the truth of the statements and answers in the Proposal shall be conditions precedent to any liability of the Company to make any payment under this policy.  </a:t>
            </a:r>
          </a:p>
          <a:p>
            <a:pPr marL="0" indent="0">
              <a:lnSpc>
                <a:spcPct val="90000"/>
              </a:lnSpc>
              <a:buSzTx/>
              <a:buNone/>
              <a:defRPr sz="2800"/>
            </a:pPr>
            <a:endParaRPr lang="en-GB" dirty="0"/>
          </a:p>
          <a:p>
            <a:pPr marL="0" indent="0" algn="ctr">
              <a:lnSpc>
                <a:spcPct val="90000"/>
              </a:lnSpc>
              <a:buSzTx/>
              <a:buNone/>
              <a:defRPr sz="2800"/>
            </a:pPr>
            <a:r>
              <a:rPr lang="en-GB" sz="1600" i="1" dirty="0"/>
              <a:t>Taken from ‘Language on Trial’ by the Plain English Campaign </a:t>
            </a:r>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111261463"/>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30" name="Content Placeholder 4"/>
          <p:cNvSpPr txBox="1">
            <a:spLocks noGrp="1"/>
          </p:cNvSpPr>
          <p:nvPr>
            <p:ph type="body" idx="1"/>
          </p:nvPr>
        </p:nvSpPr>
        <p:spPr>
          <a:xfrm>
            <a:off x="166396" y="0"/>
            <a:ext cx="8229600" cy="7315200"/>
          </a:xfrm>
          <a:prstGeom prst="rect">
            <a:avLst/>
          </a:prstGeom>
        </p:spPr>
        <p:txBody>
          <a:bodyPr>
            <a:normAutofit fontScale="92500" lnSpcReduction="20000"/>
          </a:bodyPr>
          <a:lstStyle/>
          <a:p>
            <a:pPr marL="0" indent="0" algn="ctr">
              <a:lnSpc>
                <a:spcPct val="90000"/>
              </a:lnSpc>
              <a:buSzTx/>
              <a:buNone/>
              <a:defRPr sz="2800"/>
            </a:pPr>
            <a:r>
              <a:rPr lang="en-GB" sz="2600" b="1" dirty="0"/>
              <a:t>Summarise</a:t>
            </a:r>
          </a:p>
          <a:p>
            <a:pPr marL="0" indent="0">
              <a:buNone/>
            </a:pPr>
            <a:r>
              <a:rPr lang="en-GB" sz="2600" dirty="0"/>
              <a:t>The insurer will only pay if you keep to the terms of the policy and the statements and answers in your proposal are true. </a:t>
            </a:r>
          </a:p>
          <a:p>
            <a:pPr marL="0" indent="0">
              <a:buNone/>
            </a:pPr>
            <a:endParaRPr lang="en-GB" sz="2600" dirty="0"/>
          </a:p>
          <a:p>
            <a:pPr marL="0" indent="0" algn="ctr">
              <a:buNone/>
            </a:pPr>
            <a:r>
              <a:rPr lang="en-GB" sz="2600" b="1" dirty="0"/>
              <a:t>Understanding check</a:t>
            </a:r>
          </a:p>
          <a:p>
            <a:pPr marL="0" indent="0">
              <a:buNone/>
            </a:pPr>
            <a:r>
              <a:rPr lang="en-GB" sz="2600" dirty="0"/>
              <a:t>Can the insurer refuse to pay if you don´t keep to the terms of the policy? (closed)</a:t>
            </a:r>
          </a:p>
          <a:p>
            <a:pPr marL="0" indent="0">
              <a:buNone/>
            </a:pPr>
            <a:r>
              <a:rPr lang="en-GB" sz="2600" dirty="0"/>
              <a:t>What will happen if the statements and answers in your proposal aren´t true? (open)</a:t>
            </a:r>
          </a:p>
          <a:p>
            <a:pPr marL="0" indent="0">
              <a:buNone/>
            </a:pPr>
            <a:endParaRPr lang="en-GB" sz="2600" dirty="0"/>
          </a:p>
          <a:p>
            <a:pPr marL="0" indent="0" algn="ctr">
              <a:buNone/>
            </a:pPr>
            <a:r>
              <a:rPr lang="en-GB" sz="2600" b="1" dirty="0"/>
              <a:t>Repeat</a:t>
            </a:r>
          </a:p>
          <a:p>
            <a:pPr marL="0" indent="0">
              <a:buNone/>
            </a:pPr>
            <a:r>
              <a:rPr lang="en-GB" sz="2600" dirty="0"/>
              <a:t>That´s right, if the statements and answers in your proposal aren´t true, the insurer may refuse to pay.</a:t>
            </a:r>
          </a:p>
          <a:p>
            <a:pPr marL="0" indent="0">
              <a:buNone/>
            </a:pPr>
            <a:r>
              <a:rPr lang="en-GB" sz="2600" dirty="0"/>
              <a:t>or</a:t>
            </a:r>
          </a:p>
          <a:p>
            <a:pPr marL="0" indent="0">
              <a:buNone/>
            </a:pPr>
            <a:r>
              <a:rPr lang="en-GB" sz="2600" dirty="0"/>
              <a:t>Unfortunately, that isn´t correct.  Together, let´s look again at the term … (use inclusive language and ask the question again). </a:t>
            </a:r>
          </a:p>
          <a:p>
            <a:pPr marL="0" indent="0">
              <a:buNone/>
            </a:pPr>
            <a:endParaRPr lang="en-GB" sz="2600" dirty="0"/>
          </a:p>
          <a:p>
            <a:pPr marL="0" indent="0" algn="ctr">
              <a:buNone/>
            </a:pPr>
            <a:r>
              <a:rPr lang="en-GB" sz="2600" b="1" dirty="0"/>
              <a:t>Embed</a:t>
            </a:r>
          </a:p>
          <a:p>
            <a:pPr marL="0" indent="0" algn="ctr">
              <a:buNone/>
            </a:pPr>
            <a:r>
              <a:rPr lang="en-GB" sz="2600" dirty="0"/>
              <a:t>Hey presto! </a:t>
            </a:r>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573580855"/>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30" name="Content Placeholder 4"/>
          <p:cNvSpPr txBox="1">
            <a:spLocks noGrp="1"/>
          </p:cNvSpPr>
          <p:nvPr>
            <p:ph type="body" idx="1"/>
          </p:nvPr>
        </p:nvSpPr>
        <p:spPr>
          <a:xfrm>
            <a:off x="166396" y="0"/>
            <a:ext cx="8229600" cy="7315200"/>
          </a:xfrm>
          <a:prstGeom prst="rect">
            <a:avLst/>
          </a:prstGeom>
        </p:spPr>
        <p:txBody>
          <a:bodyPr>
            <a:normAutofit fontScale="92500" lnSpcReduction="10000"/>
          </a:bodyPr>
          <a:lstStyle/>
          <a:p>
            <a:pPr marL="0" indent="0" algn="ctr">
              <a:lnSpc>
                <a:spcPct val="90000"/>
              </a:lnSpc>
              <a:buSzTx/>
              <a:buNone/>
              <a:defRPr sz="2800"/>
            </a:pPr>
            <a:r>
              <a:rPr lang="en-GB" sz="2600" b="1" dirty="0"/>
              <a:t>Summarise</a:t>
            </a:r>
          </a:p>
          <a:p>
            <a:pPr marL="0" indent="0">
              <a:buNone/>
            </a:pPr>
            <a:r>
              <a:rPr lang="en-GB" sz="2600" dirty="0"/>
              <a:t>Some of the advantages of moving cash into bonds are x, y and z. </a:t>
            </a:r>
          </a:p>
          <a:p>
            <a:pPr marL="0" indent="0">
              <a:buNone/>
            </a:pPr>
            <a:endParaRPr lang="en-GB" sz="2600" dirty="0"/>
          </a:p>
          <a:p>
            <a:pPr marL="0" indent="0" algn="ctr">
              <a:buNone/>
            </a:pPr>
            <a:r>
              <a:rPr lang="en-GB" sz="2600" b="1" dirty="0"/>
              <a:t>Understanding check</a:t>
            </a:r>
          </a:p>
          <a:p>
            <a:pPr marL="0" indent="0">
              <a:buNone/>
            </a:pPr>
            <a:r>
              <a:rPr lang="en-GB" sz="2600" dirty="0"/>
              <a:t>Is y one of the advantages of moving cash into bonds? (closed)</a:t>
            </a:r>
          </a:p>
          <a:p>
            <a:pPr marL="0" indent="0">
              <a:buNone/>
            </a:pPr>
            <a:r>
              <a:rPr lang="en-GB" sz="2600" dirty="0"/>
              <a:t>Can you remind me of one of the advantages of moving cash into bonds? (open)</a:t>
            </a:r>
          </a:p>
          <a:p>
            <a:pPr marL="0" indent="0">
              <a:buNone/>
            </a:pPr>
            <a:endParaRPr lang="en-GB" sz="2600" dirty="0"/>
          </a:p>
          <a:p>
            <a:pPr marL="0" indent="0" algn="ctr">
              <a:buNone/>
            </a:pPr>
            <a:r>
              <a:rPr lang="en-GB" sz="2600" b="1" dirty="0"/>
              <a:t>Repeat</a:t>
            </a:r>
          </a:p>
          <a:p>
            <a:pPr marL="0" indent="0">
              <a:buNone/>
            </a:pPr>
            <a:r>
              <a:rPr lang="en-GB" sz="2600" dirty="0"/>
              <a:t>That´s right, one of the advantages of moving cash into bonds is y.</a:t>
            </a:r>
          </a:p>
          <a:p>
            <a:pPr marL="0" indent="0">
              <a:buNone/>
            </a:pPr>
            <a:r>
              <a:rPr lang="en-GB" sz="2600" dirty="0"/>
              <a:t>or</a:t>
            </a:r>
          </a:p>
          <a:p>
            <a:pPr marL="0" indent="0">
              <a:buNone/>
            </a:pPr>
            <a:r>
              <a:rPr lang="en-GB" sz="2600" dirty="0"/>
              <a:t>Unfortunately, that isn´t correct.  Together, let´s look again at the advantages of moving cash into bonds … (use inclusive language and ask the question again). </a:t>
            </a:r>
          </a:p>
          <a:p>
            <a:pPr marL="0" indent="0">
              <a:buNone/>
            </a:pPr>
            <a:endParaRPr lang="en-GB" sz="2600" dirty="0"/>
          </a:p>
          <a:p>
            <a:pPr marL="0" indent="0" algn="ctr">
              <a:buNone/>
            </a:pPr>
            <a:r>
              <a:rPr lang="en-GB" sz="2600" b="1" dirty="0"/>
              <a:t>Embed</a:t>
            </a:r>
          </a:p>
          <a:p>
            <a:pPr marL="0" indent="0" algn="ctr">
              <a:buNone/>
            </a:pPr>
            <a:r>
              <a:rPr lang="en-GB" sz="2600" dirty="0"/>
              <a:t>Hey presto! </a:t>
            </a:r>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268679557"/>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Summary </a:t>
            </a:r>
            <a:endParaRPr dirty="0"/>
          </a:p>
        </p:txBody>
      </p:sp>
      <p:sp>
        <p:nvSpPr>
          <p:cNvPr id="130" name="Content Placeholder 4"/>
          <p:cNvSpPr txBox="1">
            <a:spLocks noGrp="1"/>
          </p:cNvSpPr>
          <p:nvPr>
            <p:ph type="body" idx="1"/>
          </p:nvPr>
        </p:nvSpPr>
        <p:spPr>
          <a:xfrm>
            <a:off x="457200" y="1513114"/>
            <a:ext cx="8229600" cy="5802086"/>
          </a:xfrm>
          <a:prstGeom prst="rect">
            <a:avLst/>
          </a:prstGeom>
        </p:spPr>
        <p:txBody>
          <a:bodyPr/>
          <a:lstStyle/>
          <a:p>
            <a:pPr>
              <a:lnSpc>
                <a:spcPct val="90000"/>
              </a:lnSpc>
              <a:buSzTx/>
              <a:buFont typeface="Wingdings" panose="05000000000000000000" pitchFamily="2" charset="2"/>
              <a:buChar char="Ø"/>
              <a:defRPr sz="2800"/>
            </a:pPr>
            <a:endParaRPr lang="en-GB" dirty="0"/>
          </a:p>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Without some form of unobtrusive testing we cannot be confident that the client has listened to, and understood, our advice.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We need to prepare the questions we ask.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The SURE technique will improve relationships and increase trust and loyalty.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16594007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t>Learning objectives </a:t>
            </a:r>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fontScale="25000" lnSpcReduction="20000"/>
          </a:bodyPr>
          <a:lstStyle/>
          <a:p>
            <a:pPr marL="0" indent="0">
              <a:spcBef>
                <a:spcPts val="600"/>
              </a:spcBef>
              <a:buSzTx/>
              <a:buNone/>
              <a:defRPr sz="3000"/>
            </a:pPr>
            <a:endParaRPr lang="en-GB" sz="8600" dirty="0"/>
          </a:p>
          <a:p>
            <a:pPr marL="0" indent="0">
              <a:spcBef>
                <a:spcPts val="600"/>
              </a:spcBef>
              <a:buSzTx/>
              <a:buNone/>
              <a:defRPr sz="3000"/>
            </a:pPr>
            <a:endParaRPr sz="8600" dirty="0"/>
          </a:p>
          <a:p>
            <a:pPr marL="0" indent="0">
              <a:spcBef>
                <a:spcPts val="600"/>
              </a:spcBef>
              <a:buSzTx/>
              <a:buNone/>
              <a:defRPr sz="2700"/>
            </a:pPr>
            <a:r>
              <a:rPr sz="9600" dirty="0"/>
              <a:t>By the end of the webinar, participants will be able to:</a:t>
            </a:r>
            <a:endParaRPr lang="en-GB" sz="9600" dirty="0"/>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identify the key elements of the skill of concept checking. </a:t>
            </a:r>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recognise the risk of certain types of questions when dealing with clients. </a:t>
            </a:r>
          </a:p>
          <a:p>
            <a:pPr marL="0" indent="0">
              <a:spcBef>
                <a:spcPts val="600"/>
              </a:spcBef>
              <a:buSzTx/>
              <a:buNone/>
              <a:defRPr sz="2700"/>
            </a:pPr>
            <a:r>
              <a:rPr lang="en-GB" sz="9600" dirty="0"/>
              <a:t> </a:t>
            </a:r>
          </a:p>
          <a:p>
            <a:pPr>
              <a:spcBef>
                <a:spcPts val="600"/>
              </a:spcBef>
              <a:buSzTx/>
              <a:buFont typeface="Wingdings" panose="05000000000000000000" pitchFamily="2" charset="2"/>
              <a:buChar char="Ø"/>
              <a:defRPr sz="2700"/>
            </a:pPr>
            <a:r>
              <a:rPr lang="en-GB" sz="9600" dirty="0"/>
              <a:t>implement a strategy to use the SURE technique to ensure clients have listened to and understood your advice.   </a:t>
            </a:r>
            <a:endParaRPr sz="9600" dirty="0"/>
          </a:p>
          <a:p>
            <a:pPr marL="0" indent="0">
              <a:spcBef>
                <a:spcPts val="600"/>
              </a:spcBef>
              <a:buSzTx/>
              <a:buNone/>
              <a:defRPr sz="2800"/>
            </a:pPr>
            <a:endParaRPr lang="en-GB" sz="29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rmAutofit/>
          </a:bodyPr>
          <a:lstStyle>
            <a:lvl1pPr algn="l">
              <a:defRPr b="1"/>
            </a:lvl1pPr>
          </a:lstStyle>
          <a:p>
            <a:r>
              <a:rPr lang="en-GB" dirty="0"/>
              <a:t>Restatement of l</a:t>
            </a:r>
            <a:r>
              <a:rPr dirty="0"/>
              <a:t>earning objectives </a:t>
            </a:r>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fontScale="25000" lnSpcReduction="20000"/>
          </a:bodyPr>
          <a:lstStyle/>
          <a:p>
            <a:pPr marL="0" indent="0">
              <a:spcBef>
                <a:spcPts val="600"/>
              </a:spcBef>
              <a:buSzTx/>
              <a:buNone/>
              <a:defRPr sz="3000"/>
            </a:pPr>
            <a:endParaRPr lang="en-GB" sz="8600" dirty="0"/>
          </a:p>
          <a:p>
            <a:pPr marL="0" indent="0">
              <a:spcBef>
                <a:spcPts val="600"/>
              </a:spcBef>
              <a:buSzTx/>
              <a:buNone/>
              <a:defRPr sz="3000"/>
            </a:pPr>
            <a:endParaRPr sz="8600" dirty="0"/>
          </a:p>
          <a:p>
            <a:pPr marL="0" indent="0">
              <a:spcBef>
                <a:spcPts val="600"/>
              </a:spcBef>
              <a:buSzTx/>
              <a:buNone/>
              <a:defRPr sz="2700"/>
            </a:pPr>
            <a:r>
              <a:rPr lang="en-GB" sz="9600" dirty="0"/>
              <a:t>During this </a:t>
            </a:r>
            <a:r>
              <a:rPr sz="9600" dirty="0"/>
              <a:t>webinar, </a:t>
            </a:r>
            <a:r>
              <a:rPr lang="en-GB" sz="9600" dirty="0"/>
              <a:t>we have</a:t>
            </a:r>
            <a:r>
              <a:rPr sz="9600" dirty="0"/>
              <a:t>:</a:t>
            </a:r>
            <a:endParaRPr lang="en-GB" sz="9600" dirty="0"/>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identified the key elements of the skill of concept checking. </a:t>
            </a:r>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recognised the risk of certain types of questions when dealing with clients. </a:t>
            </a:r>
          </a:p>
          <a:p>
            <a:pPr marL="0" indent="0">
              <a:spcBef>
                <a:spcPts val="600"/>
              </a:spcBef>
              <a:buSzTx/>
              <a:buNone/>
              <a:defRPr sz="2700"/>
            </a:pPr>
            <a:r>
              <a:rPr lang="en-GB" sz="9600" dirty="0"/>
              <a:t> </a:t>
            </a:r>
          </a:p>
          <a:p>
            <a:pPr>
              <a:spcBef>
                <a:spcPts val="600"/>
              </a:spcBef>
              <a:buSzTx/>
              <a:buFont typeface="Wingdings" panose="05000000000000000000" pitchFamily="2" charset="2"/>
              <a:buChar char="Ø"/>
              <a:defRPr sz="2700"/>
            </a:pPr>
            <a:r>
              <a:rPr lang="en-GB" sz="9600" dirty="0"/>
              <a:t>learnt how to implement a strategy to use the SURE technique to ensure clients have </a:t>
            </a:r>
            <a:r>
              <a:rPr lang="en-GB" sz="9600"/>
              <a:t>listened to, and understood, </a:t>
            </a:r>
            <a:r>
              <a:rPr lang="en-GB" sz="9600" dirty="0"/>
              <a:t>your advice.   </a:t>
            </a:r>
            <a:endParaRPr sz="9600" dirty="0"/>
          </a:p>
          <a:p>
            <a:pPr marL="0" indent="0">
              <a:spcBef>
                <a:spcPts val="600"/>
              </a:spcBef>
              <a:buSzTx/>
              <a:buNone/>
              <a:defRPr sz="2800"/>
            </a:pPr>
            <a:endParaRPr lang="en-GB" sz="29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022853423"/>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pic>
        <p:nvPicPr>
          <p:cNvPr id="185" name="Picture 14" descr="Picture 14"/>
          <p:cNvPicPr>
            <a:picLocks noChangeAspect="1"/>
          </p:cNvPicPr>
          <p:nvPr/>
        </p:nvPicPr>
        <p:blipFill>
          <a:blip r:embed="rId2"/>
          <a:srcRect r="66477"/>
          <a:stretch>
            <a:fillRect/>
          </a:stretch>
        </p:blipFill>
        <p:spPr>
          <a:xfrm>
            <a:off x="8475344" y="6364628"/>
            <a:ext cx="1021737" cy="950573"/>
          </a:xfrm>
          <a:prstGeom prst="rect">
            <a:avLst/>
          </a:prstGeom>
          <a:ln w="12700">
            <a:miter lim="400000"/>
          </a:ln>
        </p:spPr>
      </p:pic>
      <p:pic>
        <p:nvPicPr>
          <p:cNvPr id="186" name="Picture 2" descr="Picture 2"/>
          <p:cNvPicPr>
            <a:picLocks noChangeAspect="1"/>
          </p:cNvPicPr>
          <p:nvPr/>
        </p:nvPicPr>
        <p:blipFill>
          <a:blip r:embed="rId3"/>
          <a:srcRect t="798" r="88376"/>
          <a:stretch>
            <a:fillRect/>
          </a:stretch>
        </p:blipFill>
        <p:spPr>
          <a:xfrm rot="10800000">
            <a:off x="-76201" y="-2"/>
            <a:ext cx="864123" cy="7315201"/>
          </a:xfrm>
          <a:prstGeom prst="rect">
            <a:avLst/>
          </a:prstGeom>
          <a:ln w="12700">
            <a:miter lim="400000"/>
          </a:ln>
        </p:spPr>
      </p:pic>
      <p:grpSp>
        <p:nvGrpSpPr>
          <p:cNvPr id="189" name="Group 3"/>
          <p:cNvGrpSpPr/>
          <p:nvPr/>
        </p:nvGrpSpPr>
        <p:grpSpPr>
          <a:xfrm>
            <a:off x="778396" y="-1"/>
            <a:ext cx="455550" cy="7315201"/>
            <a:chOff x="0" y="0"/>
            <a:chExt cx="455549" cy="7315200"/>
          </a:xfrm>
        </p:grpSpPr>
        <p:sp>
          <p:nvSpPr>
            <p:cNvPr id="187" name="Freeform 4"/>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88" name="Freeform 5"/>
            <p:cNvSpPr/>
            <p:nvPr/>
          </p:nvSpPr>
          <p:spPr>
            <a:xfrm rot="5400000">
              <a:off x="-3272862" y="3586789"/>
              <a:ext cx="7315201" cy="141622"/>
            </a:xfrm>
            <a:prstGeom prst="rect">
              <a:avLst/>
            </a:prstGeom>
            <a:solidFill>
              <a:srgbClr val="28AD18"/>
            </a:solidFill>
            <a:ln w="12700" cap="flat">
              <a:noFill/>
              <a:miter lim="400000"/>
            </a:ln>
            <a:effectLst/>
          </p:spPr>
          <p:txBody>
            <a:bodyPr wrap="square" lIns="45719" tIns="45719" rIns="45719" bIns="45719" numCol="1" anchor="t">
              <a:noAutofit/>
            </a:bodyPr>
            <a:lstStyle/>
            <a:p>
              <a:endParaRPr/>
            </a:p>
          </p:txBody>
        </p:sp>
      </p:grpSp>
      <p:pic>
        <p:nvPicPr>
          <p:cNvPr id="190" name="Content Placeholder 2" descr="Content Placeholder 2"/>
          <p:cNvPicPr>
            <a:picLocks noChangeAspect="1"/>
          </p:cNvPicPr>
          <p:nvPr/>
        </p:nvPicPr>
        <p:blipFill>
          <a:blip r:embed="rId4"/>
          <a:stretch>
            <a:fillRect/>
          </a:stretch>
        </p:blipFill>
        <p:spPr>
          <a:xfrm>
            <a:off x="1233945" y="0"/>
            <a:ext cx="8558913" cy="7315200"/>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023261"/>
          </a:xfrm>
          <a:prstGeom prst="rect">
            <a:avLst/>
          </a:prstGeom>
        </p:spPr>
        <p:txBody>
          <a:bodyPr>
            <a:normAutofit/>
          </a:bodyPr>
          <a:lstStyle>
            <a:lvl1pPr algn="l">
              <a:defRPr b="1"/>
            </a:lvl1pPr>
          </a:lstStyle>
          <a:p>
            <a:r>
              <a:rPr lang="en-GB" dirty="0"/>
              <a:t>Why is this important?</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r>
              <a:rPr lang="en-GB" sz="2800" dirty="0"/>
              <a:t>Our legal and regulatory duties require us to ensure we have explained and the client has understood.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The Consumer Duty: outcome based regulation.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Regardless of the duties placed upon us, it is just good practice.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It reduces the risk of any loss of trust or loyalty in the future.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It reduces the risk of reputational damage.  </a:t>
            </a:r>
          </a:p>
          <a:p>
            <a:pPr>
              <a:spcBef>
                <a:spcPts val="600"/>
              </a:spcBef>
              <a:buSzTx/>
              <a:buFont typeface="Wingdings" panose="05000000000000000000" pitchFamily="2" charset="2"/>
              <a:buChar char="Ø"/>
              <a:defRPr sz="2700"/>
            </a:pPr>
            <a:endParaRPr lang="en-GB" sz="2800" dirty="0"/>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50739654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Relevance to the Consumer Duty</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fontScale="40000" lnSpcReduction="20000"/>
          </a:bodyPr>
          <a:lstStyle/>
          <a:p>
            <a:pPr>
              <a:spcBef>
                <a:spcPts val="600"/>
              </a:spcBef>
              <a:buSzTx/>
              <a:buFont typeface="Wingdings" panose="05000000000000000000" pitchFamily="2" charset="2"/>
              <a:buChar char="Ø"/>
              <a:defRPr sz="2800"/>
            </a:pPr>
            <a:endParaRPr lang="en-GB" sz="3400" dirty="0"/>
          </a:p>
          <a:p>
            <a:pPr>
              <a:spcBef>
                <a:spcPts val="600"/>
              </a:spcBef>
              <a:buSzTx/>
              <a:buFont typeface="Wingdings" panose="05000000000000000000" pitchFamily="2" charset="2"/>
              <a:buChar char="Ø"/>
              <a:defRPr sz="2800"/>
            </a:pPr>
            <a:endParaRPr lang="en-GB" sz="3400" dirty="0"/>
          </a:p>
          <a:p>
            <a:pPr>
              <a:spcBef>
                <a:spcPts val="600"/>
              </a:spcBef>
              <a:buSzTx/>
              <a:buFont typeface="Wingdings" panose="05000000000000000000" pitchFamily="2" charset="2"/>
              <a:buChar char="Ø"/>
              <a:defRPr sz="2800"/>
            </a:pPr>
            <a:r>
              <a:rPr lang="en-GB" sz="5900" dirty="0"/>
              <a:t>Communications must: </a:t>
            </a:r>
          </a:p>
          <a:p>
            <a:pPr>
              <a:spcBef>
                <a:spcPts val="600"/>
              </a:spcBef>
              <a:buSzTx/>
              <a:buFont typeface="Wingdings" panose="05000000000000000000" pitchFamily="2" charset="2"/>
              <a:buChar char="Ø"/>
              <a:defRPr sz="2800"/>
            </a:pPr>
            <a:endParaRPr lang="en-GB" sz="5900" dirty="0"/>
          </a:p>
          <a:p>
            <a:pPr lvl="1">
              <a:spcBef>
                <a:spcPts val="600"/>
              </a:spcBef>
              <a:buSzTx/>
              <a:buFont typeface="Wingdings" panose="05000000000000000000" pitchFamily="2" charset="2"/>
              <a:buChar char="Ø"/>
              <a:defRPr sz="2800"/>
            </a:pPr>
            <a:r>
              <a:rPr lang="en-GB" sz="5900" dirty="0"/>
              <a:t>meet the information needs</a:t>
            </a:r>
          </a:p>
          <a:p>
            <a:pPr lvl="1">
              <a:spcBef>
                <a:spcPts val="600"/>
              </a:spcBef>
              <a:buSzTx/>
              <a:buFont typeface="Wingdings" panose="05000000000000000000" pitchFamily="2" charset="2"/>
              <a:buChar char="Ø"/>
              <a:defRPr sz="2800"/>
            </a:pPr>
            <a:r>
              <a:rPr lang="en-GB" sz="5900" dirty="0"/>
              <a:t>be likely to be understood by customers intended to receive the communication</a:t>
            </a:r>
          </a:p>
          <a:p>
            <a:pPr lvl="1">
              <a:spcBef>
                <a:spcPts val="600"/>
              </a:spcBef>
              <a:buSzTx/>
              <a:buFont typeface="Wingdings" panose="05000000000000000000" pitchFamily="2" charset="2"/>
              <a:buChar char="Ø"/>
              <a:defRPr sz="2800"/>
            </a:pPr>
            <a:r>
              <a:rPr lang="en-GB" sz="5900" dirty="0"/>
              <a:t>facilitate informed decisions </a:t>
            </a:r>
          </a:p>
          <a:p>
            <a:pPr lvl="1">
              <a:spcBef>
                <a:spcPts val="600"/>
              </a:spcBef>
              <a:buSzTx/>
              <a:buFont typeface="Wingdings" panose="05000000000000000000" pitchFamily="2" charset="2"/>
              <a:buChar char="Ø"/>
              <a:defRPr sz="2800"/>
            </a:pPr>
            <a:r>
              <a:rPr lang="en-GB" sz="5900" dirty="0"/>
              <a:t>taking into account the characteristics of the customers intended to receive the communication </a:t>
            </a:r>
          </a:p>
          <a:p>
            <a:pPr marL="0" indent="0">
              <a:spcBef>
                <a:spcPts val="600"/>
              </a:spcBef>
              <a:buSzTx/>
              <a:buNone/>
              <a:defRPr sz="3000"/>
            </a:pPr>
            <a:endParaRPr lang="en-GB" sz="8600" dirty="0"/>
          </a:p>
          <a:p>
            <a:pPr marL="0" indent="0">
              <a:spcBef>
                <a:spcPts val="600"/>
              </a:spcBef>
              <a:buSzTx/>
              <a:buNone/>
              <a:defRPr sz="3000"/>
            </a:pPr>
            <a:endParaRPr sz="8600" dirty="0"/>
          </a:p>
          <a:p>
            <a:pPr marL="0" indent="0">
              <a:spcBef>
                <a:spcPts val="600"/>
              </a:spcBef>
              <a:buSzTx/>
              <a:buNone/>
              <a:defRPr sz="2800"/>
            </a:pPr>
            <a:endParaRPr lang="en-GB" sz="29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94488312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9" name="Content Placeholder 4"/>
          <p:cNvSpPr txBox="1">
            <a:spLocks noGrp="1"/>
          </p:cNvSpPr>
          <p:nvPr>
            <p:ph type="body" idx="1"/>
          </p:nvPr>
        </p:nvSpPr>
        <p:spPr>
          <a:xfrm>
            <a:off x="457200" y="1600200"/>
            <a:ext cx="8229600" cy="5018314"/>
          </a:xfrm>
          <a:prstGeom prst="rect">
            <a:avLst/>
          </a:prstGeom>
        </p:spPr>
        <p:txBody>
          <a:bodyPr>
            <a:normAutofit fontScale="92500" lnSpcReduction="20000"/>
          </a:bodyPr>
          <a:lstStyle/>
          <a:p>
            <a:pPr>
              <a:spcBef>
                <a:spcPts val="600"/>
              </a:spcBef>
              <a:buSzTx/>
              <a:buFont typeface="Wingdings" panose="05000000000000000000" pitchFamily="2" charset="2"/>
              <a:buChar char="Ø"/>
              <a:defRPr sz="2800"/>
            </a:pPr>
            <a:endParaRPr lang="en-GB" sz="3400" dirty="0"/>
          </a:p>
          <a:p>
            <a:pPr marL="0" indent="0">
              <a:spcBef>
                <a:spcPts val="600"/>
              </a:spcBef>
              <a:buSzTx/>
              <a:buNone/>
              <a:defRPr sz="2800"/>
            </a:pPr>
            <a:r>
              <a:rPr lang="en-GB" sz="2600" dirty="0"/>
              <a:t>Paragraph 8.39:</a:t>
            </a:r>
          </a:p>
          <a:p>
            <a:pPr marL="0" indent="0">
              <a:spcBef>
                <a:spcPts val="600"/>
              </a:spcBef>
              <a:buSzTx/>
              <a:buNone/>
              <a:defRPr sz="2800"/>
            </a:pPr>
            <a:endParaRPr lang="en-GB" sz="2600" dirty="0"/>
          </a:p>
          <a:p>
            <a:pPr marL="0" indent="0" algn="just">
              <a:spcBef>
                <a:spcPts val="600"/>
              </a:spcBef>
              <a:buSzTx/>
              <a:buNone/>
              <a:defRPr sz="2800"/>
            </a:pPr>
            <a:r>
              <a:rPr lang="en-GB" sz="2600" dirty="0"/>
              <a:t>“Firms may consider their communications to be understandable, but that may only reflect the views of those involved in the design and sign-off of their communications – often legal, compliance and other financial services professionals.”</a:t>
            </a:r>
          </a:p>
          <a:p>
            <a:pPr marL="0" indent="0">
              <a:spcBef>
                <a:spcPts val="600"/>
              </a:spcBef>
              <a:buSzTx/>
              <a:buNone/>
              <a:defRPr sz="3000"/>
            </a:pPr>
            <a:endParaRPr lang="en-GB" sz="2400" dirty="0"/>
          </a:p>
          <a:p>
            <a:pPr marL="0" indent="0">
              <a:spcBef>
                <a:spcPts val="600"/>
              </a:spcBef>
              <a:buSzTx/>
              <a:buNone/>
              <a:defRPr sz="3000"/>
            </a:pPr>
            <a:endParaRPr sz="8600" dirty="0"/>
          </a:p>
          <a:p>
            <a:pPr marL="0" indent="0">
              <a:spcBef>
                <a:spcPts val="600"/>
              </a:spcBef>
              <a:buSzTx/>
              <a:buNone/>
              <a:defRPr sz="2800"/>
            </a:pPr>
            <a:endParaRPr lang="en-GB" sz="29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51014544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ontent Placeholder 4"/>
          <p:cNvSpPr txBox="1">
            <a:spLocks noGrp="1"/>
          </p:cNvSpPr>
          <p:nvPr>
            <p:ph type="body" idx="1"/>
          </p:nvPr>
        </p:nvSpPr>
        <p:spPr>
          <a:xfrm>
            <a:off x="457200" y="457200"/>
            <a:ext cx="8229600" cy="6749144"/>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marL="0" indent="0">
              <a:spcBef>
                <a:spcPts val="600"/>
              </a:spcBef>
              <a:buSzTx/>
              <a:buNone/>
              <a:defRPr sz="2700"/>
            </a:pPr>
            <a:r>
              <a:rPr lang="en-GB" sz="2800" dirty="0"/>
              <a:t>Outcomes-based Regulation: </a:t>
            </a:r>
          </a:p>
          <a:p>
            <a:pPr marL="0" indent="0">
              <a:spcBef>
                <a:spcPts val="600"/>
              </a:spcBef>
              <a:buSzTx/>
              <a:buNone/>
              <a:defRPr sz="2700"/>
            </a:pPr>
            <a:endParaRPr lang="en-GB" sz="2800" dirty="0"/>
          </a:p>
          <a:p>
            <a:pPr marL="0" indent="0">
              <a:spcBef>
                <a:spcPts val="600"/>
              </a:spcBef>
              <a:buSzTx/>
              <a:buNone/>
              <a:defRPr sz="2700"/>
            </a:pPr>
            <a:endParaRPr lang="en-GB" sz="2800" dirty="0"/>
          </a:p>
          <a:p>
            <a:pPr marL="0" indent="0">
              <a:spcBef>
                <a:spcPts val="600"/>
              </a:spcBef>
              <a:buSzTx/>
              <a:buNone/>
              <a:defRPr sz="2700"/>
            </a:pPr>
            <a:r>
              <a:rPr lang="en-GB" sz="2800" dirty="0"/>
              <a:t>Inputs			Outputs		Outcomes</a:t>
            </a:r>
          </a:p>
          <a:p>
            <a:pPr marL="0" indent="0">
              <a:spcBef>
                <a:spcPts val="600"/>
              </a:spcBef>
              <a:buSzTx/>
              <a:buNone/>
              <a:defRPr sz="2800"/>
            </a:pPr>
            <a:endParaRPr lang="en-GB" sz="2800" dirty="0"/>
          </a:p>
          <a:p>
            <a:pPr marL="0" indent="0">
              <a:spcBef>
                <a:spcPts val="600"/>
              </a:spcBef>
              <a:buSzTx/>
              <a:buNone/>
              <a:defRPr sz="2800"/>
            </a:pPr>
            <a:r>
              <a:rPr lang="en-GB" sz="2400" i="1" dirty="0"/>
              <a:t>The skills / 		The activities 		What is to be resources.		to achieve the 		achieved / what the 			outcomes.		client values.	</a:t>
            </a:r>
          </a:p>
          <a:p>
            <a:pPr marL="0" indent="0">
              <a:spcBef>
                <a:spcPts val="600"/>
              </a:spcBef>
              <a:buSzTx/>
              <a:buNone/>
              <a:defRPr sz="2800"/>
            </a:pPr>
            <a:endParaRPr lang="en-GB" sz="2400" i="1" dirty="0"/>
          </a:p>
          <a:p>
            <a:pPr marL="0" indent="0">
              <a:spcBef>
                <a:spcPts val="600"/>
              </a:spcBef>
              <a:buSzTx/>
              <a:buNone/>
              <a:defRPr sz="2800"/>
            </a:pPr>
            <a:endParaRPr lang="en-GB" sz="2400" i="1" dirty="0"/>
          </a:p>
          <a:p>
            <a:pPr marL="0" indent="0">
              <a:spcBef>
                <a:spcPts val="600"/>
              </a:spcBef>
              <a:buSzTx/>
              <a:buNone/>
              <a:defRPr sz="2800"/>
            </a:pPr>
            <a:r>
              <a:rPr lang="en-GB" sz="2400" i="1" dirty="0"/>
              <a:t>Plain language 	Paraphrase / check	Understanding / 						informed decision-						making </a:t>
            </a:r>
            <a:endParaRPr lang="en-GB"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
        <p:nvSpPr>
          <p:cNvPr id="2" name="Arrow: Striped Right 1">
            <a:extLst>
              <a:ext uri="{FF2B5EF4-FFF2-40B4-BE49-F238E27FC236}">
                <a16:creationId xmlns:a16="http://schemas.microsoft.com/office/drawing/2014/main" id="{E784082F-433A-199F-0170-BBF73A903F0C}"/>
              </a:ext>
            </a:extLst>
          </p:cNvPr>
          <p:cNvSpPr/>
          <p:nvPr/>
        </p:nvSpPr>
        <p:spPr>
          <a:xfrm>
            <a:off x="1774372" y="2468223"/>
            <a:ext cx="978408" cy="484632"/>
          </a:xfrm>
          <a:prstGeom prst="stripedRight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
        <p:nvSpPr>
          <p:cNvPr id="3" name="Arrow: Striped Right 2">
            <a:extLst>
              <a:ext uri="{FF2B5EF4-FFF2-40B4-BE49-F238E27FC236}">
                <a16:creationId xmlns:a16="http://schemas.microsoft.com/office/drawing/2014/main" id="{D758FDBC-F14C-90A8-9D81-21C254F14B01}"/>
              </a:ext>
            </a:extLst>
          </p:cNvPr>
          <p:cNvSpPr/>
          <p:nvPr/>
        </p:nvSpPr>
        <p:spPr>
          <a:xfrm>
            <a:off x="4741382" y="2468223"/>
            <a:ext cx="978408" cy="484632"/>
          </a:xfrm>
          <a:prstGeom prst="stripedRight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387119984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0"/>
            <a:ext cx="8229600" cy="1360714"/>
          </a:xfrm>
          <a:prstGeom prst="rect">
            <a:avLst/>
          </a:prstGeom>
        </p:spPr>
        <p:txBody>
          <a:bodyPr>
            <a:normAutofit/>
          </a:bodyPr>
          <a:lstStyle>
            <a:lvl1pPr algn="l">
              <a:defRPr b="1"/>
            </a:lvl1pPr>
          </a:lstStyle>
          <a:p>
            <a:r>
              <a:rPr lang="en-GB" dirty="0"/>
              <a:t>What is concept checking?</a:t>
            </a:r>
            <a:endParaRPr dirty="0"/>
          </a:p>
        </p:txBody>
      </p:sp>
      <p:sp>
        <p:nvSpPr>
          <p:cNvPr id="109" name="Content Placeholder 4"/>
          <p:cNvSpPr txBox="1">
            <a:spLocks noGrp="1"/>
          </p:cNvSpPr>
          <p:nvPr>
            <p:ph type="body" idx="1"/>
          </p:nvPr>
        </p:nvSpPr>
        <p:spPr>
          <a:xfrm>
            <a:off x="457200" y="762001"/>
            <a:ext cx="8229600" cy="6553200"/>
          </a:xfrm>
          <a:prstGeom prst="rect">
            <a:avLst/>
          </a:prstGeom>
        </p:spPr>
        <p:txBody>
          <a:bodyPr>
            <a:noAutofit/>
          </a:bodyPr>
          <a:lstStyle/>
          <a:p>
            <a:pPr marL="0" indent="0">
              <a:spcBef>
                <a:spcPts val="600"/>
              </a:spcBef>
              <a:buSzTx/>
              <a:buNone/>
              <a:defRPr sz="2700"/>
            </a:pPr>
            <a:endParaRPr lang="en-GB" sz="2800" dirty="0"/>
          </a:p>
          <a:p>
            <a:pPr>
              <a:spcBef>
                <a:spcPts val="600"/>
              </a:spcBef>
              <a:buSzTx/>
              <a:buFont typeface="Wingdings" panose="05000000000000000000" pitchFamily="2" charset="2"/>
              <a:buChar char="Ø"/>
              <a:defRPr sz="2700"/>
            </a:pPr>
            <a:r>
              <a:rPr lang="en-GB" sz="2400" dirty="0"/>
              <a:t>A skill taught to teachers during training, especially language teachers.  </a:t>
            </a:r>
          </a:p>
          <a:p>
            <a:pPr>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An unobtrusive way of testing if someone has truly listened to, and understood, your advice.  </a:t>
            </a:r>
          </a:p>
          <a:p>
            <a:pPr>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It is important to avoid questions such as:</a:t>
            </a:r>
          </a:p>
          <a:p>
            <a:pPr lvl="1">
              <a:spcBef>
                <a:spcPts val="600"/>
              </a:spcBef>
              <a:buSzTx/>
              <a:buFont typeface="Wingdings" panose="05000000000000000000" pitchFamily="2" charset="2"/>
              <a:buChar char="Ø"/>
              <a:defRPr sz="2700"/>
            </a:pPr>
            <a:r>
              <a:rPr lang="en-GB" sz="2400" dirty="0"/>
              <a:t>Do you have any questions for me? </a:t>
            </a:r>
            <a:r>
              <a:rPr lang="en-GB" sz="2400" i="1" dirty="0"/>
              <a:t>(and relying on no)</a:t>
            </a:r>
          </a:p>
          <a:p>
            <a:pPr lvl="1">
              <a:spcBef>
                <a:spcPts val="600"/>
              </a:spcBef>
              <a:buSzTx/>
              <a:buFont typeface="Wingdings" panose="05000000000000000000" pitchFamily="2" charset="2"/>
              <a:buChar char="Ø"/>
              <a:defRPr sz="2700"/>
            </a:pPr>
            <a:r>
              <a:rPr lang="en-GB" sz="2400" dirty="0"/>
              <a:t>Is that clear? Do you understand? </a:t>
            </a:r>
            <a:r>
              <a:rPr lang="en-GB" sz="2400" i="1" dirty="0"/>
              <a:t>(and relying on yes)</a:t>
            </a:r>
          </a:p>
          <a:p>
            <a:pPr lvl="1">
              <a:spcBef>
                <a:spcPts val="600"/>
              </a:spcBef>
              <a:buSzTx/>
              <a:buFont typeface="Wingdings" panose="05000000000000000000" pitchFamily="2" charset="2"/>
              <a:buChar char="Ø"/>
              <a:defRPr sz="2700"/>
            </a:pPr>
            <a:r>
              <a:rPr lang="en-GB" sz="2400" dirty="0"/>
              <a:t>Is there anything you didn´t understand? </a:t>
            </a:r>
            <a:r>
              <a:rPr lang="en-GB" sz="2400" i="1" dirty="0"/>
              <a:t>(and relying on no)</a:t>
            </a:r>
          </a:p>
          <a:p>
            <a:pPr lvl="1">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Think back to how you would typically respond to such questions at school. </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98678124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447801"/>
          </a:xfrm>
          <a:prstGeom prst="rect">
            <a:avLst/>
          </a:prstGeom>
        </p:spPr>
        <p:txBody>
          <a:bodyPr>
            <a:normAutofit/>
          </a:bodyPr>
          <a:lstStyle>
            <a:lvl1pPr algn="l">
              <a:defRPr b="1"/>
            </a:lvl1pPr>
          </a:lstStyle>
          <a:p>
            <a:r>
              <a:rPr lang="en-GB" dirty="0"/>
              <a:t>Vulnerable customers</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October 2020: 53% of UK adults classified as being vulnerable.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Vulnerability includes capability: low knowledge of financial matters and low literacy skills.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Remember that the 2012 Act requires you to take into account the specific characteristics of the actual consumer. </a:t>
            </a:r>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416956122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447801"/>
          </a:xfrm>
          <a:prstGeom prst="rect">
            <a:avLst/>
          </a:prstGeom>
        </p:spPr>
        <p:txBody>
          <a:bodyPr>
            <a:normAutofit/>
          </a:bodyPr>
          <a:lstStyle>
            <a:lvl1pPr algn="l">
              <a:defRPr b="1"/>
            </a:lvl1pPr>
          </a:lstStyle>
          <a:p>
            <a:r>
              <a:rPr lang="en-GB" dirty="0"/>
              <a:t>The illusion of communication</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a:buFont typeface="Wingdings" panose="05000000000000000000" pitchFamily="2" charset="2"/>
              <a:buChar char="Ø"/>
            </a:pPr>
            <a:r>
              <a:rPr lang="en-GB" sz="2800" dirty="0"/>
              <a:t>You must paraphrase complicated information and apply it to the customer´s specific circumstances.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In other words, what this means is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The way this applies to your situation is …</a:t>
            </a:r>
          </a:p>
          <a:p>
            <a:pPr marL="0" indent="0">
              <a:buNone/>
            </a:pPr>
            <a:endParaRPr lang="en-GB" sz="2800" dirty="0"/>
          </a:p>
          <a:p>
            <a:pPr>
              <a:buFont typeface="Wingdings" panose="05000000000000000000" pitchFamily="2" charset="2"/>
              <a:buChar char="Ø"/>
            </a:pPr>
            <a:r>
              <a:rPr lang="en-GB" sz="2800" dirty="0"/>
              <a:t>Concept check to ensure understanding. </a:t>
            </a:r>
          </a:p>
          <a:p>
            <a:pPr marL="0" indent="0">
              <a:spcBef>
                <a:spcPts val="600"/>
              </a:spcBef>
              <a:buSzTx/>
              <a:buNone/>
              <a:defRPr sz="2800"/>
            </a:pP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921417599"/>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1224</Words>
  <Application>Microsoft Office PowerPoint</Application>
  <PresentationFormat>Custom</PresentationFormat>
  <Paragraphs>227</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Wingdings</vt:lpstr>
      <vt:lpstr>Office Theme</vt:lpstr>
      <vt:lpstr>PowerPoint Presentation</vt:lpstr>
      <vt:lpstr>Learning objectives </vt:lpstr>
      <vt:lpstr>Why is this important?</vt:lpstr>
      <vt:lpstr>Relevance to the Consumer Duty</vt:lpstr>
      <vt:lpstr>PowerPoint Presentation</vt:lpstr>
      <vt:lpstr>PowerPoint Presentation</vt:lpstr>
      <vt:lpstr>What is concept checking?</vt:lpstr>
      <vt:lpstr>Vulnerable customers</vt:lpstr>
      <vt:lpstr>The illusion of communication</vt:lpstr>
      <vt:lpstr>The 4 levels of communication</vt:lpstr>
      <vt:lpstr>Introducing SURE</vt:lpstr>
      <vt:lpstr>Summarise</vt:lpstr>
      <vt:lpstr>Understanding check</vt:lpstr>
      <vt:lpstr>Repeat </vt:lpstr>
      <vt:lpstr>Embed </vt:lpstr>
      <vt:lpstr>A practical example </vt:lpstr>
      <vt:lpstr>PowerPoint Presentation</vt:lpstr>
      <vt:lpstr>PowerPoint Presentation</vt:lpstr>
      <vt:lpstr>Summary </vt:lpstr>
      <vt:lpstr>Restatement of learning objectives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Laura Scott</cp:lastModifiedBy>
  <cp:revision>50</cp:revision>
  <cp:lastPrinted>2020-09-17T06:56:50Z</cp:lastPrinted>
  <dcterms:modified xsi:type="dcterms:W3CDTF">2024-07-11T08:24:13Z</dcterms:modified>
</cp:coreProperties>
</file>