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425" r:id="rId2"/>
    <p:sldId id="434" r:id="rId3"/>
    <p:sldId id="338" r:id="rId4"/>
    <p:sldId id="400" r:id="rId5"/>
    <p:sldId id="401" r:id="rId6"/>
    <p:sldId id="417" r:id="rId7"/>
    <p:sldId id="416" r:id="rId8"/>
    <p:sldId id="418" r:id="rId9"/>
    <p:sldId id="420" r:id="rId10"/>
    <p:sldId id="426" r:id="rId11"/>
    <p:sldId id="427" r:id="rId12"/>
    <p:sldId id="429" r:id="rId13"/>
    <p:sldId id="430" r:id="rId14"/>
    <p:sldId id="432" r:id="rId15"/>
    <p:sldId id="433" r:id="rId16"/>
    <p:sldId id="39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85C5"/>
    <a:srgbClr val="E6027E"/>
    <a:srgbClr val="17646E"/>
    <a:srgbClr val="1D2568"/>
    <a:srgbClr val="FFEC3B"/>
    <a:srgbClr val="F4F4F4"/>
    <a:srgbClr val="2335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6"/>
    <p:restoredTop sz="96327" autoAdjust="0"/>
  </p:normalViewPr>
  <p:slideViewPr>
    <p:cSldViewPr snapToGrid="0" snapToObjects="1">
      <p:cViewPr>
        <p:scale>
          <a:sx n="100" d="100"/>
          <a:sy n="100" d="100"/>
        </p:scale>
        <p:origin x="2296" y="1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9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9709-578C-4359-9828-95AB3FFB539A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F0529-8D9C-4483-9CC2-7158A95ED5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36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30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23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28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3746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911" y="3567289"/>
            <a:ext cx="5486401" cy="545253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883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260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649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198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4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13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3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9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33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1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8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7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1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39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7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4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2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64C3-09C4-4C45-B98D-2A2E4928F302}" type="datetimeFigureOut">
              <a:rPr lang="en-US" smtClean="0"/>
              <a:t>3/16/23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6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hib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mailto:claire@mhib.co.u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laire@mhib.co.uk" TargetMode="External"/><Relationship Id="rId4" Type="http://schemas.openxmlformats.org/officeDocument/2006/relationships/hyperlink" Target="http://www.mhib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hib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mailto:claire@mhib.co.u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laire@mhib.co.uk" TargetMode="External"/><Relationship Id="rId4" Type="http://schemas.openxmlformats.org/officeDocument/2006/relationships/hyperlink" Target="http://www.mhib.co.uk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boat&#10;&#10;Description automatically generated">
            <a:extLst>
              <a:ext uri="{FF2B5EF4-FFF2-40B4-BE49-F238E27FC236}">
                <a16:creationId xmlns:a16="http://schemas.microsoft.com/office/drawing/2014/main" id="{CE3667C3-1DA4-134D-A5F5-EBD2B37BE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Shape 250">
            <a:extLst>
              <a:ext uri="{FF2B5EF4-FFF2-40B4-BE49-F238E27FC236}">
                <a16:creationId xmlns:a16="http://schemas.microsoft.com/office/drawing/2014/main" id="{8AA0EC56-2A32-5B4D-9167-D71DC24C1839}"/>
              </a:ext>
            </a:extLst>
          </p:cNvPr>
          <p:cNvSpPr txBox="1">
            <a:spLocks/>
          </p:cNvSpPr>
          <p:nvPr/>
        </p:nvSpPr>
        <p:spPr>
          <a:xfrm>
            <a:off x="819147" y="5208435"/>
            <a:ext cx="6953253" cy="14614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3200" dirty="0">
                <a:solidFill>
                  <a:srgbClr val="FFFFFF"/>
                </a:solidFill>
                <a:effectLst>
                  <a:glow rad="38100">
                    <a:schemeClr val="accent1">
                      <a:alpha val="16000"/>
                    </a:schemeClr>
                  </a:glow>
                </a:effectLst>
                <a:latin typeface="+mj-lt"/>
                <a:ea typeface="+mj-ea"/>
                <a:cs typeface="+mj-cs"/>
                <a:sym typeface="Lato Bold"/>
              </a:rPr>
              <a:t>Presented by: Steve Heath, Mental Health in Business</a:t>
            </a:r>
            <a:br>
              <a:rPr lang="en-US" sz="3200" dirty="0">
                <a:solidFill>
                  <a:srgbClr val="FFFFFF"/>
                </a:solidFill>
                <a:effectLst>
                  <a:glow rad="38100">
                    <a:schemeClr val="accent1">
                      <a:alpha val="16000"/>
                    </a:schemeClr>
                  </a:glow>
                </a:effectLst>
                <a:latin typeface="+mj-lt"/>
                <a:ea typeface="+mj-ea"/>
                <a:cs typeface="+mj-cs"/>
                <a:sym typeface="Lato Bold"/>
              </a:rPr>
            </a:br>
            <a:endParaRPr lang="en-US" sz="3200" dirty="0">
              <a:solidFill>
                <a:srgbClr val="FFFFFF"/>
              </a:solidFill>
              <a:effectLst>
                <a:glow rad="38100">
                  <a:schemeClr val="accent1">
                    <a:alpha val="16000"/>
                  </a:schemeClr>
                </a:glow>
              </a:effectLst>
              <a:latin typeface="+mj-lt"/>
              <a:ea typeface="+mj-ea"/>
              <a:cs typeface="+mj-cs"/>
              <a:sym typeface="Lato Bold"/>
            </a:endParaRPr>
          </a:p>
        </p:txBody>
      </p:sp>
      <p:sp>
        <p:nvSpPr>
          <p:cNvPr id="11" name="Shape 250">
            <a:extLst>
              <a:ext uri="{FF2B5EF4-FFF2-40B4-BE49-F238E27FC236}">
                <a16:creationId xmlns:a16="http://schemas.microsoft.com/office/drawing/2014/main" id="{CBFCF395-FDEF-6848-8558-89CC3C4FCC59}"/>
              </a:ext>
            </a:extLst>
          </p:cNvPr>
          <p:cNvSpPr txBox="1">
            <a:spLocks/>
          </p:cNvSpPr>
          <p:nvPr/>
        </p:nvSpPr>
        <p:spPr>
          <a:xfrm>
            <a:off x="832987" y="370673"/>
            <a:ext cx="6399086" cy="16805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4400" b="1" dirty="0">
                <a:solidFill>
                  <a:srgbClr val="FFFFFF"/>
                </a:solidFill>
                <a:effectLst>
                  <a:glow rad="38100">
                    <a:schemeClr val="tx1">
                      <a:alpha val="16000"/>
                    </a:schemeClr>
                  </a:glow>
                </a:effectLst>
                <a:latin typeface="+mj-lt"/>
                <a:ea typeface="+mj-ea"/>
                <a:cs typeface="+mj-cs"/>
                <a:sym typeface="Lato Bold"/>
              </a:rPr>
              <a:t>A Masterclass in Stress Management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A6E79F8-AD49-3247-B0DF-D8E2F233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562" y="4302290"/>
            <a:ext cx="1812291" cy="181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28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66DB15C-8600-D645-B22D-2FEE33C3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3454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6D90E4-9190-5D4D-960A-DB9C66371134}"/>
              </a:ext>
            </a:extLst>
          </p:cNvPr>
          <p:cNvSpPr txBox="1"/>
          <p:nvPr/>
        </p:nvSpPr>
        <p:spPr>
          <a:xfrm>
            <a:off x="6792686" y="1197620"/>
            <a:ext cx="49638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“There is a space between stimulus and response. That space contains our power to choose how we respond and our growth and freedom lies in our response.” </a:t>
            </a:r>
          </a:p>
          <a:p>
            <a:endParaRPr lang="en-US" sz="3200" i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Viktor E Frankl, Psychologist, Holocaust Survivor and Author of ‘A Mans Search for Meaning’. </a:t>
            </a:r>
          </a:p>
        </p:txBody>
      </p:sp>
    </p:spTree>
    <p:extLst>
      <p:ext uri="{BB962C8B-B14F-4D97-AF65-F5344CB8AC3E}">
        <p14:creationId xmlns:p14="http://schemas.microsoft.com/office/powerpoint/2010/main" val="1079128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>
            <a:extLst>
              <a:ext uri="{FF2B5EF4-FFF2-40B4-BE49-F238E27FC236}">
                <a16:creationId xmlns:a16="http://schemas.microsoft.com/office/drawing/2014/main" id="{28A8F9DE-7836-AA44-A564-D2DAAAE9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96" y="413887"/>
            <a:ext cx="9029884" cy="111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/>
              <a:t>Before starting a mindfulness practice…</a:t>
            </a:r>
            <a:endParaRPr sz="3200" b="1" dirty="0"/>
          </a:p>
        </p:txBody>
      </p:sp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11396" y="1592446"/>
            <a:ext cx="9737124" cy="4701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800" dirty="0"/>
              <a:t>There are some things you should keep in mind before starting your mindfulness practice: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When you begin, you will find that it is different than what you were expecting.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Mindfulness is not about fixing you.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It is also not about stopping your thoughts.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Some people are wary of trying mindfulness.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It is not a way to escape your reality.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It does more than just reduce your stress.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Mindfulness can also boost your neural connections.</a:t>
            </a:r>
          </a:p>
        </p:txBody>
      </p:sp>
    </p:spTree>
    <p:extLst>
      <p:ext uri="{BB962C8B-B14F-4D97-AF65-F5344CB8AC3E}">
        <p14:creationId xmlns:p14="http://schemas.microsoft.com/office/powerpoint/2010/main" val="28555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566B3899-B243-C342-886D-E4F5B7858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27" r="-3" b="27920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53" name="Picture 52" descr="A person walking on a road&#10;&#10;Description automatically generated with medium confidence">
            <a:extLst>
              <a:ext uri="{FF2B5EF4-FFF2-40B4-BE49-F238E27FC236}">
                <a16:creationId xmlns:a16="http://schemas.microsoft.com/office/drawing/2014/main" id="{2550C68F-167E-AF4F-A9D0-4F853804D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8" r="-3" b="1131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7" name="Picture 56" descr="A picture containing pond, water, nature, plant&#10;&#10;Description automatically generated">
            <a:extLst>
              <a:ext uri="{FF2B5EF4-FFF2-40B4-BE49-F238E27FC236}">
                <a16:creationId xmlns:a16="http://schemas.microsoft.com/office/drawing/2014/main" id="{6C09AD15-D80A-5048-A5F0-DB1FDC381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19" b="1444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9" name="Picture 58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0F049AA6-0D00-8B43-91EF-3DABD7393A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9" r="1" b="8432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22A37054-59A0-C641-8155-50EADD8061D3}"/>
              </a:ext>
            </a:extLst>
          </p:cNvPr>
          <p:cNvSpPr/>
          <p:nvPr/>
        </p:nvSpPr>
        <p:spPr>
          <a:xfrm>
            <a:off x="185242" y="3372674"/>
            <a:ext cx="1368924" cy="92552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alpha val="21000"/>
              </a:schemeClr>
            </a:solidFill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Breathing Exercises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3659247B-7979-CF42-8417-4B74B90A0D1D}"/>
              </a:ext>
            </a:extLst>
          </p:cNvPr>
          <p:cNvSpPr/>
          <p:nvPr/>
        </p:nvSpPr>
        <p:spPr>
          <a:xfrm>
            <a:off x="1599814" y="362014"/>
            <a:ext cx="1368924" cy="959270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alpha val="31000"/>
              </a:schemeClr>
            </a:solidFill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Body scan Meditation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DEB7B060-F402-FF46-9E0F-05B1AB5EC0C9}"/>
              </a:ext>
            </a:extLst>
          </p:cNvPr>
          <p:cNvSpPr/>
          <p:nvPr/>
        </p:nvSpPr>
        <p:spPr>
          <a:xfrm>
            <a:off x="10170638" y="429264"/>
            <a:ext cx="1368924" cy="824770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alpha val="31000"/>
              </a:schemeClr>
            </a:solidFill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Walking Meditation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2C46FB7E-8A56-AF4C-B385-08F8B055084C}"/>
              </a:ext>
            </a:extLst>
          </p:cNvPr>
          <p:cNvSpPr/>
          <p:nvPr/>
        </p:nvSpPr>
        <p:spPr>
          <a:xfrm>
            <a:off x="10391564" y="4181681"/>
            <a:ext cx="1368924" cy="886707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alpha val="31000"/>
              </a:schemeClr>
            </a:solidFill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Object Meditation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6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5" grpId="0" animBg="1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bowl of food&#10;&#10;Description automatically generated with medium confidence">
            <a:extLst>
              <a:ext uri="{FF2B5EF4-FFF2-40B4-BE49-F238E27FC236}">
                <a16:creationId xmlns:a16="http://schemas.microsoft.com/office/drawing/2014/main" id="{528E65BB-7027-6B4C-A301-5266A64F3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3" r="882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Two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B140C96-5411-734E-80E1-CC7FAF076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" r="4789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Picture 6" descr="A picture containing outdoor, tree, ground, person&#10;&#10;Description automatically generated">
            <a:extLst>
              <a:ext uri="{FF2B5EF4-FFF2-40B4-BE49-F238E27FC236}">
                <a16:creationId xmlns:a16="http://schemas.microsoft.com/office/drawing/2014/main" id="{CF439C01-0859-3442-AEC4-05460ED365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1" r="345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6B53A3D-DE0F-4D42-803A-AD2BC54122DC}"/>
              </a:ext>
            </a:extLst>
          </p:cNvPr>
          <p:cNvSpPr/>
          <p:nvPr/>
        </p:nvSpPr>
        <p:spPr>
          <a:xfrm>
            <a:off x="698477" y="884528"/>
            <a:ext cx="1368924" cy="959270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alpha val="31000"/>
              </a:schemeClr>
            </a:solidFill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Mindful Eating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4DC1C3-362E-2342-A0D9-95A36672109F}"/>
              </a:ext>
            </a:extLst>
          </p:cNvPr>
          <p:cNvSpPr/>
          <p:nvPr/>
        </p:nvSpPr>
        <p:spPr>
          <a:xfrm>
            <a:off x="10439014" y="3806254"/>
            <a:ext cx="1368924" cy="959270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alpha val="31000"/>
              </a:schemeClr>
            </a:solidFill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Stretching Mindfully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0B6F523-D539-F148-9772-2808AE0EC8C7}"/>
              </a:ext>
            </a:extLst>
          </p:cNvPr>
          <p:cNvSpPr/>
          <p:nvPr/>
        </p:nvSpPr>
        <p:spPr>
          <a:xfrm>
            <a:off x="10608832" y="187842"/>
            <a:ext cx="1368924" cy="1230977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alpha val="31000"/>
              </a:schemeClr>
            </a:solidFill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Loving Kindness Meditation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6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>
            <a:extLst>
              <a:ext uri="{FF2B5EF4-FFF2-40B4-BE49-F238E27FC236}">
                <a16:creationId xmlns:a16="http://schemas.microsoft.com/office/drawing/2014/main" id="{28A8F9DE-7836-AA44-A564-D2DAAAE9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96" y="413887"/>
            <a:ext cx="9029884" cy="111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/>
              <a:t>Session Objectives</a:t>
            </a:r>
            <a:endParaRPr sz="3200" b="1" dirty="0"/>
          </a:p>
        </p:txBody>
      </p:sp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11396" y="1592446"/>
            <a:ext cx="9737124" cy="4701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1800" dirty="0"/>
              <a:t>By attending this presentation delegates should be able to:</a:t>
            </a:r>
          </a:p>
          <a:p>
            <a:pPr>
              <a:lnSpc>
                <a:spcPct val="120000"/>
              </a:lnSpc>
            </a:pPr>
            <a:endParaRPr lang="en-GB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Summarise the negative effects of stress.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Identify possible stressors with clarity.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Describe thoughts, habits, attitudes, and behaviours which may be contributing to feelings of stress.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Explain the four pillars of stress management.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Develop some positive, healthy ways of managing stress.</a:t>
            </a:r>
          </a:p>
          <a:p>
            <a:pPr>
              <a:lnSpc>
                <a:spcPct val="120000"/>
              </a:lnSpc>
            </a:pPr>
            <a:endParaRPr lang="en-GB" sz="1800" dirty="0"/>
          </a:p>
          <a:p>
            <a:pPr>
              <a:lnSpc>
                <a:spcPct val="120000"/>
              </a:lnSpc>
            </a:pPr>
            <a:br>
              <a:rPr lang="en-GB" sz="1800" dirty="0"/>
            </a:b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19186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30BD1-F52F-0D46-A88D-73C9A42F482B}"/>
              </a:ext>
            </a:extLst>
          </p:cNvPr>
          <p:cNvSpPr/>
          <p:nvPr/>
        </p:nvSpPr>
        <p:spPr>
          <a:xfrm>
            <a:off x="-16349" y="-16329"/>
            <a:ext cx="12208349" cy="6876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hape 250">
            <a:extLst>
              <a:ext uri="{FF2B5EF4-FFF2-40B4-BE49-F238E27FC236}">
                <a16:creationId xmlns:a16="http://schemas.microsoft.com/office/drawing/2014/main" id="{1E3E6322-E354-224B-BFB8-246C543C9135}"/>
              </a:ext>
            </a:extLst>
          </p:cNvPr>
          <p:cNvSpPr txBox="1">
            <a:spLocks/>
          </p:cNvSpPr>
          <p:nvPr/>
        </p:nvSpPr>
        <p:spPr>
          <a:xfrm>
            <a:off x="647700" y="2055813"/>
            <a:ext cx="4004511" cy="4132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Co-founder and Director, 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Mental Health in Business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endParaRPr lang="en-US" sz="260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Website:</a:t>
            </a:r>
            <a:r>
              <a:rPr lang="en-US" sz="2600" dirty="0"/>
              <a:t> </a:t>
            </a:r>
            <a:r>
              <a:rPr lang="en-US" sz="2600" dirty="0">
                <a:hlinkClick r:id="rId3"/>
              </a:rPr>
              <a:t>http://www.mhib.co.uk/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Email:</a:t>
            </a:r>
            <a:r>
              <a:rPr lang="en-US" sz="2600" dirty="0"/>
              <a:t> </a:t>
            </a:r>
            <a:r>
              <a:rPr lang="en-US" sz="2600" dirty="0">
                <a:hlinkClick r:id="rId4"/>
              </a:rPr>
              <a:t>steve@mhib.co.uk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Mobile: 0781 403 1793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br>
              <a:rPr lang="en-US" sz="2400" dirty="0">
                <a:solidFill>
                  <a:sysClr val="windowText" lastClr="000000"/>
                </a:solidFill>
                <a:sym typeface="Lato Bold"/>
              </a:rPr>
            </a:br>
            <a:endParaRPr lang="en-US" sz="2400" dirty="0">
              <a:solidFill>
                <a:sysClr val="windowText" lastClr="000000"/>
              </a:solidFill>
              <a:sym typeface="Lato Bold"/>
            </a:endParaRPr>
          </a:p>
        </p:txBody>
      </p:sp>
      <p:sp>
        <p:nvSpPr>
          <p:cNvPr id="8" name="Shape 250">
            <a:extLst>
              <a:ext uri="{FF2B5EF4-FFF2-40B4-BE49-F238E27FC236}">
                <a16:creationId xmlns:a16="http://schemas.microsoft.com/office/drawing/2014/main" id="{8C967F95-D4CD-A041-A9A8-A344CFEF7B4D}"/>
              </a:ext>
            </a:extLst>
          </p:cNvPr>
          <p:cNvSpPr txBox="1">
            <a:spLocks/>
          </p:cNvSpPr>
          <p:nvPr/>
        </p:nvSpPr>
        <p:spPr>
          <a:xfrm>
            <a:off x="647700" y="5476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4800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  <a:sym typeface="Lato Bold"/>
              </a:rPr>
              <a:t>Steve Heath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F0469156-9CF0-5543-9453-F07DB1071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202" y="9000"/>
            <a:ext cx="5143500" cy="6849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827F1003-3AF0-6244-A5FF-16493FE791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230281" y="547687"/>
            <a:ext cx="1745140" cy="17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95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339E99B3-C609-6E4C-9472-B517F437F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4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830BD1-F52F-0D46-A88D-73C9A42F482B}"/>
              </a:ext>
            </a:extLst>
          </p:cNvPr>
          <p:cNvSpPr/>
          <p:nvPr/>
        </p:nvSpPr>
        <p:spPr>
          <a:xfrm>
            <a:off x="0" y="0"/>
            <a:ext cx="4844736" cy="6876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hape 250">
            <a:extLst>
              <a:ext uri="{FF2B5EF4-FFF2-40B4-BE49-F238E27FC236}">
                <a16:creationId xmlns:a16="http://schemas.microsoft.com/office/drawing/2014/main" id="{1E3E6322-E354-224B-BFB8-246C543C9135}"/>
              </a:ext>
            </a:extLst>
          </p:cNvPr>
          <p:cNvSpPr txBox="1">
            <a:spLocks/>
          </p:cNvSpPr>
          <p:nvPr/>
        </p:nvSpPr>
        <p:spPr>
          <a:xfrm>
            <a:off x="647700" y="2055813"/>
            <a:ext cx="4004511" cy="4132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Founder and CEO 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Mental Health in Business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endParaRPr lang="en-US" sz="260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Website:</a:t>
            </a:r>
            <a:r>
              <a:rPr lang="en-US" sz="2600" dirty="0"/>
              <a:t> </a:t>
            </a:r>
            <a:r>
              <a:rPr lang="en-US" sz="2600" dirty="0">
                <a:hlinkClick r:id="rId4"/>
              </a:rPr>
              <a:t>http://www.mhib.co.uk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Email:</a:t>
            </a:r>
            <a:r>
              <a:rPr lang="en-US" sz="2600" dirty="0"/>
              <a:t> </a:t>
            </a:r>
            <a:r>
              <a:rPr lang="en-US" sz="2600" dirty="0">
                <a:hlinkClick r:id="rId5"/>
              </a:rPr>
              <a:t>claire@mhib.co.uk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Mobile: 07970961454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br>
              <a:rPr lang="en-US" sz="2400" dirty="0">
                <a:solidFill>
                  <a:sysClr val="windowText" lastClr="000000"/>
                </a:solidFill>
                <a:sym typeface="Lato Bold"/>
              </a:rPr>
            </a:br>
            <a:endParaRPr lang="en-US" sz="2400" dirty="0">
              <a:solidFill>
                <a:sysClr val="windowText" lastClr="000000"/>
              </a:solidFill>
              <a:sym typeface="Lato Bold"/>
            </a:endParaRPr>
          </a:p>
        </p:txBody>
      </p:sp>
      <p:sp>
        <p:nvSpPr>
          <p:cNvPr id="8" name="Shape 250">
            <a:extLst>
              <a:ext uri="{FF2B5EF4-FFF2-40B4-BE49-F238E27FC236}">
                <a16:creationId xmlns:a16="http://schemas.microsoft.com/office/drawing/2014/main" id="{8C967F95-D4CD-A041-A9A8-A344CFEF7B4D}"/>
              </a:ext>
            </a:extLst>
          </p:cNvPr>
          <p:cNvSpPr txBox="1">
            <a:spLocks/>
          </p:cNvSpPr>
          <p:nvPr/>
        </p:nvSpPr>
        <p:spPr>
          <a:xfrm>
            <a:off x="647700" y="5476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4800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  <a:sym typeface="Lato Bold"/>
              </a:rPr>
              <a:t>Claire Russell</a:t>
            </a:r>
          </a:p>
        </p:txBody>
      </p:sp>
    </p:spTree>
    <p:extLst>
      <p:ext uri="{BB962C8B-B14F-4D97-AF65-F5344CB8AC3E}">
        <p14:creationId xmlns:p14="http://schemas.microsoft.com/office/powerpoint/2010/main" val="1434290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boat&#10;&#10;Description automatically generated">
            <a:extLst>
              <a:ext uri="{FF2B5EF4-FFF2-40B4-BE49-F238E27FC236}">
                <a16:creationId xmlns:a16="http://schemas.microsoft.com/office/drawing/2014/main" id="{CE3667C3-1DA4-134D-A5F5-EBD2B37BE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Shape 250">
            <a:extLst>
              <a:ext uri="{FF2B5EF4-FFF2-40B4-BE49-F238E27FC236}">
                <a16:creationId xmlns:a16="http://schemas.microsoft.com/office/drawing/2014/main" id="{8AA0EC56-2A32-5B4D-9167-D71DC24C1839}"/>
              </a:ext>
            </a:extLst>
          </p:cNvPr>
          <p:cNvSpPr txBox="1">
            <a:spLocks/>
          </p:cNvSpPr>
          <p:nvPr/>
        </p:nvSpPr>
        <p:spPr>
          <a:xfrm>
            <a:off x="819147" y="5208435"/>
            <a:ext cx="6953253" cy="14614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3200" dirty="0">
                <a:solidFill>
                  <a:srgbClr val="FFFFFF"/>
                </a:solidFill>
                <a:effectLst>
                  <a:glow rad="38100">
                    <a:schemeClr val="accent1">
                      <a:alpha val="16000"/>
                    </a:schemeClr>
                  </a:glow>
                </a:effectLst>
                <a:latin typeface="+mj-lt"/>
                <a:ea typeface="+mj-ea"/>
                <a:cs typeface="+mj-cs"/>
                <a:sym typeface="Lato Bold"/>
              </a:rPr>
              <a:t>Presented by: Claire Russell, &amp; Steve Heath, Mental Health in Business</a:t>
            </a:r>
            <a:br>
              <a:rPr lang="en-US" sz="3200" dirty="0">
                <a:solidFill>
                  <a:srgbClr val="FFFFFF"/>
                </a:solidFill>
                <a:effectLst>
                  <a:glow rad="38100">
                    <a:schemeClr val="accent1">
                      <a:alpha val="16000"/>
                    </a:schemeClr>
                  </a:glow>
                </a:effectLst>
                <a:latin typeface="+mj-lt"/>
                <a:ea typeface="+mj-ea"/>
                <a:cs typeface="+mj-cs"/>
                <a:sym typeface="Lato Bold"/>
              </a:rPr>
            </a:br>
            <a:endParaRPr lang="en-US" sz="3200" dirty="0">
              <a:solidFill>
                <a:srgbClr val="FFFFFF"/>
              </a:solidFill>
              <a:effectLst>
                <a:glow rad="38100">
                  <a:schemeClr val="accent1">
                    <a:alpha val="16000"/>
                  </a:schemeClr>
                </a:glow>
              </a:effectLst>
              <a:latin typeface="+mj-lt"/>
              <a:ea typeface="+mj-ea"/>
              <a:cs typeface="+mj-cs"/>
              <a:sym typeface="Lato Bold"/>
            </a:endParaRPr>
          </a:p>
        </p:txBody>
      </p:sp>
      <p:sp>
        <p:nvSpPr>
          <p:cNvPr id="11" name="Shape 250">
            <a:extLst>
              <a:ext uri="{FF2B5EF4-FFF2-40B4-BE49-F238E27FC236}">
                <a16:creationId xmlns:a16="http://schemas.microsoft.com/office/drawing/2014/main" id="{CBFCF395-FDEF-6848-8558-89CC3C4FCC59}"/>
              </a:ext>
            </a:extLst>
          </p:cNvPr>
          <p:cNvSpPr txBox="1">
            <a:spLocks/>
          </p:cNvSpPr>
          <p:nvPr/>
        </p:nvSpPr>
        <p:spPr>
          <a:xfrm>
            <a:off x="832987" y="370673"/>
            <a:ext cx="6399086" cy="16805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4400" b="1" dirty="0">
                <a:solidFill>
                  <a:srgbClr val="FFFFFF"/>
                </a:solidFill>
                <a:effectLst>
                  <a:glow rad="38100">
                    <a:schemeClr val="tx1">
                      <a:alpha val="16000"/>
                    </a:schemeClr>
                  </a:glow>
                </a:effectLst>
                <a:latin typeface="+mj-lt"/>
                <a:ea typeface="+mj-ea"/>
                <a:cs typeface="+mj-cs"/>
                <a:sym typeface="Lato Bold"/>
              </a:rPr>
              <a:t>A Masterclass in Stress Management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A6E79F8-AD49-3247-B0DF-D8E2F233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562" y="4302290"/>
            <a:ext cx="1812291" cy="181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71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30BD1-F52F-0D46-A88D-73C9A42F482B}"/>
              </a:ext>
            </a:extLst>
          </p:cNvPr>
          <p:cNvSpPr/>
          <p:nvPr/>
        </p:nvSpPr>
        <p:spPr>
          <a:xfrm>
            <a:off x="-16349" y="-16329"/>
            <a:ext cx="12208349" cy="6876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hape 250">
            <a:extLst>
              <a:ext uri="{FF2B5EF4-FFF2-40B4-BE49-F238E27FC236}">
                <a16:creationId xmlns:a16="http://schemas.microsoft.com/office/drawing/2014/main" id="{1E3E6322-E354-224B-BFB8-246C543C9135}"/>
              </a:ext>
            </a:extLst>
          </p:cNvPr>
          <p:cNvSpPr txBox="1">
            <a:spLocks/>
          </p:cNvSpPr>
          <p:nvPr/>
        </p:nvSpPr>
        <p:spPr>
          <a:xfrm>
            <a:off x="647700" y="2055813"/>
            <a:ext cx="4004511" cy="4132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Co-founder and Director, 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Mental Health in Business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endParaRPr lang="en-US" sz="260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Website:</a:t>
            </a:r>
            <a:r>
              <a:rPr lang="en-US" sz="2600" dirty="0"/>
              <a:t> </a:t>
            </a:r>
            <a:r>
              <a:rPr lang="en-US" sz="2600" dirty="0">
                <a:hlinkClick r:id="rId3"/>
              </a:rPr>
              <a:t>http://www.mhib.co.uk/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Email:</a:t>
            </a:r>
            <a:r>
              <a:rPr lang="en-US" sz="2600" dirty="0"/>
              <a:t> </a:t>
            </a:r>
            <a:r>
              <a:rPr lang="en-US" sz="2600" dirty="0">
                <a:hlinkClick r:id="rId4"/>
              </a:rPr>
              <a:t>steve@mhib.co.uk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Mobile: 0781 403 1793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br>
              <a:rPr lang="en-US" sz="2400" dirty="0">
                <a:solidFill>
                  <a:sysClr val="windowText" lastClr="000000"/>
                </a:solidFill>
                <a:sym typeface="Lato Bold"/>
              </a:rPr>
            </a:br>
            <a:endParaRPr lang="en-US" sz="2400" dirty="0">
              <a:solidFill>
                <a:sysClr val="windowText" lastClr="000000"/>
              </a:solidFill>
              <a:sym typeface="Lato Bold"/>
            </a:endParaRPr>
          </a:p>
        </p:txBody>
      </p:sp>
      <p:sp>
        <p:nvSpPr>
          <p:cNvPr id="8" name="Shape 250">
            <a:extLst>
              <a:ext uri="{FF2B5EF4-FFF2-40B4-BE49-F238E27FC236}">
                <a16:creationId xmlns:a16="http://schemas.microsoft.com/office/drawing/2014/main" id="{8C967F95-D4CD-A041-A9A8-A344CFEF7B4D}"/>
              </a:ext>
            </a:extLst>
          </p:cNvPr>
          <p:cNvSpPr txBox="1">
            <a:spLocks/>
          </p:cNvSpPr>
          <p:nvPr/>
        </p:nvSpPr>
        <p:spPr>
          <a:xfrm>
            <a:off x="647700" y="5476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4800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  <a:sym typeface="Lato Bold"/>
              </a:rPr>
              <a:t>Steve Heath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F0469156-9CF0-5543-9453-F07DB1071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202" y="9000"/>
            <a:ext cx="5143500" cy="6849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827F1003-3AF0-6244-A5FF-16493FE791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230281" y="547687"/>
            <a:ext cx="1745140" cy="17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53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339E99B3-C609-6E4C-9472-B517F437F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4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830BD1-F52F-0D46-A88D-73C9A42F482B}"/>
              </a:ext>
            </a:extLst>
          </p:cNvPr>
          <p:cNvSpPr/>
          <p:nvPr/>
        </p:nvSpPr>
        <p:spPr>
          <a:xfrm>
            <a:off x="0" y="0"/>
            <a:ext cx="4844736" cy="6876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hape 250">
            <a:extLst>
              <a:ext uri="{FF2B5EF4-FFF2-40B4-BE49-F238E27FC236}">
                <a16:creationId xmlns:a16="http://schemas.microsoft.com/office/drawing/2014/main" id="{1E3E6322-E354-224B-BFB8-246C543C9135}"/>
              </a:ext>
            </a:extLst>
          </p:cNvPr>
          <p:cNvSpPr txBox="1">
            <a:spLocks/>
          </p:cNvSpPr>
          <p:nvPr/>
        </p:nvSpPr>
        <p:spPr>
          <a:xfrm>
            <a:off x="647700" y="2055813"/>
            <a:ext cx="4004511" cy="4132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Founder and CEO 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Mental Health in Business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endParaRPr lang="en-US" sz="260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Website:</a:t>
            </a:r>
            <a:r>
              <a:rPr lang="en-US" sz="2600" dirty="0"/>
              <a:t> </a:t>
            </a:r>
            <a:r>
              <a:rPr lang="en-US" sz="2600" dirty="0">
                <a:hlinkClick r:id="rId4"/>
              </a:rPr>
              <a:t>http://www.mhib.co.uk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Email:</a:t>
            </a:r>
            <a:r>
              <a:rPr lang="en-US" sz="2600" dirty="0"/>
              <a:t> </a:t>
            </a:r>
            <a:r>
              <a:rPr lang="en-US" sz="2600" dirty="0">
                <a:hlinkClick r:id="rId5"/>
              </a:rPr>
              <a:t>claire@mhib.co.uk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Mobile: 07970961454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br>
              <a:rPr lang="en-US" sz="2400" dirty="0">
                <a:solidFill>
                  <a:sysClr val="windowText" lastClr="000000"/>
                </a:solidFill>
                <a:sym typeface="Lato Bold"/>
              </a:rPr>
            </a:br>
            <a:endParaRPr lang="en-US" sz="2400" dirty="0">
              <a:solidFill>
                <a:sysClr val="windowText" lastClr="000000"/>
              </a:solidFill>
              <a:sym typeface="Lato Bold"/>
            </a:endParaRPr>
          </a:p>
        </p:txBody>
      </p:sp>
      <p:sp>
        <p:nvSpPr>
          <p:cNvPr id="8" name="Shape 250">
            <a:extLst>
              <a:ext uri="{FF2B5EF4-FFF2-40B4-BE49-F238E27FC236}">
                <a16:creationId xmlns:a16="http://schemas.microsoft.com/office/drawing/2014/main" id="{8C967F95-D4CD-A041-A9A8-A344CFEF7B4D}"/>
              </a:ext>
            </a:extLst>
          </p:cNvPr>
          <p:cNvSpPr txBox="1">
            <a:spLocks/>
          </p:cNvSpPr>
          <p:nvPr/>
        </p:nvSpPr>
        <p:spPr>
          <a:xfrm>
            <a:off x="647700" y="5476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4800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  <a:sym typeface="Lato Bold"/>
              </a:rPr>
              <a:t>Claire Russell</a:t>
            </a:r>
          </a:p>
        </p:txBody>
      </p:sp>
    </p:spTree>
    <p:extLst>
      <p:ext uri="{BB962C8B-B14F-4D97-AF65-F5344CB8AC3E}">
        <p14:creationId xmlns:p14="http://schemas.microsoft.com/office/powerpoint/2010/main" val="3723599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>
            <a:extLst>
              <a:ext uri="{FF2B5EF4-FFF2-40B4-BE49-F238E27FC236}">
                <a16:creationId xmlns:a16="http://schemas.microsoft.com/office/drawing/2014/main" id="{28A8F9DE-7836-AA44-A564-D2DAAAE9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96" y="413887"/>
            <a:ext cx="9029884" cy="111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/>
              <a:t>Session Objectives</a:t>
            </a:r>
            <a:endParaRPr sz="3200" b="1" dirty="0"/>
          </a:p>
        </p:txBody>
      </p:sp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11396" y="1592446"/>
            <a:ext cx="9737124" cy="4701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1800" dirty="0"/>
              <a:t>By attending this presentation delegates should be able to:</a:t>
            </a:r>
          </a:p>
          <a:p>
            <a:pPr>
              <a:lnSpc>
                <a:spcPct val="120000"/>
              </a:lnSpc>
            </a:pPr>
            <a:endParaRPr lang="en-GB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Summarise the negative effects of stress.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Identify possible stressors with clarity.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Describe thoughts, habits, attitudes, and behaviours which may be contributing to feelings of stress.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Explain the four pillars of stress management.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Develop some positive, healthy ways of managing stress.</a:t>
            </a:r>
          </a:p>
          <a:p>
            <a:pPr>
              <a:lnSpc>
                <a:spcPct val="120000"/>
              </a:lnSpc>
            </a:pPr>
            <a:endParaRPr lang="en-GB" sz="1800" dirty="0"/>
          </a:p>
          <a:p>
            <a:pPr>
              <a:lnSpc>
                <a:spcPct val="120000"/>
              </a:lnSpc>
            </a:pPr>
            <a:br>
              <a:rPr lang="en-GB" sz="1800" dirty="0"/>
            </a:b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7198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47C27EB-86E7-0042-9E24-0060F341F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61" b="251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04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27438" y="1689100"/>
            <a:ext cx="9737124" cy="4356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DAB5D-B3A6-3B44-931D-60A7CF692A7D}"/>
              </a:ext>
            </a:extLst>
          </p:cNvPr>
          <p:cNvGrpSpPr/>
          <p:nvPr/>
        </p:nvGrpSpPr>
        <p:grpSpPr>
          <a:xfrm>
            <a:off x="2974258" y="702459"/>
            <a:ext cx="6243484" cy="5677669"/>
            <a:chOff x="2974258" y="590165"/>
            <a:chExt cx="6243484" cy="5677669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4C2F7836-555C-7746-9FE5-5865C019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4258" y="590165"/>
              <a:ext cx="6243484" cy="56776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36FBF4-323A-C643-8303-1C9C81DDB495}"/>
                </a:ext>
              </a:extLst>
            </p:cNvPr>
            <p:cNvSpPr txBox="1"/>
            <p:nvPr/>
          </p:nvSpPr>
          <p:spPr>
            <a:xfrm>
              <a:off x="4052853" y="2044004"/>
              <a:ext cx="39563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What are some thoughts, attitudes or behaviours that might contribute to stress?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79654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>
            <a:extLst>
              <a:ext uri="{FF2B5EF4-FFF2-40B4-BE49-F238E27FC236}">
                <a16:creationId xmlns:a16="http://schemas.microsoft.com/office/drawing/2014/main" id="{28A8F9DE-7836-AA44-A564-D2DAAAE9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456" y="502197"/>
            <a:ext cx="9346023" cy="111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/>
              <a:t>Habits, attitudes &amp; behaviours that contribute to stress</a:t>
            </a:r>
            <a:endParaRPr sz="3200" b="1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81E86F-05A8-3B40-9AE3-CDD7C8BE6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565383"/>
              </p:ext>
            </p:extLst>
          </p:nvPr>
        </p:nvGraphicFramePr>
        <p:xfrm>
          <a:off x="1352457" y="1778250"/>
          <a:ext cx="9487086" cy="38387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743543">
                  <a:extLst>
                    <a:ext uri="{9D8B030D-6E8A-4147-A177-3AD203B41FA5}">
                      <a16:colId xmlns:a16="http://schemas.microsoft.com/office/drawing/2014/main" val="2072866115"/>
                    </a:ext>
                  </a:extLst>
                </a:gridCol>
                <a:gridCol w="4743543">
                  <a:extLst>
                    <a:ext uri="{9D8B030D-6E8A-4147-A177-3AD203B41FA5}">
                      <a16:colId xmlns:a16="http://schemas.microsoft.com/office/drawing/2014/main" val="329438612"/>
                    </a:ext>
                  </a:extLst>
                </a:gridCol>
              </a:tblGrid>
              <a:tr h="537782">
                <a:tc>
                  <a:txBody>
                    <a:bodyPr/>
                    <a:lstStyle/>
                    <a:p>
                      <a:r>
                        <a:rPr lang="en-US" dirty="0"/>
                        <a:t>Habit / attitude / behavior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99522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r>
                        <a:rPr lang="en-US" dirty="0"/>
                        <a:t>Rationalising away stress as temporary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just have so much work to do right now.”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464475"/>
                  </a:ext>
                </a:extLst>
              </a:tr>
              <a:tr h="843826">
                <a:tc>
                  <a:txBody>
                    <a:bodyPr/>
                    <a:lstStyle/>
                    <a:p>
                      <a:r>
                        <a:rPr lang="en-US" dirty="0"/>
                        <a:t>Describing stress as an integral part of your home or work life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“Things at work are always hectic.”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202956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r>
                        <a:rPr lang="en-US" dirty="0"/>
                        <a:t>Using stress to define your personality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have nervous energy. I am wired like that”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971920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r>
                        <a:rPr lang="en-US" dirty="0"/>
                        <a:t>Blaming stress on circumstances or other 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“My boss is overworking me.”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177021"/>
                  </a:ext>
                </a:extLst>
              </a:tr>
              <a:tr h="843826">
                <a:tc>
                  <a:txBody>
                    <a:bodyPr/>
                    <a:lstStyle/>
                    <a:p>
                      <a:r>
                        <a:rPr lang="en-US" dirty="0"/>
                        <a:t>Viewing stress as a normal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“It’s nothing new -- working here is quite demanding, but I am used to it.”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241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89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82F9BE-DFA6-F248-A65F-C3A932DFDA73}"/>
              </a:ext>
            </a:extLst>
          </p:cNvPr>
          <p:cNvSpPr/>
          <p:nvPr/>
        </p:nvSpPr>
        <p:spPr>
          <a:xfrm>
            <a:off x="9120705" y="0"/>
            <a:ext cx="306977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9FF689-5431-EF44-B680-AFCEA4452438}"/>
              </a:ext>
            </a:extLst>
          </p:cNvPr>
          <p:cNvSpPr/>
          <p:nvPr/>
        </p:nvSpPr>
        <p:spPr>
          <a:xfrm>
            <a:off x="6050934" y="0"/>
            <a:ext cx="306977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62C31A-F2B5-9448-AA4D-0E9685B18164}"/>
              </a:ext>
            </a:extLst>
          </p:cNvPr>
          <p:cNvSpPr/>
          <p:nvPr/>
        </p:nvSpPr>
        <p:spPr>
          <a:xfrm>
            <a:off x="2981163" y="0"/>
            <a:ext cx="3069771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76BC85-E391-3941-888E-A04E0044DA10}"/>
              </a:ext>
            </a:extLst>
          </p:cNvPr>
          <p:cNvSpPr/>
          <p:nvPr/>
        </p:nvSpPr>
        <p:spPr>
          <a:xfrm>
            <a:off x="0" y="0"/>
            <a:ext cx="298116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A4B0D-6AFF-894B-8D3A-5A09162B08CF}"/>
              </a:ext>
            </a:extLst>
          </p:cNvPr>
          <p:cNvSpPr txBox="1"/>
          <p:nvPr/>
        </p:nvSpPr>
        <p:spPr>
          <a:xfrm>
            <a:off x="195943" y="574767"/>
            <a:ext cx="257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AVOID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93593F-C516-2147-B0B0-B2D13450493D}"/>
              </a:ext>
            </a:extLst>
          </p:cNvPr>
          <p:cNvSpPr txBox="1"/>
          <p:nvPr/>
        </p:nvSpPr>
        <p:spPr>
          <a:xfrm>
            <a:off x="204652" y="1319493"/>
            <a:ext cx="25733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Learn to say NO.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Avoid people who induce stress in your life.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Take more control of your environment.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 through your to-do list and reduce your workload.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054A6-E42A-B648-9D8B-ADE155B051F9}"/>
              </a:ext>
            </a:extLst>
          </p:cNvPr>
          <p:cNvSpPr txBox="1"/>
          <p:nvPr/>
        </p:nvSpPr>
        <p:spPr>
          <a:xfrm>
            <a:off x="3229357" y="574767"/>
            <a:ext cx="257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C46F5-9B7D-2E49-A00E-B95404570A38}"/>
              </a:ext>
            </a:extLst>
          </p:cNvPr>
          <p:cNvSpPr txBox="1"/>
          <p:nvPr/>
        </p:nvSpPr>
        <p:spPr>
          <a:xfrm>
            <a:off x="3184291" y="1319493"/>
            <a:ext cx="2573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Communicate your feelings rather than bottle them up.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Respectfully ask others to change their behavior.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Compromise.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A7F2EE-1ADB-BC42-B0C9-FD589D05FBE4}"/>
              </a:ext>
            </a:extLst>
          </p:cNvPr>
          <p:cNvSpPr txBox="1"/>
          <p:nvPr/>
        </p:nvSpPr>
        <p:spPr>
          <a:xfrm>
            <a:off x="6299127" y="574767"/>
            <a:ext cx="257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ADAPT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8325C7-D614-F94C-969B-6C326BC5A385}"/>
              </a:ext>
            </a:extLst>
          </p:cNvPr>
          <p:cNvSpPr txBox="1"/>
          <p:nvPr/>
        </p:nvSpPr>
        <p:spPr>
          <a:xfrm>
            <a:off x="6299127" y="1385368"/>
            <a:ext cx="25733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 how you view problems.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Put it in perspective.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 your standards.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Stop negative thoughts as they occur.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 grateful.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5D93F2-4795-2342-B6FF-249E594A72E2}"/>
              </a:ext>
            </a:extLst>
          </p:cNvPr>
          <p:cNvSpPr txBox="1"/>
          <p:nvPr/>
        </p:nvSpPr>
        <p:spPr>
          <a:xfrm>
            <a:off x="9368898" y="574767"/>
            <a:ext cx="257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ACCEPT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3F9EF8-3736-D84F-9C02-EDABEA2BBABF}"/>
              </a:ext>
            </a:extLst>
          </p:cNvPr>
          <p:cNvSpPr txBox="1"/>
          <p:nvPr/>
        </p:nvSpPr>
        <p:spPr>
          <a:xfrm>
            <a:off x="9368897" y="1385368"/>
            <a:ext cx="25733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Don't try and control everything.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to someone.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Learn to forgive yourself and others.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Learn from your mistakes.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Look on the bright side.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C03DA1-6E81-254F-87E1-557F26932EE5}"/>
              </a:ext>
            </a:extLst>
          </p:cNvPr>
          <p:cNvSpPr txBox="1"/>
          <p:nvPr/>
        </p:nvSpPr>
        <p:spPr>
          <a:xfrm>
            <a:off x="933994" y="5212131"/>
            <a:ext cx="1097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alpha val="30000"/>
                  </a:schemeClr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73E185-CF93-3249-8665-26C23762596D}"/>
              </a:ext>
            </a:extLst>
          </p:cNvPr>
          <p:cNvSpPr txBox="1"/>
          <p:nvPr/>
        </p:nvSpPr>
        <p:spPr>
          <a:xfrm>
            <a:off x="3967408" y="5199068"/>
            <a:ext cx="1097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alpha val="30000"/>
                  </a:schemeClr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4824DC-D8CF-794A-BF04-16FA784A983C}"/>
              </a:ext>
            </a:extLst>
          </p:cNvPr>
          <p:cNvSpPr txBox="1"/>
          <p:nvPr/>
        </p:nvSpPr>
        <p:spPr>
          <a:xfrm>
            <a:off x="7024116" y="5186005"/>
            <a:ext cx="1097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alpha val="30000"/>
                  </a:schemeClr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EE2C1D-583F-3640-98AB-BA4C3F6A9581}"/>
              </a:ext>
            </a:extLst>
          </p:cNvPr>
          <p:cNvSpPr txBox="1"/>
          <p:nvPr/>
        </p:nvSpPr>
        <p:spPr>
          <a:xfrm>
            <a:off x="10093885" y="5186005"/>
            <a:ext cx="1097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alpha val="3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7419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715</Words>
  <Application>Microsoft Macintosh PowerPoint</Application>
  <PresentationFormat>Widescreen</PresentationFormat>
  <Paragraphs>131</Paragraphs>
  <Slides>16</Slides>
  <Notes>9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Lato Bold</vt:lpstr>
      <vt:lpstr>Office Theme</vt:lpstr>
      <vt:lpstr>PowerPoint Presentation</vt:lpstr>
      <vt:lpstr>PowerPoint Presentation</vt:lpstr>
      <vt:lpstr>PowerPoint Presentation</vt:lpstr>
      <vt:lpstr>PowerPoint Presentation</vt:lpstr>
      <vt:lpstr>Session Objectives</vt:lpstr>
      <vt:lpstr>PowerPoint Presentation</vt:lpstr>
      <vt:lpstr>PowerPoint Presentation</vt:lpstr>
      <vt:lpstr>Habits, attitudes &amp; behaviours that contribute to stress</vt:lpstr>
      <vt:lpstr>PowerPoint Presentation</vt:lpstr>
      <vt:lpstr>PowerPoint Presentation</vt:lpstr>
      <vt:lpstr>Before starting a mindfulness practice…</vt:lpstr>
      <vt:lpstr>PowerPoint Presentation</vt:lpstr>
      <vt:lpstr>PowerPoint Presentation</vt:lpstr>
      <vt:lpstr>Session Objectives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</dc:creator>
  <cp:lastModifiedBy>steven</cp:lastModifiedBy>
  <cp:revision>5</cp:revision>
  <dcterms:created xsi:type="dcterms:W3CDTF">2022-07-13T15:19:30Z</dcterms:created>
  <dcterms:modified xsi:type="dcterms:W3CDTF">2023-03-16T13:06:19Z</dcterms:modified>
</cp:coreProperties>
</file>