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5"/>
  </p:notesMasterIdLst>
  <p:sldIdLst>
    <p:sldId id="257" r:id="rId2"/>
    <p:sldId id="274" r:id="rId3"/>
    <p:sldId id="632" r:id="rId4"/>
    <p:sldId id="374" r:id="rId5"/>
    <p:sldId id="635" r:id="rId6"/>
    <p:sldId id="375" r:id="rId7"/>
    <p:sldId id="636" r:id="rId8"/>
    <p:sldId id="760" r:id="rId9"/>
    <p:sldId id="761" r:id="rId10"/>
    <p:sldId id="639" r:id="rId11"/>
    <p:sldId id="638" r:id="rId12"/>
    <p:sldId id="637" r:id="rId13"/>
    <p:sldId id="749" r:id="rId14"/>
    <p:sldId id="751" r:id="rId15"/>
    <p:sldId id="752" r:id="rId16"/>
    <p:sldId id="754" r:id="rId17"/>
    <p:sldId id="755" r:id="rId18"/>
    <p:sldId id="757" r:id="rId19"/>
    <p:sldId id="622" r:id="rId20"/>
    <p:sldId id="625" r:id="rId21"/>
    <p:sldId id="626" r:id="rId22"/>
    <p:sldId id="758" r:id="rId23"/>
    <p:sldId id="762" r:id="rId2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B0AE1FA-F1A4-456C-AC56-DCE12ADF5EE8}" v="11" dt="2024-02-19T16:23:42.957"/>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980" autoAdjust="0"/>
    <p:restoredTop sz="94660"/>
  </p:normalViewPr>
  <p:slideViewPr>
    <p:cSldViewPr snapToGrid="0">
      <p:cViewPr varScale="1">
        <p:scale>
          <a:sx n="82" d="100"/>
          <a:sy n="82" d="100"/>
        </p:scale>
        <p:origin x="629"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microsoft.com/office/2015/10/relationships/revisionInfo" Target="revisionInfo.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 Id="rId30"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lan Chandler" userId="e4e72495f3edc5bd" providerId="LiveId" clId="{6B0AE1FA-F1A4-456C-AC56-DCE12ADF5EE8}"/>
    <pc:docChg chg="custSel delSld modSld">
      <pc:chgData name="Alan Chandler" userId="e4e72495f3edc5bd" providerId="LiveId" clId="{6B0AE1FA-F1A4-456C-AC56-DCE12ADF5EE8}" dt="2024-02-19T16:23:47.025" v="23" actId="478"/>
      <pc:docMkLst>
        <pc:docMk/>
      </pc:docMkLst>
      <pc:sldChg chg="delSp">
        <pc:chgData name="Alan Chandler" userId="e4e72495f3edc5bd" providerId="LiveId" clId="{6B0AE1FA-F1A4-456C-AC56-DCE12ADF5EE8}" dt="2024-02-19T16:21:42.373" v="3" actId="478"/>
        <pc:sldMkLst>
          <pc:docMk/>
          <pc:sldMk cId="3898373287" sldId="257"/>
        </pc:sldMkLst>
        <pc:picChg chg="del">
          <ac:chgData name="Alan Chandler" userId="e4e72495f3edc5bd" providerId="LiveId" clId="{6B0AE1FA-F1A4-456C-AC56-DCE12ADF5EE8}" dt="2024-02-19T16:21:42.373" v="3" actId="478"/>
          <ac:picMkLst>
            <pc:docMk/>
            <pc:sldMk cId="3898373287" sldId="257"/>
            <ac:picMk id="1026" creationId="{A6920D46-E64F-43E2-84A0-21F4874B9C13}"/>
          </ac:picMkLst>
        </pc:picChg>
      </pc:sldChg>
      <pc:sldChg chg="del">
        <pc:chgData name="Alan Chandler" userId="e4e72495f3edc5bd" providerId="LiveId" clId="{6B0AE1FA-F1A4-456C-AC56-DCE12ADF5EE8}" dt="2024-02-19T16:21:53.182" v="4" actId="2696"/>
        <pc:sldMkLst>
          <pc:docMk/>
          <pc:sldMk cId="0" sldId="372"/>
        </pc:sldMkLst>
      </pc:sldChg>
      <pc:sldChg chg="del">
        <pc:chgData name="Alan Chandler" userId="e4e72495f3edc5bd" providerId="LiveId" clId="{6B0AE1FA-F1A4-456C-AC56-DCE12ADF5EE8}" dt="2024-02-19T16:23:33.246" v="18" actId="2696"/>
        <pc:sldMkLst>
          <pc:docMk/>
          <pc:sldMk cId="1261705579" sldId="623"/>
        </pc:sldMkLst>
      </pc:sldChg>
      <pc:sldChg chg="delSp modSp">
        <pc:chgData name="Alan Chandler" userId="e4e72495f3edc5bd" providerId="LiveId" clId="{6B0AE1FA-F1A4-456C-AC56-DCE12ADF5EE8}" dt="2024-02-19T16:23:38.542" v="20" actId="478"/>
        <pc:sldMkLst>
          <pc:docMk/>
          <pc:sldMk cId="3448788946" sldId="625"/>
        </pc:sldMkLst>
        <pc:picChg chg="del mod">
          <ac:chgData name="Alan Chandler" userId="e4e72495f3edc5bd" providerId="LiveId" clId="{6B0AE1FA-F1A4-456C-AC56-DCE12ADF5EE8}" dt="2024-02-19T16:23:38.542" v="20" actId="478"/>
          <ac:picMkLst>
            <pc:docMk/>
            <pc:sldMk cId="3448788946" sldId="625"/>
            <ac:picMk id="5122" creationId="{BD2292AB-D377-41BA-B612-FB67520235C2}"/>
          </ac:picMkLst>
        </pc:picChg>
      </pc:sldChg>
      <pc:sldChg chg="addSp delSp modSp mod">
        <pc:chgData name="Alan Chandler" userId="e4e72495f3edc5bd" providerId="LiveId" clId="{6B0AE1FA-F1A4-456C-AC56-DCE12ADF5EE8}" dt="2024-02-19T16:22:46.948" v="13" actId="478"/>
        <pc:sldMkLst>
          <pc:docMk/>
          <pc:sldMk cId="1465387428" sldId="637"/>
        </pc:sldMkLst>
        <pc:spChg chg="add del mod">
          <ac:chgData name="Alan Chandler" userId="e4e72495f3edc5bd" providerId="LiveId" clId="{6B0AE1FA-F1A4-456C-AC56-DCE12ADF5EE8}" dt="2024-02-19T16:22:46.948" v="13" actId="478"/>
          <ac:spMkLst>
            <pc:docMk/>
            <pc:sldMk cId="1465387428" sldId="637"/>
            <ac:spMk id="3" creationId="{37D2A025-B820-872F-4008-4A40970216DD}"/>
          </ac:spMkLst>
        </pc:spChg>
        <pc:picChg chg="del">
          <ac:chgData name="Alan Chandler" userId="e4e72495f3edc5bd" providerId="LiveId" clId="{6B0AE1FA-F1A4-456C-AC56-DCE12ADF5EE8}" dt="2024-02-19T16:22:43.276" v="11" actId="478"/>
          <ac:picMkLst>
            <pc:docMk/>
            <pc:sldMk cId="1465387428" sldId="637"/>
            <ac:picMk id="1026" creationId="{6C08AC5C-5F64-C5F9-9899-548D06E72288}"/>
          </ac:picMkLst>
        </pc:picChg>
      </pc:sldChg>
      <pc:sldChg chg="addSp delSp modSp mod">
        <pc:chgData name="Alan Chandler" userId="e4e72495f3edc5bd" providerId="LiveId" clId="{6B0AE1FA-F1A4-456C-AC56-DCE12ADF5EE8}" dt="2024-02-19T16:22:32.573" v="8" actId="478"/>
        <pc:sldMkLst>
          <pc:docMk/>
          <pc:sldMk cId="680833701" sldId="638"/>
        </pc:sldMkLst>
        <pc:spChg chg="add del mod">
          <ac:chgData name="Alan Chandler" userId="e4e72495f3edc5bd" providerId="LiveId" clId="{6B0AE1FA-F1A4-456C-AC56-DCE12ADF5EE8}" dt="2024-02-19T16:22:32.573" v="8" actId="478"/>
          <ac:spMkLst>
            <pc:docMk/>
            <pc:sldMk cId="680833701" sldId="638"/>
            <ac:spMk id="3" creationId="{207D861E-1827-5B73-07A2-DA3F23E753B0}"/>
          </ac:spMkLst>
        </pc:spChg>
        <pc:picChg chg="del">
          <ac:chgData name="Alan Chandler" userId="e4e72495f3edc5bd" providerId="LiveId" clId="{6B0AE1FA-F1A4-456C-AC56-DCE12ADF5EE8}" dt="2024-02-19T16:22:21.939" v="6" actId="478"/>
          <ac:picMkLst>
            <pc:docMk/>
            <pc:sldMk cId="680833701" sldId="638"/>
            <ac:picMk id="2050" creationId="{5FD32194-A587-CC78-4537-0744642C6679}"/>
          </ac:picMkLst>
        </pc:picChg>
      </pc:sldChg>
      <pc:sldChg chg="addSp delSp modSp mod">
        <pc:chgData name="Alan Chandler" userId="e4e72495f3edc5bd" providerId="LiveId" clId="{6B0AE1FA-F1A4-456C-AC56-DCE12ADF5EE8}" dt="2024-02-19T16:22:39.427" v="10" actId="478"/>
        <pc:sldMkLst>
          <pc:docMk/>
          <pc:sldMk cId="3075382980" sldId="639"/>
        </pc:sldMkLst>
        <pc:spChg chg="add del mod">
          <ac:chgData name="Alan Chandler" userId="e4e72495f3edc5bd" providerId="LiveId" clId="{6B0AE1FA-F1A4-456C-AC56-DCE12ADF5EE8}" dt="2024-02-19T16:22:39.427" v="10" actId="478"/>
          <ac:spMkLst>
            <pc:docMk/>
            <pc:sldMk cId="3075382980" sldId="639"/>
            <ac:spMk id="3" creationId="{3B0D0AF5-D9DD-7945-F0A6-1B1DEC3DD235}"/>
          </ac:spMkLst>
        </pc:spChg>
        <pc:picChg chg="del">
          <ac:chgData name="Alan Chandler" userId="e4e72495f3edc5bd" providerId="LiveId" clId="{6B0AE1FA-F1A4-456C-AC56-DCE12ADF5EE8}" dt="2024-02-19T16:22:17.319" v="5" actId="478"/>
          <ac:picMkLst>
            <pc:docMk/>
            <pc:sldMk cId="3075382980" sldId="639"/>
            <ac:picMk id="3074" creationId="{6FB2B5FB-6B12-90A3-B1A7-34D380C9E931}"/>
          </ac:picMkLst>
        </pc:picChg>
      </pc:sldChg>
      <pc:sldChg chg="del">
        <pc:chgData name="Alan Chandler" userId="e4e72495f3edc5bd" providerId="LiveId" clId="{6B0AE1FA-F1A4-456C-AC56-DCE12ADF5EE8}" dt="2024-02-19T16:22:58.998" v="14" actId="2696"/>
        <pc:sldMkLst>
          <pc:docMk/>
          <pc:sldMk cId="1730027558" sldId="750"/>
        </pc:sldMkLst>
      </pc:sldChg>
      <pc:sldChg chg="delSp">
        <pc:chgData name="Alan Chandler" userId="e4e72495f3edc5bd" providerId="LiveId" clId="{6B0AE1FA-F1A4-456C-AC56-DCE12ADF5EE8}" dt="2024-02-19T16:21:23.828" v="1" actId="478"/>
        <pc:sldMkLst>
          <pc:docMk/>
          <pc:sldMk cId="1547013404" sldId="752"/>
        </pc:sldMkLst>
        <pc:picChg chg="del">
          <ac:chgData name="Alan Chandler" userId="e4e72495f3edc5bd" providerId="LiveId" clId="{6B0AE1FA-F1A4-456C-AC56-DCE12ADF5EE8}" dt="2024-02-19T16:21:22.806" v="0" actId="478"/>
          <ac:picMkLst>
            <pc:docMk/>
            <pc:sldMk cId="1547013404" sldId="752"/>
            <ac:picMk id="2050" creationId="{C6ED5DBB-2841-71F0-D11C-2D26A3440B1E}"/>
          </ac:picMkLst>
        </pc:picChg>
        <pc:picChg chg="del">
          <ac:chgData name="Alan Chandler" userId="e4e72495f3edc5bd" providerId="LiveId" clId="{6B0AE1FA-F1A4-456C-AC56-DCE12ADF5EE8}" dt="2024-02-19T16:21:23.828" v="1" actId="478"/>
          <ac:picMkLst>
            <pc:docMk/>
            <pc:sldMk cId="1547013404" sldId="752"/>
            <ac:picMk id="2052" creationId="{11F011FE-8C15-948F-54F0-59C70904D253}"/>
          </ac:picMkLst>
        </pc:picChg>
      </pc:sldChg>
      <pc:sldChg chg="del">
        <pc:chgData name="Alan Chandler" userId="e4e72495f3edc5bd" providerId="LiveId" clId="{6B0AE1FA-F1A4-456C-AC56-DCE12ADF5EE8}" dt="2024-02-19T16:21:29.942" v="2" actId="2696"/>
        <pc:sldMkLst>
          <pc:docMk/>
          <pc:sldMk cId="2299328016" sldId="753"/>
        </pc:sldMkLst>
      </pc:sldChg>
      <pc:sldChg chg="delSp">
        <pc:chgData name="Alan Chandler" userId="e4e72495f3edc5bd" providerId="LiveId" clId="{6B0AE1FA-F1A4-456C-AC56-DCE12ADF5EE8}" dt="2024-02-19T16:23:23.079" v="17" actId="478"/>
        <pc:sldMkLst>
          <pc:docMk/>
          <pc:sldMk cId="73280218" sldId="755"/>
        </pc:sldMkLst>
        <pc:picChg chg="del">
          <ac:chgData name="Alan Chandler" userId="e4e72495f3edc5bd" providerId="LiveId" clId="{6B0AE1FA-F1A4-456C-AC56-DCE12ADF5EE8}" dt="2024-02-19T16:23:23.079" v="17" actId="478"/>
          <ac:picMkLst>
            <pc:docMk/>
            <pc:sldMk cId="73280218" sldId="755"/>
            <ac:picMk id="4098" creationId="{89E1959D-4040-CD0C-F72E-0A76EE0699EC}"/>
          </ac:picMkLst>
        </pc:picChg>
      </pc:sldChg>
      <pc:sldChg chg="del">
        <pc:chgData name="Alan Chandler" userId="e4e72495f3edc5bd" providerId="LiveId" clId="{6B0AE1FA-F1A4-456C-AC56-DCE12ADF5EE8}" dt="2024-02-19T16:23:11.932" v="15" actId="2696"/>
        <pc:sldMkLst>
          <pc:docMk/>
          <pc:sldMk cId="3523668623" sldId="756"/>
        </pc:sldMkLst>
      </pc:sldChg>
      <pc:sldChg chg="delSp">
        <pc:chgData name="Alan Chandler" userId="e4e72495f3edc5bd" providerId="LiveId" clId="{6B0AE1FA-F1A4-456C-AC56-DCE12ADF5EE8}" dt="2024-02-19T16:23:18.317" v="16" actId="478"/>
        <pc:sldMkLst>
          <pc:docMk/>
          <pc:sldMk cId="1396670443" sldId="757"/>
        </pc:sldMkLst>
        <pc:picChg chg="del">
          <ac:chgData name="Alan Chandler" userId="e4e72495f3edc5bd" providerId="LiveId" clId="{6B0AE1FA-F1A4-456C-AC56-DCE12ADF5EE8}" dt="2024-02-19T16:23:18.317" v="16" actId="478"/>
          <ac:picMkLst>
            <pc:docMk/>
            <pc:sldMk cId="1396670443" sldId="757"/>
            <ac:picMk id="6146" creationId="{D3E99D7E-0178-A915-575B-81E202FC16AB}"/>
          </ac:picMkLst>
        </pc:picChg>
      </pc:sldChg>
      <pc:sldChg chg="addSp delSp modSp mod">
        <pc:chgData name="Alan Chandler" userId="e4e72495f3edc5bd" providerId="LiveId" clId="{6B0AE1FA-F1A4-456C-AC56-DCE12ADF5EE8}" dt="2024-02-19T16:23:47.025" v="23" actId="478"/>
        <pc:sldMkLst>
          <pc:docMk/>
          <pc:sldMk cId="697824239" sldId="758"/>
        </pc:sldMkLst>
        <pc:spChg chg="add del mod">
          <ac:chgData name="Alan Chandler" userId="e4e72495f3edc5bd" providerId="LiveId" clId="{6B0AE1FA-F1A4-456C-AC56-DCE12ADF5EE8}" dt="2024-02-19T16:23:47.025" v="23" actId="478"/>
          <ac:spMkLst>
            <pc:docMk/>
            <pc:sldMk cId="697824239" sldId="758"/>
            <ac:spMk id="3" creationId="{BFFDABEE-74C7-E361-5EC4-8BAE95C3EE1C}"/>
          </ac:spMkLst>
        </pc:spChg>
        <pc:picChg chg="del">
          <ac:chgData name="Alan Chandler" userId="e4e72495f3edc5bd" providerId="LiveId" clId="{6B0AE1FA-F1A4-456C-AC56-DCE12ADF5EE8}" dt="2024-02-19T16:23:42.957" v="21" actId="478"/>
          <ac:picMkLst>
            <pc:docMk/>
            <pc:sldMk cId="697824239" sldId="758"/>
            <ac:picMk id="4" creationId="{C4855EAB-59BF-774E-C3DC-4B5A082FFA32}"/>
          </ac:picMkLst>
        </pc:picChg>
      </pc:sldChg>
      <pc:sldMasterChg chg="delSldLayout">
        <pc:chgData name="Alan Chandler" userId="e4e72495f3edc5bd" providerId="LiveId" clId="{6B0AE1FA-F1A4-456C-AC56-DCE12ADF5EE8}" dt="2024-02-19T16:21:53.182" v="4" actId="2696"/>
        <pc:sldMasterMkLst>
          <pc:docMk/>
          <pc:sldMasterMk cId="2105626298" sldId="2147483648"/>
        </pc:sldMasterMkLst>
        <pc:sldLayoutChg chg="del">
          <pc:chgData name="Alan Chandler" userId="e4e72495f3edc5bd" providerId="LiveId" clId="{6B0AE1FA-F1A4-456C-AC56-DCE12ADF5EE8}" dt="2024-02-19T16:21:53.182" v="4" actId="2696"/>
          <pc:sldLayoutMkLst>
            <pc:docMk/>
            <pc:sldMasterMk cId="2105626298" sldId="2147483648"/>
            <pc:sldLayoutMk cId="297644885" sldId="2147483660"/>
          </pc:sldLayoutMkLst>
        </pc:sldLayoutChg>
      </pc:sldMaster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E32F621-B610-4FB9-88ED-CF40FAEDF19E}" type="datetimeFigureOut">
              <a:rPr lang="en-GB" smtClean="0"/>
              <a:t>19/02/2024</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56CA809-B881-4C8E-B217-F7BC83C775C7}" type="slidenum">
              <a:rPr lang="en-GB" smtClean="0"/>
              <a:t>‹#›</a:t>
            </a:fld>
            <a:endParaRPr lang="en-GB"/>
          </a:p>
        </p:txBody>
      </p:sp>
    </p:spTree>
    <p:extLst>
      <p:ext uri="{BB962C8B-B14F-4D97-AF65-F5344CB8AC3E}">
        <p14:creationId xmlns:p14="http://schemas.microsoft.com/office/powerpoint/2010/main" val="222224895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63B50F-5DF5-45BE-92F7-8EE3D72A5EB1}"/>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678E7D12-4E80-4899-94C4-C3F152365DA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7FBC80ED-1289-403E-91FE-A05F659C3DA5}"/>
              </a:ext>
            </a:extLst>
          </p:cNvPr>
          <p:cNvSpPr>
            <a:spLocks noGrp="1"/>
          </p:cNvSpPr>
          <p:nvPr>
            <p:ph type="dt" sz="half" idx="10"/>
          </p:nvPr>
        </p:nvSpPr>
        <p:spPr/>
        <p:txBody>
          <a:bodyPr/>
          <a:lstStyle/>
          <a:p>
            <a:fld id="{2CC43A98-1833-455D-89A9-F2339F09F4CE}" type="datetimeFigureOut">
              <a:rPr lang="en-GB" smtClean="0"/>
              <a:t>19/02/2024</a:t>
            </a:fld>
            <a:endParaRPr lang="en-GB"/>
          </a:p>
        </p:txBody>
      </p:sp>
      <p:sp>
        <p:nvSpPr>
          <p:cNvPr id="5" name="Footer Placeholder 4">
            <a:extLst>
              <a:ext uri="{FF2B5EF4-FFF2-40B4-BE49-F238E27FC236}">
                <a16:creationId xmlns:a16="http://schemas.microsoft.com/office/drawing/2014/main" id="{01118748-FC1A-4B01-BA8A-3DAEC9211F37}"/>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DD471E64-A8D7-455B-AA52-3E5B84A676BA}"/>
              </a:ext>
            </a:extLst>
          </p:cNvPr>
          <p:cNvSpPr>
            <a:spLocks noGrp="1"/>
          </p:cNvSpPr>
          <p:nvPr>
            <p:ph type="sldNum" sz="quarter" idx="12"/>
          </p:nvPr>
        </p:nvSpPr>
        <p:spPr/>
        <p:txBody>
          <a:bodyPr/>
          <a:lstStyle/>
          <a:p>
            <a:fld id="{C01A4FA7-0749-4E5A-BB22-C9431DA4A074}" type="slidenum">
              <a:rPr lang="en-GB" smtClean="0"/>
              <a:t>‹#›</a:t>
            </a:fld>
            <a:endParaRPr lang="en-GB"/>
          </a:p>
        </p:txBody>
      </p:sp>
    </p:spTree>
    <p:extLst>
      <p:ext uri="{BB962C8B-B14F-4D97-AF65-F5344CB8AC3E}">
        <p14:creationId xmlns:p14="http://schemas.microsoft.com/office/powerpoint/2010/main" val="379149947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E481D7-C6C5-43A5-AC5C-574FCA35E6F8}"/>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20AF58CC-F4EC-44D1-96D8-AF0CEAE8F831}"/>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7C19D1DA-70D6-44FB-A360-F0A4C2C6A61E}"/>
              </a:ext>
            </a:extLst>
          </p:cNvPr>
          <p:cNvSpPr>
            <a:spLocks noGrp="1"/>
          </p:cNvSpPr>
          <p:nvPr>
            <p:ph type="dt" sz="half" idx="10"/>
          </p:nvPr>
        </p:nvSpPr>
        <p:spPr/>
        <p:txBody>
          <a:bodyPr/>
          <a:lstStyle/>
          <a:p>
            <a:fld id="{2CC43A98-1833-455D-89A9-F2339F09F4CE}" type="datetimeFigureOut">
              <a:rPr lang="en-GB" smtClean="0"/>
              <a:t>19/02/2024</a:t>
            </a:fld>
            <a:endParaRPr lang="en-GB"/>
          </a:p>
        </p:txBody>
      </p:sp>
      <p:sp>
        <p:nvSpPr>
          <p:cNvPr id="5" name="Footer Placeholder 4">
            <a:extLst>
              <a:ext uri="{FF2B5EF4-FFF2-40B4-BE49-F238E27FC236}">
                <a16:creationId xmlns:a16="http://schemas.microsoft.com/office/drawing/2014/main" id="{CEF6FB59-58D5-4451-A200-FC7EE8D623FA}"/>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D5E64445-2DC3-4F5A-BB1F-40DD587F19A4}"/>
              </a:ext>
            </a:extLst>
          </p:cNvPr>
          <p:cNvSpPr>
            <a:spLocks noGrp="1"/>
          </p:cNvSpPr>
          <p:nvPr>
            <p:ph type="sldNum" sz="quarter" idx="12"/>
          </p:nvPr>
        </p:nvSpPr>
        <p:spPr/>
        <p:txBody>
          <a:bodyPr/>
          <a:lstStyle/>
          <a:p>
            <a:fld id="{C01A4FA7-0749-4E5A-BB22-C9431DA4A074}" type="slidenum">
              <a:rPr lang="en-GB" smtClean="0"/>
              <a:t>‹#›</a:t>
            </a:fld>
            <a:endParaRPr lang="en-GB"/>
          </a:p>
        </p:txBody>
      </p:sp>
    </p:spTree>
    <p:extLst>
      <p:ext uri="{BB962C8B-B14F-4D97-AF65-F5344CB8AC3E}">
        <p14:creationId xmlns:p14="http://schemas.microsoft.com/office/powerpoint/2010/main" val="14291236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3560B14-82E5-4559-B67E-F8269CC46C29}"/>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A5334AB3-C8AA-4545-A1A0-31101C7667D9}"/>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1C571FAF-096A-4444-B128-8BD50BD830DD}"/>
              </a:ext>
            </a:extLst>
          </p:cNvPr>
          <p:cNvSpPr>
            <a:spLocks noGrp="1"/>
          </p:cNvSpPr>
          <p:nvPr>
            <p:ph type="dt" sz="half" idx="10"/>
          </p:nvPr>
        </p:nvSpPr>
        <p:spPr/>
        <p:txBody>
          <a:bodyPr/>
          <a:lstStyle/>
          <a:p>
            <a:fld id="{2CC43A98-1833-455D-89A9-F2339F09F4CE}" type="datetimeFigureOut">
              <a:rPr lang="en-GB" smtClean="0"/>
              <a:t>19/02/2024</a:t>
            </a:fld>
            <a:endParaRPr lang="en-GB"/>
          </a:p>
        </p:txBody>
      </p:sp>
      <p:sp>
        <p:nvSpPr>
          <p:cNvPr id="5" name="Footer Placeholder 4">
            <a:extLst>
              <a:ext uri="{FF2B5EF4-FFF2-40B4-BE49-F238E27FC236}">
                <a16:creationId xmlns:a16="http://schemas.microsoft.com/office/drawing/2014/main" id="{E86387A5-5AAF-4649-9B26-65C50C1111AD}"/>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9148A73F-B2ED-4FB5-AB0B-EBCDD736BE55}"/>
              </a:ext>
            </a:extLst>
          </p:cNvPr>
          <p:cNvSpPr>
            <a:spLocks noGrp="1"/>
          </p:cNvSpPr>
          <p:nvPr>
            <p:ph type="sldNum" sz="quarter" idx="12"/>
          </p:nvPr>
        </p:nvSpPr>
        <p:spPr/>
        <p:txBody>
          <a:bodyPr/>
          <a:lstStyle/>
          <a:p>
            <a:fld id="{C01A4FA7-0749-4E5A-BB22-C9431DA4A074}" type="slidenum">
              <a:rPr lang="en-GB" smtClean="0"/>
              <a:t>‹#›</a:t>
            </a:fld>
            <a:endParaRPr lang="en-GB"/>
          </a:p>
        </p:txBody>
      </p:sp>
    </p:spTree>
    <p:extLst>
      <p:ext uri="{BB962C8B-B14F-4D97-AF65-F5344CB8AC3E}">
        <p14:creationId xmlns:p14="http://schemas.microsoft.com/office/powerpoint/2010/main" val="27427496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E84E5C-5891-4725-98E3-1BD693F083F4}"/>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96A1ECA7-B55F-45B6-AC26-1DC734AC52BC}"/>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5B0D8364-47F8-4164-9C9F-94C94EF8FAA3}"/>
              </a:ext>
            </a:extLst>
          </p:cNvPr>
          <p:cNvSpPr>
            <a:spLocks noGrp="1"/>
          </p:cNvSpPr>
          <p:nvPr>
            <p:ph type="dt" sz="half" idx="10"/>
          </p:nvPr>
        </p:nvSpPr>
        <p:spPr/>
        <p:txBody>
          <a:bodyPr/>
          <a:lstStyle/>
          <a:p>
            <a:fld id="{2CC43A98-1833-455D-89A9-F2339F09F4CE}" type="datetimeFigureOut">
              <a:rPr lang="en-GB" smtClean="0"/>
              <a:t>19/02/2024</a:t>
            </a:fld>
            <a:endParaRPr lang="en-GB"/>
          </a:p>
        </p:txBody>
      </p:sp>
      <p:sp>
        <p:nvSpPr>
          <p:cNvPr id="5" name="Footer Placeholder 4">
            <a:extLst>
              <a:ext uri="{FF2B5EF4-FFF2-40B4-BE49-F238E27FC236}">
                <a16:creationId xmlns:a16="http://schemas.microsoft.com/office/drawing/2014/main" id="{CE731DC2-D2BC-47F1-B063-0F8215829997}"/>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586A53EE-1F5E-45D5-9443-0D4B3F9F69B7}"/>
              </a:ext>
            </a:extLst>
          </p:cNvPr>
          <p:cNvSpPr>
            <a:spLocks noGrp="1"/>
          </p:cNvSpPr>
          <p:nvPr>
            <p:ph type="sldNum" sz="quarter" idx="12"/>
          </p:nvPr>
        </p:nvSpPr>
        <p:spPr/>
        <p:txBody>
          <a:bodyPr/>
          <a:lstStyle/>
          <a:p>
            <a:fld id="{C01A4FA7-0749-4E5A-BB22-C9431DA4A074}" type="slidenum">
              <a:rPr lang="en-GB" smtClean="0"/>
              <a:t>‹#›</a:t>
            </a:fld>
            <a:endParaRPr lang="en-GB"/>
          </a:p>
        </p:txBody>
      </p:sp>
    </p:spTree>
    <p:extLst>
      <p:ext uri="{BB962C8B-B14F-4D97-AF65-F5344CB8AC3E}">
        <p14:creationId xmlns:p14="http://schemas.microsoft.com/office/powerpoint/2010/main" val="397566507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F1CC5F-A96F-4880-AE57-4D360598C178}"/>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D8E92652-E88E-4878-A7D7-471198581EE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9813660F-34B9-4AA3-85D8-175DC8D24A79}"/>
              </a:ext>
            </a:extLst>
          </p:cNvPr>
          <p:cNvSpPr>
            <a:spLocks noGrp="1"/>
          </p:cNvSpPr>
          <p:nvPr>
            <p:ph type="dt" sz="half" idx="10"/>
          </p:nvPr>
        </p:nvSpPr>
        <p:spPr/>
        <p:txBody>
          <a:bodyPr/>
          <a:lstStyle/>
          <a:p>
            <a:fld id="{2CC43A98-1833-455D-89A9-F2339F09F4CE}" type="datetimeFigureOut">
              <a:rPr lang="en-GB" smtClean="0"/>
              <a:t>19/02/2024</a:t>
            </a:fld>
            <a:endParaRPr lang="en-GB"/>
          </a:p>
        </p:txBody>
      </p:sp>
      <p:sp>
        <p:nvSpPr>
          <p:cNvPr id="5" name="Footer Placeholder 4">
            <a:extLst>
              <a:ext uri="{FF2B5EF4-FFF2-40B4-BE49-F238E27FC236}">
                <a16:creationId xmlns:a16="http://schemas.microsoft.com/office/drawing/2014/main" id="{91D3C373-B59E-4442-B520-C449754D2B2B}"/>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FA49C646-B87A-46C4-A40A-309319064054}"/>
              </a:ext>
            </a:extLst>
          </p:cNvPr>
          <p:cNvSpPr>
            <a:spLocks noGrp="1"/>
          </p:cNvSpPr>
          <p:nvPr>
            <p:ph type="sldNum" sz="quarter" idx="12"/>
          </p:nvPr>
        </p:nvSpPr>
        <p:spPr/>
        <p:txBody>
          <a:bodyPr/>
          <a:lstStyle/>
          <a:p>
            <a:fld id="{C01A4FA7-0749-4E5A-BB22-C9431DA4A074}" type="slidenum">
              <a:rPr lang="en-GB" smtClean="0"/>
              <a:t>‹#›</a:t>
            </a:fld>
            <a:endParaRPr lang="en-GB"/>
          </a:p>
        </p:txBody>
      </p:sp>
    </p:spTree>
    <p:extLst>
      <p:ext uri="{BB962C8B-B14F-4D97-AF65-F5344CB8AC3E}">
        <p14:creationId xmlns:p14="http://schemas.microsoft.com/office/powerpoint/2010/main" val="15360969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76F9D5-D311-4105-A056-B396ACE64D57}"/>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544BD309-7B59-4A2B-9501-29DA9A7448F4}"/>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51FF9930-393F-4F9A-8B7B-C45CB372D086}"/>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B0F4C6E0-0733-4FAD-AF12-BABAE76FB6E1}"/>
              </a:ext>
            </a:extLst>
          </p:cNvPr>
          <p:cNvSpPr>
            <a:spLocks noGrp="1"/>
          </p:cNvSpPr>
          <p:nvPr>
            <p:ph type="dt" sz="half" idx="10"/>
          </p:nvPr>
        </p:nvSpPr>
        <p:spPr/>
        <p:txBody>
          <a:bodyPr/>
          <a:lstStyle/>
          <a:p>
            <a:fld id="{2CC43A98-1833-455D-89A9-F2339F09F4CE}" type="datetimeFigureOut">
              <a:rPr lang="en-GB" smtClean="0"/>
              <a:t>19/02/2024</a:t>
            </a:fld>
            <a:endParaRPr lang="en-GB"/>
          </a:p>
        </p:txBody>
      </p:sp>
      <p:sp>
        <p:nvSpPr>
          <p:cNvPr id="6" name="Footer Placeholder 5">
            <a:extLst>
              <a:ext uri="{FF2B5EF4-FFF2-40B4-BE49-F238E27FC236}">
                <a16:creationId xmlns:a16="http://schemas.microsoft.com/office/drawing/2014/main" id="{5D7CE0DE-E385-4DFE-BD08-430A36E94798}"/>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2FCB5295-F8A0-4D7E-9401-F65C349AE29B}"/>
              </a:ext>
            </a:extLst>
          </p:cNvPr>
          <p:cNvSpPr>
            <a:spLocks noGrp="1"/>
          </p:cNvSpPr>
          <p:nvPr>
            <p:ph type="sldNum" sz="quarter" idx="12"/>
          </p:nvPr>
        </p:nvSpPr>
        <p:spPr/>
        <p:txBody>
          <a:bodyPr/>
          <a:lstStyle/>
          <a:p>
            <a:fld id="{C01A4FA7-0749-4E5A-BB22-C9431DA4A074}" type="slidenum">
              <a:rPr lang="en-GB" smtClean="0"/>
              <a:t>‹#›</a:t>
            </a:fld>
            <a:endParaRPr lang="en-GB"/>
          </a:p>
        </p:txBody>
      </p:sp>
    </p:spTree>
    <p:extLst>
      <p:ext uri="{BB962C8B-B14F-4D97-AF65-F5344CB8AC3E}">
        <p14:creationId xmlns:p14="http://schemas.microsoft.com/office/powerpoint/2010/main" val="9479122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F6413E-C032-478F-A5F8-0F320A3AAD3E}"/>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D5458786-EB7F-4996-93C2-9F895AB0087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CF2397C5-6EEA-478B-9D55-8DCDCB33ED86}"/>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E7B1A924-54D7-40D6-A8BD-81E2936814B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DD45A98-AA4D-43F8-AF68-6DCB1D922D18}"/>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E3613F3C-FF81-4E2E-8FAE-C07F1F95D243}"/>
              </a:ext>
            </a:extLst>
          </p:cNvPr>
          <p:cNvSpPr>
            <a:spLocks noGrp="1"/>
          </p:cNvSpPr>
          <p:nvPr>
            <p:ph type="dt" sz="half" idx="10"/>
          </p:nvPr>
        </p:nvSpPr>
        <p:spPr/>
        <p:txBody>
          <a:bodyPr/>
          <a:lstStyle/>
          <a:p>
            <a:fld id="{2CC43A98-1833-455D-89A9-F2339F09F4CE}" type="datetimeFigureOut">
              <a:rPr lang="en-GB" smtClean="0"/>
              <a:t>19/02/2024</a:t>
            </a:fld>
            <a:endParaRPr lang="en-GB"/>
          </a:p>
        </p:txBody>
      </p:sp>
      <p:sp>
        <p:nvSpPr>
          <p:cNvPr id="8" name="Footer Placeholder 7">
            <a:extLst>
              <a:ext uri="{FF2B5EF4-FFF2-40B4-BE49-F238E27FC236}">
                <a16:creationId xmlns:a16="http://schemas.microsoft.com/office/drawing/2014/main" id="{22A6A0C4-8957-4504-AB37-FB851BF7086E}"/>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93ED6DC3-A76F-436F-A811-8177401C7F8D}"/>
              </a:ext>
            </a:extLst>
          </p:cNvPr>
          <p:cNvSpPr>
            <a:spLocks noGrp="1"/>
          </p:cNvSpPr>
          <p:nvPr>
            <p:ph type="sldNum" sz="quarter" idx="12"/>
          </p:nvPr>
        </p:nvSpPr>
        <p:spPr/>
        <p:txBody>
          <a:bodyPr/>
          <a:lstStyle/>
          <a:p>
            <a:fld id="{C01A4FA7-0749-4E5A-BB22-C9431DA4A074}" type="slidenum">
              <a:rPr lang="en-GB" smtClean="0"/>
              <a:t>‹#›</a:t>
            </a:fld>
            <a:endParaRPr lang="en-GB"/>
          </a:p>
        </p:txBody>
      </p:sp>
    </p:spTree>
    <p:extLst>
      <p:ext uri="{BB962C8B-B14F-4D97-AF65-F5344CB8AC3E}">
        <p14:creationId xmlns:p14="http://schemas.microsoft.com/office/powerpoint/2010/main" val="397709124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2F65C1-127E-499C-9D33-5641FBDD012B}"/>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FB3E6644-2DD7-4654-ABD2-FECB7C6E971E}"/>
              </a:ext>
            </a:extLst>
          </p:cNvPr>
          <p:cNvSpPr>
            <a:spLocks noGrp="1"/>
          </p:cNvSpPr>
          <p:nvPr>
            <p:ph type="dt" sz="half" idx="10"/>
          </p:nvPr>
        </p:nvSpPr>
        <p:spPr/>
        <p:txBody>
          <a:bodyPr/>
          <a:lstStyle/>
          <a:p>
            <a:fld id="{2CC43A98-1833-455D-89A9-F2339F09F4CE}" type="datetimeFigureOut">
              <a:rPr lang="en-GB" smtClean="0"/>
              <a:t>19/02/2024</a:t>
            </a:fld>
            <a:endParaRPr lang="en-GB"/>
          </a:p>
        </p:txBody>
      </p:sp>
      <p:sp>
        <p:nvSpPr>
          <p:cNvPr id="4" name="Footer Placeholder 3">
            <a:extLst>
              <a:ext uri="{FF2B5EF4-FFF2-40B4-BE49-F238E27FC236}">
                <a16:creationId xmlns:a16="http://schemas.microsoft.com/office/drawing/2014/main" id="{FA0DA090-D891-44BB-B20B-5276250894F8}"/>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8786E733-5649-4272-A8B6-A3913716BBF9}"/>
              </a:ext>
            </a:extLst>
          </p:cNvPr>
          <p:cNvSpPr>
            <a:spLocks noGrp="1"/>
          </p:cNvSpPr>
          <p:nvPr>
            <p:ph type="sldNum" sz="quarter" idx="12"/>
          </p:nvPr>
        </p:nvSpPr>
        <p:spPr/>
        <p:txBody>
          <a:bodyPr/>
          <a:lstStyle/>
          <a:p>
            <a:fld id="{C01A4FA7-0749-4E5A-BB22-C9431DA4A074}" type="slidenum">
              <a:rPr lang="en-GB" smtClean="0"/>
              <a:t>‹#›</a:t>
            </a:fld>
            <a:endParaRPr lang="en-GB"/>
          </a:p>
        </p:txBody>
      </p:sp>
    </p:spTree>
    <p:extLst>
      <p:ext uri="{BB962C8B-B14F-4D97-AF65-F5344CB8AC3E}">
        <p14:creationId xmlns:p14="http://schemas.microsoft.com/office/powerpoint/2010/main" val="7863782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4CB4DEE-A15E-4D4C-8E86-4063B673C92B}"/>
              </a:ext>
            </a:extLst>
          </p:cNvPr>
          <p:cNvSpPr>
            <a:spLocks noGrp="1"/>
          </p:cNvSpPr>
          <p:nvPr>
            <p:ph type="dt" sz="half" idx="10"/>
          </p:nvPr>
        </p:nvSpPr>
        <p:spPr/>
        <p:txBody>
          <a:bodyPr/>
          <a:lstStyle/>
          <a:p>
            <a:fld id="{2CC43A98-1833-455D-89A9-F2339F09F4CE}" type="datetimeFigureOut">
              <a:rPr lang="en-GB" smtClean="0"/>
              <a:t>19/02/2024</a:t>
            </a:fld>
            <a:endParaRPr lang="en-GB"/>
          </a:p>
        </p:txBody>
      </p:sp>
      <p:sp>
        <p:nvSpPr>
          <p:cNvPr id="3" name="Footer Placeholder 2">
            <a:extLst>
              <a:ext uri="{FF2B5EF4-FFF2-40B4-BE49-F238E27FC236}">
                <a16:creationId xmlns:a16="http://schemas.microsoft.com/office/drawing/2014/main" id="{E3341612-6E92-4F85-9707-C4CF2A20E3DF}"/>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4596AC95-7CAE-4B78-B2D2-A05961A504BC}"/>
              </a:ext>
            </a:extLst>
          </p:cNvPr>
          <p:cNvSpPr>
            <a:spLocks noGrp="1"/>
          </p:cNvSpPr>
          <p:nvPr>
            <p:ph type="sldNum" sz="quarter" idx="12"/>
          </p:nvPr>
        </p:nvSpPr>
        <p:spPr/>
        <p:txBody>
          <a:bodyPr/>
          <a:lstStyle/>
          <a:p>
            <a:fld id="{C01A4FA7-0749-4E5A-BB22-C9431DA4A074}" type="slidenum">
              <a:rPr lang="en-GB" smtClean="0"/>
              <a:t>‹#›</a:t>
            </a:fld>
            <a:endParaRPr lang="en-GB"/>
          </a:p>
        </p:txBody>
      </p:sp>
    </p:spTree>
    <p:extLst>
      <p:ext uri="{BB962C8B-B14F-4D97-AF65-F5344CB8AC3E}">
        <p14:creationId xmlns:p14="http://schemas.microsoft.com/office/powerpoint/2010/main" val="228148503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D42751-9ECF-48F1-9100-75801A32F9C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95928B13-50C4-49F3-A536-CDC04674E0F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6852149B-8128-405E-A000-5DB152AAC0D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3277CF1-9A12-4495-89D4-81CBF724BB65}"/>
              </a:ext>
            </a:extLst>
          </p:cNvPr>
          <p:cNvSpPr>
            <a:spLocks noGrp="1"/>
          </p:cNvSpPr>
          <p:nvPr>
            <p:ph type="dt" sz="half" idx="10"/>
          </p:nvPr>
        </p:nvSpPr>
        <p:spPr/>
        <p:txBody>
          <a:bodyPr/>
          <a:lstStyle/>
          <a:p>
            <a:fld id="{2CC43A98-1833-455D-89A9-F2339F09F4CE}" type="datetimeFigureOut">
              <a:rPr lang="en-GB" smtClean="0"/>
              <a:t>19/02/2024</a:t>
            </a:fld>
            <a:endParaRPr lang="en-GB"/>
          </a:p>
        </p:txBody>
      </p:sp>
      <p:sp>
        <p:nvSpPr>
          <p:cNvPr id="6" name="Footer Placeholder 5">
            <a:extLst>
              <a:ext uri="{FF2B5EF4-FFF2-40B4-BE49-F238E27FC236}">
                <a16:creationId xmlns:a16="http://schemas.microsoft.com/office/drawing/2014/main" id="{4B0BB26F-6F50-4DC4-83F4-36E29CE2D2C8}"/>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4B9AE837-A08D-41F4-BA67-F50852E104D5}"/>
              </a:ext>
            </a:extLst>
          </p:cNvPr>
          <p:cNvSpPr>
            <a:spLocks noGrp="1"/>
          </p:cNvSpPr>
          <p:nvPr>
            <p:ph type="sldNum" sz="quarter" idx="12"/>
          </p:nvPr>
        </p:nvSpPr>
        <p:spPr/>
        <p:txBody>
          <a:bodyPr/>
          <a:lstStyle/>
          <a:p>
            <a:fld id="{C01A4FA7-0749-4E5A-BB22-C9431DA4A074}" type="slidenum">
              <a:rPr lang="en-GB" smtClean="0"/>
              <a:t>‹#›</a:t>
            </a:fld>
            <a:endParaRPr lang="en-GB"/>
          </a:p>
        </p:txBody>
      </p:sp>
    </p:spTree>
    <p:extLst>
      <p:ext uri="{BB962C8B-B14F-4D97-AF65-F5344CB8AC3E}">
        <p14:creationId xmlns:p14="http://schemas.microsoft.com/office/powerpoint/2010/main" val="163886224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EA7159-7AF3-46AC-9E68-6E37F790E45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D0E5B9F7-C215-40BE-A1A1-EC7FF765566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CB017D36-5BBA-4102-A6A0-4B98468E89F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109C779-CD96-4BC5-BE31-D12468CDF6AC}"/>
              </a:ext>
            </a:extLst>
          </p:cNvPr>
          <p:cNvSpPr>
            <a:spLocks noGrp="1"/>
          </p:cNvSpPr>
          <p:nvPr>
            <p:ph type="dt" sz="half" idx="10"/>
          </p:nvPr>
        </p:nvSpPr>
        <p:spPr/>
        <p:txBody>
          <a:bodyPr/>
          <a:lstStyle/>
          <a:p>
            <a:fld id="{2CC43A98-1833-455D-89A9-F2339F09F4CE}" type="datetimeFigureOut">
              <a:rPr lang="en-GB" smtClean="0"/>
              <a:t>19/02/2024</a:t>
            </a:fld>
            <a:endParaRPr lang="en-GB"/>
          </a:p>
        </p:txBody>
      </p:sp>
      <p:sp>
        <p:nvSpPr>
          <p:cNvPr id="6" name="Footer Placeholder 5">
            <a:extLst>
              <a:ext uri="{FF2B5EF4-FFF2-40B4-BE49-F238E27FC236}">
                <a16:creationId xmlns:a16="http://schemas.microsoft.com/office/drawing/2014/main" id="{9719C27D-B266-4BF1-A715-084BF10ECB70}"/>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6694F68C-F9BA-4870-88F8-5E36E698B367}"/>
              </a:ext>
            </a:extLst>
          </p:cNvPr>
          <p:cNvSpPr>
            <a:spLocks noGrp="1"/>
          </p:cNvSpPr>
          <p:nvPr>
            <p:ph type="sldNum" sz="quarter" idx="12"/>
          </p:nvPr>
        </p:nvSpPr>
        <p:spPr/>
        <p:txBody>
          <a:bodyPr/>
          <a:lstStyle/>
          <a:p>
            <a:fld id="{C01A4FA7-0749-4E5A-BB22-C9431DA4A074}" type="slidenum">
              <a:rPr lang="en-GB" smtClean="0"/>
              <a:t>‹#›</a:t>
            </a:fld>
            <a:endParaRPr lang="en-GB"/>
          </a:p>
        </p:txBody>
      </p:sp>
    </p:spTree>
    <p:extLst>
      <p:ext uri="{BB962C8B-B14F-4D97-AF65-F5344CB8AC3E}">
        <p14:creationId xmlns:p14="http://schemas.microsoft.com/office/powerpoint/2010/main" val="325344412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6754B7B-3A4B-4F42-AFC3-834ED7F82D0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21AC344F-8C9B-4A90-9284-40E083534D1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650833CB-58C1-4C77-A1D4-B6C3BFA5C42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CC43A98-1833-455D-89A9-F2339F09F4CE}" type="datetimeFigureOut">
              <a:rPr lang="en-GB" smtClean="0"/>
              <a:t>19/02/2024</a:t>
            </a:fld>
            <a:endParaRPr lang="en-GB"/>
          </a:p>
        </p:txBody>
      </p:sp>
      <p:sp>
        <p:nvSpPr>
          <p:cNvPr id="5" name="Footer Placeholder 4">
            <a:extLst>
              <a:ext uri="{FF2B5EF4-FFF2-40B4-BE49-F238E27FC236}">
                <a16:creationId xmlns:a16="http://schemas.microsoft.com/office/drawing/2014/main" id="{4B245677-4C5B-4645-9413-5723F9E496D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274F89D8-D85E-46D6-A200-3FFC2812AA6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01A4FA7-0749-4E5A-BB22-C9431DA4A074}" type="slidenum">
              <a:rPr lang="en-GB" smtClean="0"/>
              <a:t>‹#›</a:t>
            </a:fld>
            <a:endParaRPr lang="en-GB"/>
          </a:p>
        </p:txBody>
      </p:sp>
    </p:spTree>
    <p:extLst>
      <p:ext uri="{BB962C8B-B14F-4D97-AF65-F5344CB8AC3E}">
        <p14:creationId xmlns:p14="http://schemas.microsoft.com/office/powerpoint/2010/main" val="210562629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71" name="Rectangle 70">
            <a:extLst>
              <a:ext uri="{FF2B5EF4-FFF2-40B4-BE49-F238E27FC236}">
                <a16:creationId xmlns:a16="http://schemas.microsoft.com/office/drawing/2014/main" id="{3A93628A-4A26-42A6-859F-D1C95150AD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495758A0-1490-4F49-9F4B-56E531D4CA18}"/>
              </a:ext>
            </a:extLst>
          </p:cNvPr>
          <p:cNvSpPr>
            <a:spLocks noGrp="1"/>
          </p:cNvSpPr>
          <p:nvPr>
            <p:ph type="title"/>
          </p:nvPr>
        </p:nvSpPr>
        <p:spPr>
          <a:xfrm>
            <a:off x="1197864" y="891539"/>
            <a:ext cx="5715000" cy="1346693"/>
          </a:xfrm>
        </p:spPr>
        <p:txBody>
          <a:bodyPr>
            <a:normAutofit/>
          </a:bodyPr>
          <a:lstStyle/>
          <a:p>
            <a:r>
              <a:rPr lang="en-GB" sz="3400" dirty="0"/>
              <a:t>How to navigate insurance market cycles</a:t>
            </a:r>
          </a:p>
        </p:txBody>
      </p:sp>
      <p:sp>
        <p:nvSpPr>
          <p:cNvPr id="73" name="Rectangle 72">
            <a:extLst>
              <a:ext uri="{FF2B5EF4-FFF2-40B4-BE49-F238E27FC236}">
                <a16:creationId xmlns:a16="http://schemas.microsoft.com/office/drawing/2014/main" id="{DC61D707-5E7F-4B7C-910D-94A83595D5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891540"/>
            <a:ext cx="722376" cy="5071110"/>
          </a:xfrm>
          <a:prstGeom prst="rect">
            <a:avLst/>
          </a:prstGeom>
          <a:solidFill>
            <a:srgbClr val="4C525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DA79BC23-290A-47F6-9FB5-327780080E8D}"/>
              </a:ext>
            </a:extLst>
          </p:cNvPr>
          <p:cNvSpPr>
            <a:spLocks noGrp="1"/>
          </p:cNvSpPr>
          <p:nvPr>
            <p:ph idx="1"/>
          </p:nvPr>
        </p:nvSpPr>
        <p:spPr>
          <a:xfrm>
            <a:off x="1197864" y="2399100"/>
            <a:ext cx="5715000" cy="3563550"/>
          </a:xfrm>
        </p:spPr>
        <p:txBody>
          <a:bodyPr>
            <a:normAutofit lnSpcReduction="10000"/>
          </a:bodyPr>
          <a:lstStyle/>
          <a:p>
            <a:r>
              <a:rPr lang="en-GB" sz="2000" dirty="0"/>
              <a:t>By Alan Chandler, Chartered Insurer</a:t>
            </a:r>
          </a:p>
          <a:p>
            <a:endParaRPr lang="en-GB" sz="2000" dirty="0"/>
          </a:p>
          <a:p>
            <a:pPr marL="0" indent="0">
              <a:buNone/>
            </a:pPr>
            <a:r>
              <a:rPr lang="en-GB" sz="2000" b="0" i="0" dirty="0">
                <a:effectLst/>
                <a:latin typeface="Nunito"/>
              </a:rPr>
              <a:t>‘If you can keep your head when all about you</a:t>
            </a:r>
            <a:br>
              <a:rPr lang="en-GB" sz="2000" dirty="0"/>
            </a:br>
            <a:r>
              <a:rPr lang="en-GB" sz="2000" dirty="0">
                <a:latin typeface="Nunito"/>
              </a:rPr>
              <a:t>a</a:t>
            </a:r>
            <a:r>
              <a:rPr lang="en-GB" sz="2000" b="0" i="0" dirty="0">
                <a:effectLst/>
                <a:latin typeface="Nunito"/>
              </a:rPr>
              <a:t>re losing theirs and blaming it on you</a:t>
            </a:r>
            <a:r>
              <a:rPr lang="en-GB" sz="2000" dirty="0">
                <a:latin typeface="Nunito"/>
              </a:rPr>
              <a:t>. </a:t>
            </a:r>
            <a:r>
              <a:rPr lang="en-GB" sz="2000" b="0" i="0" dirty="0">
                <a:effectLst/>
                <a:latin typeface="Nunito"/>
              </a:rPr>
              <a:t>If you can trust yourself when all </a:t>
            </a:r>
            <a:r>
              <a:rPr lang="en-GB" sz="2000" dirty="0">
                <a:latin typeface="Nunito"/>
              </a:rPr>
              <a:t>people</a:t>
            </a:r>
            <a:r>
              <a:rPr lang="en-GB" sz="2000" b="0" i="0" dirty="0">
                <a:effectLst/>
                <a:latin typeface="Nunito"/>
              </a:rPr>
              <a:t> doubt you, t</a:t>
            </a:r>
            <a:r>
              <a:rPr lang="en-GB" sz="2000" dirty="0">
                <a:latin typeface="Nunito"/>
              </a:rPr>
              <a:t>hen yours is the insurance market and all the distressed clients within in it. </a:t>
            </a:r>
            <a:endParaRPr lang="en-GB" sz="1400" b="0" i="0" dirty="0">
              <a:solidFill>
                <a:srgbClr val="000000"/>
              </a:solidFill>
              <a:effectLst/>
              <a:latin typeface="adobe-garamond-pro"/>
            </a:endParaRPr>
          </a:p>
          <a:p>
            <a:endParaRPr lang="en-GB" sz="2000" dirty="0">
              <a:latin typeface="Nunito"/>
            </a:endParaRPr>
          </a:p>
          <a:p>
            <a:pPr marL="0" indent="0">
              <a:buNone/>
            </a:pPr>
            <a:br>
              <a:rPr lang="en-GB" sz="2000" dirty="0"/>
            </a:br>
            <a:br>
              <a:rPr lang="en-GB" sz="2000" dirty="0"/>
            </a:br>
            <a:endParaRPr lang="en-GB" sz="2000" dirty="0"/>
          </a:p>
        </p:txBody>
      </p:sp>
    </p:spTree>
    <p:extLst>
      <p:ext uri="{BB962C8B-B14F-4D97-AF65-F5344CB8AC3E}">
        <p14:creationId xmlns:p14="http://schemas.microsoft.com/office/powerpoint/2010/main" val="389837328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3079" name="Rectangle 3078">
            <a:extLst>
              <a:ext uri="{FF2B5EF4-FFF2-40B4-BE49-F238E27FC236}">
                <a16:creationId xmlns:a16="http://schemas.microsoft.com/office/drawing/2014/main" id="{16C5FA50-8D52-4617-AF91-5C7B1C8352F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rgbClr val="282B6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7E16E459-F841-2952-D482-316142BD4529}"/>
              </a:ext>
            </a:extLst>
          </p:cNvPr>
          <p:cNvSpPr>
            <a:spLocks noGrp="1"/>
          </p:cNvSpPr>
          <p:nvPr>
            <p:ph type="title"/>
          </p:nvPr>
        </p:nvSpPr>
        <p:spPr>
          <a:xfrm>
            <a:off x="9093496" y="618681"/>
            <a:ext cx="2613872" cy="4794567"/>
          </a:xfrm>
        </p:spPr>
        <p:txBody>
          <a:bodyPr vert="horz" lIns="91440" tIns="45720" rIns="91440" bIns="45720" rtlCol="0" anchor="ctr">
            <a:normAutofit/>
          </a:bodyPr>
          <a:lstStyle/>
          <a:p>
            <a:r>
              <a:rPr lang="en-US" sz="3600" dirty="0">
                <a:solidFill>
                  <a:srgbClr val="FFFFFF"/>
                </a:solidFill>
              </a:rPr>
              <a:t>Insurers, and to a large degree brokers, do not like a soft market</a:t>
            </a:r>
          </a:p>
        </p:txBody>
      </p:sp>
      <p:sp>
        <p:nvSpPr>
          <p:cNvPr id="3081" name="Rounded Rectangle 9">
            <a:extLst>
              <a:ext uri="{FF2B5EF4-FFF2-40B4-BE49-F238E27FC236}">
                <a16:creationId xmlns:a16="http://schemas.microsoft.com/office/drawing/2014/main" id="{E223798C-12AD-4B0C-A50C-D676347D67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93354" y="484632"/>
            <a:ext cx="8129016" cy="5724144"/>
          </a:xfrm>
          <a:prstGeom prst="roundRect">
            <a:avLst>
              <a:gd name="adj" fmla="val 0"/>
            </a:avLst>
          </a:prstGeom>
          <a:solidFill>
            <a:srgbClr val="FFFFFF"/>
          </a:solidFill>
          <a:ln w="9525">
            <a:solidFill>
              <a:srgbClr val="C8CACA"/>
            </a:solidFill>
          </a:ln>
          <a:effectLst>
            <a:outerShdw blurRad="57150" dist="19050" dir="5400000" algn="t" rotWithShape="0">
              <a:prstClr val="black">
                <a:alpha val="6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07538298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5" name="Rectangle 2054">
            <a:extLst>
              <a:ext uri="{FF2B5EF4-FFF2-40B4-BE49-F238E27FC236}">
                <a16:creationId xmlns:a16="http://schemas.microsoft.com/office/drawing/2014/main" id="{6753252F-4873-4F63-801D-CC719279A7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57" name="Rectangle 2056">
            <a:extLst>
              <a:ext uri="{FF2B5EF4-FFF2-40B4-BE49-F238E27FC236}">
                <a16:creationId xmlns:a16="http://schemas.microsoft.com/office/drawing/2014/main" id="{047C8CCB-F95D-4249-92DD-651249D3535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2013557" cy="6858000"/>
          </a:xfrm>
          <a:prstGeom prst="rect">
            <a:avLst/>
          </a:prstGeom>
          <a:solidFill>
            <a:srgbClr val="344D4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66D4B040-FF12-1E3A-201C-D1EE1C38816D}"/>
              </a:ext>
            </a:extLst>
          </p:cNvPr>
          <p:cNvSpPr>
            <a:spLocks noGrp="1"/>
          </p:cNvSpPr>
          <p:nvPr>
            <p:ph type="title"/>
          </p:nvPr>
        </p:nvSpPr>
        <p:spPr>
          <a:xfrm>
            <a:off x="640080" y="2074363"/>
            <a:ext cx="2752354" cy="2709275"/>
          </a:xfrm>
          <a:prstGeom prst="ellipse">
            <a:avLst/>
          </a:prstGeom>
          <a:solidFill>
            <a:srgbClr val="262626"/>
          </a:solidFill>
          <a:ln w="174625" cmpd="thinThick">
            <a:solidFill>
              <a:srgbClr val="262626"/>
            </a:solidFill>
          </a:ln>
        </p:spPr>
        <p:txBody>
          <a:bodyPr vert="horz" lIns="91440" tIns="45720" rIns="91440" bIns="45720" rtlCol="0" anchor="ctr">
            <a:normAutofit/>
          </a:bodyPr>
          <a:lstStyle/>
          <a:p>
            <a:pPr algn="ctr"/>
            <a:r>
              <a:rPr lang="en-US" sz="2600" kern="1200" dirty="0">
                <a:solidFill>
                  <a:srgbClr val="FFFFFF"/>
                </a:solidFill>
                <a:latin typeface="+mj-lt"/>
                <a:ea typeface="+mj-ea"/>
                <a:cs typeface="+mj-cs"/>
              </a:rPr>
              <a:t>Policyholders however love a soft market</a:t>
            </a:r>
          </a:p>
        </p:txBody>
      </p:sp>
    </p:spTree>
    <p:extLst>
      <p:ext uri="{BB962C8B-B14F-4D97-AF65-F5344CB8AC3E}">
        <p14:creationId xmlns:p14="http://schemas.microsoft.com/office/powerpoint/2010/main" val="68083370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44" name="Rectangle 1043">
            <a:extLst>
              <a:ext uri="{FF2B5EF4-FFF2-40B4-BE49-F238E27FC236}">
                <a16:creationId xmlns:a16="http://schemas.microsoft.com/office/drawing/2014/main" id="{1707FC24-6981-43D9-B525-C7832BA2246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336884" y="311449"/>
            <a:ext cx="4332307" cy="6179552"/>
          </a:xfrm>
          <a:prstGeom prst="rect">
            <a:avLst/>
          </a:prstGeom>
          <a:solidFill>
            <a:srgbClr val="404040"/>
          </a:solidFill>
          <a:ln w="127000" cap="sq" cmpd="thinThick">
            <a:solidFill>
              <a:srgbClr val="40404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2F0DDA66-ECC7-2402-07CF-02048948A1FA}"/>
              </a:ext>
            </a:extLst>
          </p:cNvPr>
          <p:cNvSpPr>
            <a:spLocks noGrp="1"/>
          </p:cNvSpPr>
          <p:nvPr>
            <p:ph type="title"/>
          </p:nvPr>
        </p:nvSpPr>
        <p:spPr>
          <a:xfrm>
            <a:off x="742950" y="742951"/>
            <a:ext cx="3476625" cy="4962524"/>
          </a:xfrm>
        </p:spPr>
        <p:txBody>
          <a:bodyPr vert="horz" lIns="91440" tIns="45720" rIns="91440" bIns="45720" rtlCol="0" anchor="ctr">
            <a:normAutofit/>
          </a:bodyPr>
          <a:lstStyle/>
          <a:p>
            <a:pPr algn="ctr"/>
            <a:r>
              <a:rPr lang="en-US" sz="3700" kern="1200" dirty="0">
                <a:solidFill>
                  <a:srgbClr val="FFFFFF"/>
                </a:solidFill>
                <a:latin typeface="+mj-lt"/>
                <a:ea typeface="+mj-ea"/>
                <a:cs typeface="+mj-cs"/>
              </a:rPr>
              <a:t>Not mentioning a soft market will not stop it happening – the market forces will make things so, if we like it or not.</a:t>
            </a:r>
          </a:p>
        </p:txBody>
      </p:sp>
    </p:spTree>
    <p:extLst>
      <p:ext uri="{BB962C8B-B14F-4D97-AF65-F5344CB8AC3E}">
        <p14:creationId xmlns:p14="http://schemas.microsoft.com/office/powerpoint/2010/main" val="146538742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2" name="Rectangle 21">
            <a:extLst>
              <a:ext uri="{FF2B5EF4-FFF2-40B4-BE49-F238E27FC236}">
                <a16:creationId xmlns:a16="http://schemas.microsoft.com/office/drawing/2014/main" id="{B66D7F65-E9B6-4775-8355-D095CC73C1C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
            <a:ext cx="12192000" cy="6857997"/>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E5CDE9CF-1575-C366-B7CF-7BE6D6BE95BE}"/>
              </a:ext>
            </a:extLst>
          </p:cNvPr>
          <p:cNvSpPr>
            <a:spLocks noGrp="1"/>
          </p:cNvSpPr>
          <p:nvPr>
            <p:ph type="title"/>
          </p:nvPr>
        </p:nvSpPr>
        <p:spPr>
          <a:xfrm>
            <a:off x="1136396" y="502021"/>
            <a:ext cx="6173262" cy="1655483"/>
          </a:xfrm>
        </p:spPr>
        <p:txBody>
          <a:bodyPr anchor="b">
            <a:normAutofit/>
          </a:bodyPr>
          <a:lstStyle/>
          <a:p>
            <a:r>
              <a:rPr lang="en-GB" sz="3700" dirty="0"/>
              <a:t>Brokers have a </a:t>
            </a:r>
            <a:r>
              <a:rPr lang="en-GB" sz="3700" b="1" i="0" dirty="0">
                <a:effectLst/>
                <a:latin typeface="Source Sans Pro" panose="020B0503030403020204" pitchFamily="34" charset="0"/>
              </a:rPr>
              <a:t>Fiduciary Duty which means</a:t>
            </a:r>
            <a:br>
              <a:rPr lang="en-GB" sz="3700" b="1" i="0" dirty="0">
                <a:effectLst/>
                <a:latin typeface="Source Sans Pro" panose="020B0503030403020204" pitchFamily="34" charset="0"/>
              </a:rPr>
            </a:br>
            <a:endParaRPr lang="en-GB" sz="3700" dirty="0"/>
          </a:p>
        </p:txBody>
      </p:sp>
      <p:sp>
        <p:nvSpPr>
          <p:cNvPr id="3" name="Content Placeholder 2">
            <a:extLst>
              <a:ext uri="{FF2B5EF4-FFF2-40B4-BE49-F238E27FC236}">
                <a16:creationId xmlns:a16="http://schemas.microsoft.com/office/drawing/2014/main" id="{64C78C3A-ED73-F03D-1D5B-B2DA9A68E0BC}"/>
              </a:ext>
            </a:extLst>
          </p:cNvPr>
          <p:cNvSpPr>
            <a:spLocks noGrp="1"/>
          </p:cNvSpPr>
          <p:nvPr>
            <p:ph idx="1"/>
          </p:nvPr>
        </p:nvSpPr>
        <p:spPr>
          <a:xfrm>
            <a:off x="1136397" y="2408518"/>
            <a:ext cx="6173262" cy="3535083"/>
          </a:xfrm>
        </p:spPr>
        <p:txBody>
          <a:bodyPr>
            <a:normAutofit/>
          </a:bodyPr>
          <a:lstStyle/>
          <a:p>
            <a:pPr fontAlgn="base">
              <a:buFont typeface="Arial" panose="020B0604020202020204" pitchFamily="34" charset="0"/>
              <a:buChar char="•"/>
            </a:pPr>
            <a:r>
              <a:rPr lang="en-GB" sz="2000" b="0" i="0" dirty="0">
                <a:effectLst/>
                <a:latin typeface="Source Sans Pro" panose="020B0503030403020204" pitchFamily="34" charset="0"/>
              </a:rPr>
              <a:t>Loyalty to the </a:t>
            </a:r>
            <a:r>
              <a:rPr lang="en-GB" sz="2000" b="1" i="0" dirty="0">
                <a:effectLst/>
                <a:latin typeface="Source Sans Pro" panose="020B0503030403020204" pitchFamily="34" charset="0"/>
              </a:rPr>
              <a:t>client</a:t>
            </a:r>
            <a:r>
              <a:rPr lang="en-GB" sz="2000" b="0" i="0" dirty="0">
                <a:effectLst/>
                <a:latin typeface="Source Sans Pro" panose="020B0503030403020204" pitchFamily="34" charset="0"/>
              </a:rPr>
              <a:t> - being guided solely by the interests of the other person and not by any consideration of the fiduciary's own interests.</a:t>
            </a:r>
          </a:p>
          <a:p>
            <a:pPr fontAlgn="base">
              <a:buFont typeface="Arial" panose="020B0604020202020204" pitchFamily="34" charset="0"/>
              <a:buChar char="•"/>
            </a:pPr>
            <a:r>
              <a:rPr lang="en-GB" sz="2000" b="0" i="0" dirty="0">
                <a:effectLst/>
                <a:latin typeface="Source Sans Pro" panose="020B0503030403020204" pitchFamily="34" charset="0"/>
              </a:rPr>
              <a:t>Fiduciaries are required to act openly and honestly and must </a:t>
            </a:r>
            <a:r>
              <a:rPr lang="en-GB" sz="2000" b="1" i="0" dirty="0">
                <a:effectLst/>
                <a:latin typeface="Source Sans Pro" panose="020B0503030403020204" pitchFamily="34" charset="0"/>
              </a:rPr>
              <a:t>not</a:t>
            </a:r>
            <a:r>
              <a:rPr lang="en-GB" sz="2000" b="0" i="0" dirty="0">
                <a:effectLst/>
                <a:latin typeface="Source Sans Pro" panose="020B0503030403020204" pitchFamily="34" charset="0"/>
              </a:rPr>
              <a:t> place themselves in a position where their own interests, </a:t>
            </a:r>
            <a:r>
              <a:rPr lang="en-GB" sz="2000" b="1" i="0" dirty="0">
                <a:effectLst/>
                <a:latin typeface="Source Sans Pro" panose="020B0503030403020204" pitchFamily="34" charset="0"/>
              </a:rPr>
              <a:t>or their duty to another party, </a:t>
            </a:r>
            <a:r>
              <a:rPr lang="en-GB" sz="2000" b="0" i="0" dirty="0">
                <a:effectLst/>
                <a:latin typeface="Source Sans Pro" panose="020B0503030403020204" pitchFamily="34" charset="0"/>
              </a:rPr>
              <a:t>may conflict with their duty to pursue the other person's interests.</a:t>
            </a:r>
            <a:endParaRPr lang="en-GB" sz="2000" dirty="0">
              <a:latin typeface="Source Sans Pro" panose="020B0503030403020204" pitchFamily="34" charset="0"/>
            </a:endParaRPr>
          </a:p>
          <a:p>
            <a:pPr fontAlgn="base">
              <a:buFont typeface="Arial" panose="020B0604020202020204" pitchFamily="34" charset="0"/>
              <a:buChar char="•"/>
            </a:pPr>
            <a:r>
              <a:rPr lang="en-GB" sz="2000" b="0" i="0" dirty="0">
                <a:effectLst/>
                <a:latin typeface="Source Sans Pro" panose="020B0503030403020204" pitchFamily="34" charset="0"/>
              </a:rPr>
              <a:t>Failure </a:t>
            </a:r>
            <a:r>
              <a:rPr lang="en-GB" sz="2000" dirty="0">
                <a:latin typeface="Source Sans Pro" panose="020B0503030403020204" pitchFamily="34" charset="0"/>
              </a:rPr>
              <a:t>by a broker to</a:t>
            </a:r>
            <a:r>
              <a:rPr lang="en-GB" sz="2000" b="0" i="0" dirty="0">
                <a:effectLst/>
                <a:latin typeface="Source Sans Pro" panose="020B0503030403020204" pitchFamily="34" charset="0"/>
              </a:rPr>
              <a:t> fulfil </a:t>
            </a:r>
            <a:r>
              <a:rPr lang="en-GB" sz="2000" dirty="0">
                <a:latin typeface="Source Sans Pro" panose="020B0503030403020204" pitchFamily="34" charset="0"/>
              </a:rPr>
              <a:t>their</a:t>
            </a:r>
            <a:r>
              <a:rPr lang="en-GB" sz="2000" b="0" i="0" dirty="0">
                <a:effectLst/>
                <a:latin typeface="Source Sans Pro" panose="020B0503030403020204" pitchFamily="34" charset="0"/>
              </a:rPr>
              <a:t> fiduciary duty means the court will hold against </a:t>
            </a:r>
            <a:r>
              <a:rPr lang="en-GB" sz="2000" dirty="0">
                <a:latin typeface="Source Sans Pro" panose="020B0503030403020204" pitchFamily="34" charset="0"/>
              </a:rPr>
              <a:t>them</a:t>
            </a:r>
            <a:r>
              <a:rPr lang="en-GB" sz="2000" b="0" i="0" dirty="0">
                <a:effectLst/>
                <a:latin typeface="Source Sans Pro" panose="020B0503030403020204" pitchFamily="34" charset="0"/>
              </a:rPr>
              <a:t> for sure.</a:t>
            </a:r>
          </a:p>
          <a:p>
            <a:pPr marL="0" indent="0" fontAlgn="base">
              <a:buNone/>
            </a:pPr>
            <a:endParaRPr lang="en-GB" sz="2000" dirty="0">
              <a:latin typeface="Source Sans Pro" panose="020B0503030403020204" pitchFamily="34" charset="0"/>
            </a:endParaRPr>
          </a:p>
          <a:p>
            <a:pPr fontAlgn="base">
              <a:buFont typeface="Arial" panose="020B0604020202020204" pitchFamily="34" charset="0"/>
              <a:buChar char="•"/>
            </a:pPr>
            <a:endParaRPr lang="en-GB" sz="2000" b="0" i="0" dirty="0">
              <a:effectLst/>
              <a:latin typeface="Source Sans Pro" panose="020B0503030403020204" pitchFamily="34" charset="0"/>
            </a:endParaRPr>
          </a:p>
          <a:p>
            <a:endParaRPr lang="en-GB" sz="2000" dirty="0"/>
          </a:p>
        </p:txBody>
      </p:sp>
      <p:pic>
        <p:nvPicPr>
          <p:cNvPr id="10" name="Picture 9" descr="Checkmate in a chess game">
            <a:extLst>
              <a:ext uri="{FF2B5EF4-FFF2-40B4-BE49-F238E27FC236}">
                <a16:creationId xmlns:a16="http://schemas.microsoft.com/office/drawing/2014/main" id="{4B08E014-749C-4D62-5577-E05F61B763E2}"/>
              </a:ext>
            </a:extLst>
          </p:cNvPr>
          <p:cNvPicPr>
            <a:picLocks noChangeAspect="1"/>
          </p:cNvPicPr>
          <p:nvPr/>
        </p:nvPicPr>
        <p:blipFill rotWithShape="1">
          <a:blip r:embed="rId2"/>
          <a:srcRect l="23852" r="28038" b="2"/>
          <a:stretch/>
        </p:blipFill>
        <p:spPr>
          <a:xfrm>
            <a:off x="8115300" y="-12515"/>
            <a:ext cx="4076700" cy="6418631"/>
          </a:xfrm>
          <a:prstGeom prst="rect">
            <a:avLst/>
          </a:prstGeom>
        </p:spPr>
      </p:pic>
      <p:sp>
        <p:nvSpPr>
          <p:cNvPr id="24" name="Rectangle 23">
            <a:extLst>
              <a:ext uri="{FF2B5EF4-FFF2-40B4-BE49-F238E27FC236}">
                <a16:creationId xmlns:a16="http://schemas.microsoft.com/office/drawing/2014/main" id="{61707E60-CEC9-4661-AA82-69242EB4BDC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6406116"/>
            <a:ext cx="12191998" cy="461774"/>
          </a:xfrm>
          <a:prstGeom prst="rect">
            <a:avLst/>
          </a:prstGeom>
          <a:gradFill>
            <a:gsLst>
              <a:gs pos="0">
                <a:srgbClr val="000000"/>
              </a:gs>
              <a:gs pos="70000">
                <a:schemeClr val="accent1">
                  <a:lumMod val="75000"/>
                </a:schemeClr>
              </a:gs>
            </a:gsLst>
            <a:lin ang="15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Rectangle 25">
            <a:extLst>
              <a:ext uri="{FF2B5EF4-FFF2-40B4-BE49-F238E27FC236}">
                <a16:creationId xmlns:a16="http://schemas.microsoft.com/office/drawing/2014/main" id="{8F035CD8-AE30-4146-96F2-036B0CE5E4F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300" y="6406115"/>
            <a:ext cx="4076698" cy="464399"/>
          </a:xfrm>
          <a:prstGeom prst="rect">
            <a:avLst/>
          </a:prstGeom>
          <a:gradFill>
            <a:gsLst>
              <a:gs pos="19000">
                <a:srgbClr val="000000">
                  <a:alpha val="46000"/>
                </a:srgbClr>
              </a:gs>
              <a:gs pos="99000">
                <a:schemeClr val="accent1"/>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23556226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31" name="Rectangle 1030">
            <a:extLst>
              <a:ext uri="{FF2B5EF4-FFF2-40B4-BE49-F238E27FC236}">
                <a16:creationId xmlns:a16="http://schemas.microsoft.com/office/drawing/2014/main" id="{F13C74B1-5B17-4795-BED0-7140497B445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EFE24DDB-99DE-FBEB-30C8-938220771448}"/>
              </a:ext>
            </a:extLst>
          </p:cNvPr>
          <p:cNvSpPr>
            <a:spLocks noGrp="1"/>
          </p:cNvSpPr>
          <p:nvPr>
            <p:ph type="title"/>
          </p:nvPr>
        </p:nvSpPr>
        <p:spPr>
          <a:xfrm>
            <a:off x="640080" y="325369"/>
            <a:ext cx="4368602" cy="1956841"/>
          </a:xfrm>
        </p:spPr>
        <p:txBody>
          <a:bodyPr anchor="b">
            <a:normAutofit fontScale="90000"/>
          </a:bodyPr>
          <a:lstStyle/>
          <a:p>
            <a:r>
              <a:rPr lang="en-GB" sz="5400" dirty="0"/>
              <a:t>Strength and security could be a reason</a:t>
            </a:r>
          </a:p>
        </p:txBody>
      </p:sp>
      <p:sp>
        <p:nvSpPr>
          <p:cNvPr id="1033" name="sketchy line">
            <a:extLst>
              <a:ext uri="{FF2B5EF4-FFF2-40B4-BE49-F238E27FC236}">
                <a16:creationId xmlns:a16="http://schemas.microsoft.com/office/drawing/2014/main" id="{D4974D33-8DC5-464E-8C6D-BE58F0669C1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0080" y="2586994"/>
            <a:ext cx="3474720" cy="18288"/>
          </a:xfrm>
          <a:custGeom>
            <a:avLst/>
            <a:gdLst>
              <a:gd name="connsiteX0" fmla="*/ 0 w 3474720"/>
              <a:gd name="connsiteY0" fmla="*/ 0 h 18288"/>
              <a:gd name="connsiteX1" fmla="*/ 694944 w 3474720"/>
              <a:gd name="connsiteY1" fmla="*/ 0 h 18288"/>
              <a:gd name="connsiteX2" fmla="*/ 1355141 w 3474720"/>
              <a:gd name="connsiteY2" fmla="*/ 0 h 18288"/>
              <a:gd name="connsiteX3" fmla="*/ 2015338 w 3474720"/>
              <a:gd name="connsiteY3" fmla="*/ 0 h 18288"/>
              <a:gd name="connsiteX4" fmla="*/ 2779776 w 3474720"/>
              <a:gd name="connsiteY4" fmla="*/ 0 h 18288"/>
              <a:gd name="connsiteX5" fmla="*/ 3474720 w 3474720"/>
              <a:gd name="connsiteY5" fmla="*/ 0 h 18288"/>
              <a:gd name="connsiteX6" fmla="*/ 3474720 w 3474720"/>
              <a:gd name="connsiteY6" fmla="*/ 18288 h 18288"/>
              <a:gd name="connsiteX7" fmla="*/ 2779776 w 3474720"/>
              <a:gd name="connsiteY7" fmla="*/ 18288 h 18288"/>
              <a:gd name="connsiteX8" fmla="*/ 2189074 w 3474720"/>
              <a:gd name="connsiteY8" fmla="*/ 18288 h 18288"/>
              <a:gd name="connsiteX9" fmla="*/ 1528877 w 3474720"/>
              <a:gd name="connsiteY9" fmla="*/ 18288 h 18288"/>
              <a:gd name="connsiteX10" fmla="*/ 868680 w 3474720"/>
              <a:gd name="connsiteY10" fmla="*/ 18288 h 18288"/>
              <a:gd name="connsiteX11" fmla="*/ 0 w 3474720"/>
              <a:gd name="connsiteY11" fmla="*/ 18288 h 18288"/>
              <a:gd name="connsiteX12" fmla="*/ 0 w 3474720"/>
              <a:gd name="connsiteY12"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474720" h="18288" fill="none" extrusionOk="0">
                <a:moveTo>
                  <a:pt x="0" y="0"/>
                </a:moveTo>
                <a:cubicBezTo>
                  <a:pt x="224454" y="-14544"/>
                  <a:pt x="495407" y="26540"/>
                  <a:pt x="694944" y="0"/>
                </a:cubicBezTo>
                <a:cubicBezTo>
                  <a:pt x="894481" y="-26540"/>
                  <a:pt x="1130063" y="24713"/>
                  <a:pt x="1355141" y="0"/>
                </a:cubicBezTo>
                <a:cubicBezTo>
                  <a:pt x="1580219" y="-24713"/>
                  <a:pt x="1820099" y="26695"/>
                  <a:pt x="2015338" y="0"/>
                </a:cubicBezTo>
                <a:cubicBezTo>
                  <a:pt x="2210577" y="-26695"/>
                  <a:pt x="2402045" y="165"/>
                  <a:pt x="2779776" y="0"/>
                </a:cubicBezTo>
                <a:cubicBezTo>
                  <a:pt x="3157507" y="-165"/>
                  <a:pt x="3286859" y="-15571"/>
                  <a:pt x="3474720" y="0"/>
                </a:cubicBezTo>
                <a:cubicBezTo>
                  <a:pt x="3474286" y="7551"/>
                  <a:pt x="3474253" y="9822"/>
                  <a:pt x="3474720" y="18288"/>
                </a:cubicBezTo>
                <a:cubicBezTo>
                  <a:pt x="3233904" y="29845"/>
                  <a:pt x="2945134" y="-5256"/>
                  <a:pt x="2779776" y="18288"/>
                </a:cubicBezTo>
                <a:cubicBezTo>
                  <a:pt x="2614418" y="41832"/>
                  <a:pt x="2339768" y="22709"/>
                  <a:pt x="2189074" y="18288"/>
                </a:cubicBezTo>
                <a:cubicBezTo>
                  <a:pt x="2038380" y="13867"/>
                  <a:pt x="1817434" y="-4947"/>
                  <a:pt x="1528877" y="18288"/>
                </a:cubicBezTo>
                <a:cubicBezTo>
                  <a:pt x="1240320" y="41523"/>
                  <a:pt x="1042447" y="37198"/>
                  <a:pt x="868680" y="18288"/>
                </a:cubicBezTo>
                <a:cubicBezTo>
                  <a:pt x="694913" y="-622"/>
                  <a:pt x="233232" y="44909"/>
                  <a:pt x="0" y="18288"/>
                </a:cubicBezTo>
                <a:cubicBezTo>
                  <a:pt x="60" y="11696"/>
                  <a:pt x="66" y="3758"/>
                  <a:pt x="0" y="0"/>
                </a:cubicBezTo>
                <a:close/>
              </a:path>
              <a:path w="3474720" h="18288" stroke="0" extrusionOk="0">
                <a:moveTo>
                  <a:pt x="0" y="0"/>
                </a:moveTo>
                <a:cubicBezTo>
                  <a:pt x="202328" y="-14716"/>
                  <a:pt x="332722" y="-11499"/>
                  <a:pt x="625450" y="0"/>
                </a:cubicBezTo>
                <a:cubicBezTo>
                  <a:pt x="918178" y="11499"/>
                  <a:pt x="1096688" y="5123"/>
                  <a:pt x="1389888" y="0"/>
                </a:cubicBezTo>
                <a:cubicBezTo>
                  <a:pt x="1683088" y="-5123"/>
                  <a:pt x="1835981" y="-14038"/>
                  <a:pt x="1980590" y="0"/>
                </a:cubicBezTo>
                <a:cubicBezTo>
                  <a:pt x="2125199" y="14038"/>
                  <a:pt x="2396099" y="-7203"/>
                  <a:pt x="2571293" y="0"/>
                </a:cubicBezTo>
                <a:cubicBezTo>
                  <a:pt x="2746487" y="7203"/>
                  <a:pt x="3041609" y="-12036"/>
                  <a:pt x="3474720" y="0"/>
                </a:cubicBezTo>
                <a:cubicBezTo>
                  <a:pt x="3474638" y="4406"/>
                  <a:pt x="3474631" y="9982"/>
                  <a:pt x="3474720" y="18288"/>
                </a:cubicBezTo>
                <a:cubicBezTo>
                  <a:pt x="3324873" y="21876"/>
                  <a:pt x="3136771" y="12587"/>
                  <a:pt x="2814523" y="18288"/>
                </a:cubicBezTo>
                <a:cubicBezTo>
                  <a:pt x="2492275" y="23989"/>
                  <a:pt x="2294402" y="47111"/>
                  <a:pt x="2154326" y="18288"/>
                </a:cubicBezTo>
                <a:cubicBezTo>
                  <a:pt x="2014250" y="-10535"/>
                  <a:pt x="1820317" y="33903"/>
                  <a:pt x="1494130" y="18288"/>
                </a:cubicBezTo>
                <a:cubicBezTo>
                  <a:pt x="1167943" y="2673"/>
                  <a:pt x="948432" y="14868"/>
                  <a:pt x="729691" y="18288"/>
                </a:cubicBezTo>
                <a:cubicBezTo>
                  <a:pt x="510950" y="21708"/>
                  <a:pt x="264032" y="24354"/>
                  <a:pt x="0" y="18288"/>
                </a:cubicBezTo>
                <a:cubicBezTo>
                  <a:pt x="189" y="14288"/>
                  <a:pt x="-703" y="3747"/>
                  <a:pt x="0" y="0"/>
                </a:cubicBezTo>
                <a:close/>
              </a:path>
            </a:pathLst>
          </a:custGeom>
          <a:solidFill>
            <a:schemeClr val="accent2"/>
          </a:solidFill>
          <a:ln w="44450" cap="rnd">
            <a:solidFill>
              <a:schemeClr val="accent2"/>
            </a:solidFill>
            <a:round/>
            <a:extLst>
              <a:ext uri="{C807C97D-BFC1-408E-A445-0C87EB9F89A2}">
                <ask:lineSketchStyleProps xmlns:ask="http://schemas.microsoft.com/office/drawing/2018/sketchyshapes" sd="2863741219">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50DF72D0-D89E-7B97-5945-4627E70996B2}"/>
              </a:ext>
            </a:extLst>
          </p:cNvPr>
          <p:cNvSpPr>
            <a:spLocks noGrp="1"/>
          </p:cNvSpPr>
          <p:nvPr>
            <p:ph idx="1"/>
          </p:nvPr>
        </p:nvSpPr>
        <p:spPr>
          <a:xfrm>
            <a:off x="640080" y="2872899"/>
            <a:ext cx="4243589" cy="3320668"/>
          </a:xfrm>
        </p:spPr>
        <p:txBody>
          <a:bodyPr>
            <a:normAutofit/>
          </a:bodyPr>
          <a:lstStyle/>
          <a:p>
            <a:r>
              <a:rPr lang="en-GB" sz="2200"/>
              <a:t>Is the insurer AA rated? </a:t>
            </a:r>
          </a:p>
          <a:p>
            <a:r>
              <a:rPr lang="en-GB" sz="2200"/>
              <a:t>Great for large clients, not such a draw for smaller clients.</a:t>
            </a:r>
          </a:p>
          <a:p>
            <a:pPr marL="0" indent="0">
              <a:buNone/>
            </a:pPr>
            <a:endParaRPr lang="en-GB" sz="2200"/>
          </a:p>
          <a:p>
            <a:endParaRPr lang="en-GB" sz="2200"/>
          </a:p>
        </p:txBody>
      </p:sp>
    </p:spTree>
    <p:extLst>
      <p:ext uri="{BB962C8B-B14F-4D97-AF65-F5344CB8AC3E}">
        <p14:creationId xmlns:p14="http://schemas.microsoft.com/office/powerpoint/2010/main" val="215025466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059" name="Rectangle 2058">
            <a:extLst>
              <a:ext uri="{FF2B5EF4-FFF2-40B4-BE49-F238E27FC236}">
                <a16:creationId xmlns:a16="http://schemas.microsoft.com/office/drawing/2014/main" id="{99F1FFA9-D672-408C-9220-ADEEC6ABDD0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E4B38991-583D-3A28-6AEB-5CF998C0C8AB}"/>
              </a:ext>
            </a:extLst>
          </p:cNvPr>
          <p:cNvSpPr>
            <a:spLocks noGrp="1"/>
          </p:cNvSpPr>
          <p:nvPr>
            <p:ph type="title"/>
          </p:nvPr>
        </p:nvSpPr>
        <p:spPr>
          <a:xfrm>
            <a:off x="838201" y="365125"/>
            <a:ext cx="3816095" cy="1938076"/>
          </a:xfrm>
        </p:spPr>
        <p:txBody>
          <a:bodyPr>
            <a:normAutofit/>
          </a:bodyPr>
          <a:lstStyle/>
          <a:p>
            <a:r>
              <a:rPr lang="en-GB" dirty="0"/>
              <a:t>Great claims service</a:t>
            </a:r>
          </a:p>
        </p:txBody>
      </p:sp>
      <p:sp>
        <p:nvSpPr>
          <p:cNvPr id="2056" name="Content Placeholder 2055">
            <a:extLst>
              <a:ext uri="{FF2B5EF4-FFF2-40B4-BE49-F238E27FC236}">
                <a16:creationId xmlns:a16="http://schemas.microsoft.com/office/drawing/2014/main" id="{1BBC75D7-167D-E3F0-4711-F7313EA2553E}"/>
              </a:ext>
            </a:extLst>
          </p:cNvPr>
          <p:cNvSpPr>
            <a:spLocks noGrp="1"/>
          </p:cNvSpPr>
          <p:nvPr>
            <p:ph idx="1"/>
          </p:nvPr>
        </p:nvSpPr>
        <p:spPr>
          <a:xfrm>
            <a:off x="838201" y="2482589"/>
            <a:ext cx="3816096" cy="3694373"/>
          </a:xfrm>
        </p:spPr>
        <p:txBody>
          <a:bodyPr>
            <a:normAutofit/>
          </a:bodyPr>
          <a:lstStyle/>
          <a:p>
            <a:r>
              <a:rPr lang="en-US" sz="2000" dirty="0"/>
              <a:t>Every Insurers says this, but many deliver mediocrity – it is hard to recommend mediocrity.</a:t>
            </a:r>
          </a:p>
          <a:p>
            <a:r>
              <a:rPr lang="en-US" sz="2000" dirty="0"/>
              <a:t>Help the broker articulate why you are so great at claims. Provide statistics, provide good news stories, show great claims survey results. Bring some tangibility to the table.</a:t>
            </a:r>
          </a:p>
        </p:txBody>
      </p:sp>
    </p:spTree>
    <p:extLst>
      <p:ext uri="{BB962C8B-B14F-4D97-AF65-F5344CB8AC3E}">
        <p14:creationId xmlns:p14="http://schemas.microsoft.com/office/powerpoint/2010/main" val="154701340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079" name="Rectangle 3078">
            <a:extLst>
              <a:ext uri="{FF2B5EF4-FFF2-40B4-BE49-F238E27FC236}">
                <a16:creationId xmlns:a16="http://schemas.microsoft.com/office/drawing/2014/main" id="{45D37F4E-DDB4-456B-97E0-9937730A039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775C41DA-6F80-EACE-B28C-E8D9ED469E9F}"/>
              </a:ext>
            </a:extLst>
          </p:cNvPr>
          <p:cNvSpPr>
            <a:spLocks noGrp="1"/>
          </p:cNvSpPr>
          <p:nvPr>
            <p:ph type="title"/>
          </p:nvPr>
        </p:nvSpPr>
        <p:spPr>
          <a:xfrm>
            <a:off x="572493" y="238539"/>
            <a:ext cx="11018520" cy="1434415"/>
          </a:xfrm>
        </p:spPr>
        <p:txBody>
          <a:bodyPr anchor="b">
            <a:normAutofit/>
          </a:bodyPr>
          <a:lstStyle/>
          <a:p>
            <a:r>
              <a:rPr lang="en-GB" sz="5400"/>
              <a:t>Widen your cover in a softer market </a:t>
            </a:r>
          </a:p>
        </p:txBody>
      </p:sp>
      <p:sp>
        <p:nvSpPr>
          <p:cNvPr id="3081" name="sketchy line">
            <a:extLst>
              <a:ext uri="{FF2B5EF4-FFF2-40B4-BE49-F238E27FC236}">
                <a16:creationId xmlns:a16="http://schemas.microsoft.com/office/drawing/2014/main" id="{B2DD41CD-8F47-4F56-AD12-4E2FF769698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72493" y="1681544"/>
            <a:ext cx="10972800" cy="18288"/>
          </a:xfrm>
          <a:custGeom>
            <a:avLst/>
            <a:gdLst>
              <a:gd name="connsiteX0" fmla="*/ 0 w 10972800"/>
              <a:gd name="connsiteY0" fmla="*/ 0 h 18288"/>
              <a:gd name="connsiteX1" fmla="*/ 356616 w 10972800"/>
              <a:gd name="connsiteY1" fmla="*/ 0 h 18288"/>
              <a:gd name="connsiteX2" fmla="*/ 1042416 w 10972800"/>
              <a:gd name="connsiteY2" fmla="*/ 0 h 18288"/>
              <a:gd name="connsiteX3" fmla="*/ 1947672 w 10972800"/>
              <a:gd name="connsiteY3" fmla="*/ 0 h 18288"/>
              <a:gd name="connsiteX4" fmla="*/ 2633472 w 10972800"/>
              <a:gd name="connsiteY4" fmla="*/ 0 h 18288"/>
              <a:gd name="connsiteX5" fmla="*/ 2990088 w 10972800"/>
              <a:gd name="connsiteY5" fmla="*/ 0 h 18288"/>
              <a:gd name="connsiteX6" fmla="*/ 3456432 w 10972800"/>
              <a:gd name="connsiteY6" fmla="*/ 0 h 18288"/>
              <a:gd name="connsiteX7" fmla="*/ 4361688 w 10972800"/>
              <a:gd name="connsiteY7" fmla="*/ 0 h 18288"/>
              <a:gd name="connsiteX8" fmla="*/ 5266944 w 10972800"/>
              <a:gd name="connsiteY8" fmla="*/ 0 h 18288"/>
              <a:gd name="connsiteX9" fmla="*/ 6172200 w 10972800"/>
              <a:gd name="connsiteY9" fmla="*/ 0 h 18288"/>
              <a:gd name="connsiteX10" fmla="*/ 6528816 w 10972800"/>
              <a:gd name="connsiteY10" fmla="*/ 0 h 18288"/>
              <a:gd name="connsiteX11" fmla="*/ 7214616 w 10972800"/>
              <a:gd name="connsiteY11" fmla="*/ 0 h 18288"/>
              <a:gd name="connsiteX12" fmla="*/ 7790688 w 10972800"/>
              <a:gd name="connsiteY12" fmla="*/ 0 h 18288"/>
              <a:gd name="connsiteX13" fmla="*/ 8147304 w 10972800"/>
              <a:gd name="connsiteY13" fmla="*/ 0 h 18288"/>
              <a:gd name="connsiteX14" fmla="*/ 9052560 w 10972800"/>
              <a:gd name="connsiteY14" fmla="*/ 0 h 18288"/>
              <a:gd name="connsiteX15" fmla="*/ 9409176 w 10972800"/>
              <a:gd name="connsiteY15" fmla="*/ 0 h 18288"/>
              <a:gd name="connsiteX16" fmla="*/ 9765792 w 10972800"/>
              <a:gd name="connsiteY16" fmla="*/ 0 h 18288"/>
              <a:gd name="connsiteX17" fmla="*/ 10341864 w 10972800"/>
              <a:gd name="connsiteY17" fmla="*/ 0 h 18288"/>
              <a:gd name="connsiteX18" fmla="*/ 10972800 w 10972800"/>
              <a:gd name="connsiteY18" fmla="*/ 0 h 18288"/>
              <a:gd name="connsiteX19" fmla="*/ 10972800 w 10972800"/>
              <a:gd name="connsiteY19" fmla="*/ 18288 h 18288"/>
              <a:gd name="connsiteX20" fmla="*/ 10177272 w 10972800"/>
              <a:gd name="connsiteY20" fmla="*/ 18288 h 18288"/>
              <a:gd name="connsiteX21" fmla="*/ 9820656 w 10972800"/>
              <a:gd name="connsiteY21" fmla="*/ 18288 h 18288"/>
              <a:gd name="connsiteX22" fmla="*/ 9464040 w 10972800"/>
              <a:gd name="connsiteY22" fmla="*/ 18288 h 18288"/>
              <a:gd name="connsiteX23" fmla="*/ 8778240 w 10972800"/>
              <a:gd name="connsiteY23" fmla="*/ 18288 h 18288"/>
              <a:gd name="connsiteX24" fmla="*/ 8421624 w 10972800"/>
              <a:gd name="connsiteY24" fmla="*/ 18288 h 18288"/>
              <a:gd name="connsiteX25" fmla="*/ 7735824 w 10972800"/>
              <a:gd name="connsiteY25" fmla="*/ 18288 h 18288"/>
              <a:gd name="connsiteX26" fmla="*/ 6940296 w 10972800"/>
              <a:gd name="connsiteY26" fmla="*/ 18288 h 18288"/>
              <a:gd name="connsiteX27" fmla="*/ 6254496 w 10972800"/>
              <a:gd name="connsiteY27" fmla="*/ 18288 h 18288"/>
              <a:gd name="connsiteX28" fmla="*/ 5458968 w 10972800"/>
              <a:gd name="connsiteY28" fmla="*/ 18288 h 18288"/>
              <a:gd name="connsiteX29" fmla="*/ 4663440 w 10972800"/>
              <a:gd name="connsiteY29" fmla="*/ 18288 h 18288"/>
              <a:gd name="connsiteX30" fmla="*/ 4306824 w 10972800"/>
              <a:gd name="connsiteY30" fmla="*/ 18288 h 18288"/>
              <a:gd name="connsiteX31" fmla="*/ 3840480 w 10972800"/>
              <a:gd name="connsiteY31" fmla="*/ 18288 h 18288"/>
              <a:gd name="connsiteX32" fmla="*/ 3264408 w 10972800"/>
              <a:gd name="connsiteY32" fmla="*/ 18288 h 18288"/>
              <a:gd name="connsiteX33" fmla="*/ 2578608 w 10972800"/>
              <a:gd name="connsiteY33" fmla="*/ 18288 h 18288"/>
              <a:gd name="connsiteX34" fmla="*/ 1673352 w 10972800"/>
              <a:gd name="connsiteY34" fmla="*/ 18288 h 18288"/>
              <a:gd name="connsiteX35" fmla="*/ 877824 w 10972800"/>
              <a:gd name="connsiteY35" fmla="*/ 18288 h 18288"/>
              <a:gd name="connsiteX36" fmla="*/ 0 w 10972800"/>
              <a:gd name="connsiteY36" fmla="*/ 18288 h 18288"/>
              <a:gd name="connsiteX37" fmla="*/ 0 w 10972800"/>
              <a:gd name="connsiteY37"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Lst>
            <a:rect l="l" t="t" r="r" b="b"/>
            <a:pathLst>
              <a:path w="10972800" h="18288" fill="none" extrusionOk="0">
                <a:moveTo>
                  <a:pt x="0" y="0"/>
                </a:moveTo>
                <a:cubicBezTo>
                  <a:pt x="165916" y="-1866"/>
                  <a:pt x="188720" y="13756"/>
                  <a:pt x="356616" y="0"/>
                </a:cubicBezTo>
                <a:cubicBezTo>
                  <a:pt x="524512" y="-13756"/>
                  <a:pt x="734781" y="8922"/>
                  <a:pt x="1042416" y="0"/>
                </a:cubicBezTo>
                <a:cubicBezTo>
                  <a:pt x="1350051" y="-8922"/>
                  <a:pt x="1595982" y="-26315"/>
                  <a:pt x="1947672" y="0"/>
                </a:cubicBezTo>
                <a:cubicBezTo>
                  <a:pt x="2299362" y="26315"/>
                  <a:pt x="2292691" y="-19526"/>
                  <a:pt x="2633472" y="0"/>
                </a:cubicBezTo>
                <a:cubicBezTo>
                  <a:pt x="2974253" y="19526"/>
                  <a:pt x="2857309" y="10773"/>
                  <a:pt x="2990088" y="0"/>
                </a:cubicBezTo>
                <a:cubicBezTo>
                  <a:pt x="3122867" y="-10773"/>
                  <a:pt x="3359343" y="7194"/>
                  <a:pt x="3456432" y="0"/>
                </a:cubicBezTo>
                <a:cubicBezTo>
                  <a:pt x="3553521" y="-7194"/>
                  <a:pt x="4136258" y="5108"/>
                  <a:pt x="4361688" y="0"/>
                </a:cubicBezTo>
                <a:cubicBezTo>
                  <a:pt x="4587118" y="-5108"/>
                  <a:pt x="4992424" y="-42958"/>
                  <a:pt x="5266944" y="0"/>
                </a:cubicBezTo>
                <a:cubicBezTo>
                  <a:pt x="5541464" y="42958"/>
                  <a:pt x="5882966" y="-3430"/>
                  <a:pt x="6172200" y="0"/>
                </a:cubicBezTo>
                <a:cubicBezTo>
                  <a:pt x="6461434" y="3430"/>
                  <a:pt x="6432127" y="6688"/>
                  <a:pt x="6528816" y="0"/>
                </a:cubicBezTo>
                <a:cubicBezTo>
                  <a:pt x="6625505" y="-6688"/>
                  <a:pt x="6916805" y="-436"/>
                  <a:pt x="7214616" y="0"/>
                </a:cubicBezTo>
                <a:cubicBezTo>
                  <a:pt x="7512427" y="436"/>
                  <a:pt x="7626159" y="-6909"/>
                  <a:pt x="7790688" y="0"/>
                </a:cubicBezTo>
                <a:cubicBezTo>
                  <a:pt x="7955217" y="6909"/>
                  <a:pt x="8048891" y="15307"/>
                  <a:pt x="8147304" y="0"/>
                </a:cubicBezTo>
                <a:cubicBezTo>
                  <a:pt x="8245717" y="-15307"/>
                  <a:pt x="8645618" y="-11734"/>
                  <a:pt x="9052560" y="0"/>
                </a:cubicBezTo>
                <a:cubicBezTo>
                  <a:pt x="9459502" y="11734"/>
                  <a:pt x="9320584" y="8388"/>
                  <a:pt x="9409176" y="0"/>
                </a:cubicBezTo>
                <a:cubicBezTo>
                  <a:pt x="9497768" y="-8388"/>
                  <a:pt x="9644192" y="8379"/>
                  <a:pt x="9765792" y="0"/>
                </a:cubicBezTo>
                <a:cubicBezTo>
                  <a:pt x="9887392" y="-8379"/>
                  <a:pt x="10105220" y="-12663"/>
                  <a:pt x="10341864" y="0"/>
                </a:cubicBezTo>
                <a:cubicBezTo>
                  <a:pt x="10578508" y="12663"/>
                  <a:pt x="10773103" y="-5786"/>
                  <a:pt x="10972800" y="0"/>
                </a:cubicBezTo>
                <a:cubicBezTo>
                  <a:pt x="10972146" y="8818"/>
                  <a:pt x="10972240" y="13823"/>
                  <a:pt x="10972800" y="18288"/>
                </a:cubicBezTo>
                <a:cubicBezTo>
                  <a:pt x="10588778" y="31598"/>
                  <a:pt x="10543381" y="-12698"/>
                  <a:pt x="10177272" y="18288"/>
                </a:cubicBezTo>
                <a:cubicBezTo>
                  <a:pt x="9811163" y="49274"/>
                  <a:pt x="9996817" y="25662"/>
                  <a:pt x="9820656" y="18288"/>
                </a:cubicBezTo>
                <a:cubicBezTo>
                  <a:pt x="9644495" y="10914"/>
                  <a:pt x="9607007" y="31631"/>
                  <a:pt x="9464040" y="18288"/>
                </a:cubicBezTo>
                <a:cubicBezTo>
                  <a:pt x="9321073" y="4945"/>
                  <a:pt x="9114189" y="28940"/>
                  <a:pt x="8778240" y="18288"/>
                </a:cubicBezTo>
                <a:cubicBezTo>
                  <a:pt x="8442291" y="7636"/>
                  <a:pt x="8594763" y="987"/>
                  <a:pt x="8421624" y="18288"/>
                </a:cubicBezTo>
                <a:cubicBezTo>
                  <a:pt x="8248485" y="35589"/>
                  <a:pt x="7929515" y="37573"/>
                  <a:pt x="7735824" y="18288"/>
                </a:cubicBezTo>
                <a:cubicBezTo>
                  <a:pt x="7542133" y="-997"/>
                  <a:pt x="7252504" y="33858"/>
                  <a:pt x="6940296" y="18288"/>
                </a:cubicBezTo>
                <a:cubicBezTo>
                  <a:pt x="6628088" y="2718"/>
                  <a:pt x="6528503" y="48389"/>
                  <a:pt x="6254496" y="18288"/>
                </a:cubicBezTo>
                <a:cubicBezTo>
                  <a:pt x="5980489" y="-11813"/>
                  <a:pt x="5695784" y="-3740"/>
                  <a:pt x="5458968" y="18288"/>
                </a:cubicBezTo>
                <a:cubicBezTo>
                  <a:pt x="5222152" y="40316"/>
                  <a:pt x="5010751" y="19095"/>
                  <a:pt x="4663440" y="18288"/>
                </a:cubicBezTo>
                <a:cubicBezTo>
                  <a:pt x="4316129" y="17481"/>
                  <a:pt x="4425552" y="1606"/>
                  <a:pt x="4306824" y="18288"/>
                </a:cubicBezTo>
                <a:cubicBezTo>
                  <a:pt x="4188096" y="34970"/>
                  <a:pt x="3941535" y="7481"/>
                  <a:pt x="3840480" y="18288"/>
                </a:cubicBezTo>
                <a:cubicBezTo>
                  <a:pt x="3739425" y="29095"/>
                  <a:pt x="3402388" y="17641"/>
                  <a:pt x="3264408" y="18288"/>
                </a:cubicBezTo>
                <a:cubicBezTo>
                  <a:pt x="3126428" y="18935"/>
                  <a:pt x="2776779" y="9983"/>
                  <a:pt x="2578608" y="18288"/>
                </a:cubicBezTo>
                <a:cubicBezTo>
                  <a:pt x="2380437" y="26593"/>
                  <a:pt x="1909468" y="25818"/>
                  <a:pt x="1673352" y="18288"/>
                </a:cubicBezTo>
                <a:cubicBezTo>
                  <a:pt x="1437236" y="10758"/>
                  <a:pt x="1131180" y="49884"/>
                  <a:pt x="877824" y="18288"/>
                </a:cubicBezTo>
                <a:cubicBezTo>
                  <a:pt x="624468" y="-13308"/>
                  <a:pt x="206753" y="2195"/>
                  <a:pt x="0" y="18288"/>
                </a:cubicBezTo>
                <a:cubicBezTo>
                  <a:pt x="313" y="10654"/>
                  <a:pt x="-263" y="4056"/>
                  <a:pt x="0" y="0"/>
                </a:cubicBezTo>
                <a:close/>
              </a:path>
              <a:path w="10972800" h="18288" stroke="0" extrusionOk="0">
                <a:moveTo>
                  <a:pt x="0" y="0"/>
                </a:moveTo>
                <a:cubicBezTo>
                  <a:pt x="164017" y="-17675"/>
                  <a:pt x="309425" y="9913"/>
                  <a:pt x="466344" y="0"/>
                </a:cubicBezTo>
                <a:cubicBezTo>
                  <a:pt x="623263" y="-9913"/>
                  <a:pt x="659300" y="-14524"/>
                  <a:pt x="822960" y="0"/>
                </a:cubicBezTo>
                <a:cubicBezTo>
                  <a:pt x="986620" y="14524"/>
                  <a:pt x="1105222" y="-16481"/>
                  <a:pt x="1289304" y="0"/>
                </a:cubicBezTo>
                <a:cubicBezTo>
                  <a:pt x="1473386" y="16481"/>
                  <a:pt x="1693223" y="26161"/>
                  <a:pt x="1975104" y="0"/>
                </a:cubicBezTo>
                <a:cubicBezTo>
                  <a:pt x="2256985" y="-26161"/>
                  <a:pt x="2435781" y="23061"/>
                  <a:pt x="2770632" y="0"/>
                </a:cubicBezTo>
                <a:cubicBezTo>
                  <a:pt x="3105483" y="-23061"/>
                  <a:pt x="3247479" y="-44011"/>
                  <a:pt x="3675888" y="0"/>
                </a:cubicBezTo>
                <a:cubicBezTo>
                  <a:pt x="4104297" y="44011"/>
                  <a:pt x="4280918" y="4017"/>
                  <a:pt x="4581144" y="0"/>
                </a:cubicBezTo>
                <a:cubicBezTo>
                  <a:pt x="4881370" y="-4017"/>
                  <a:pt x="5021699" y="-11889"/>
                  <a:pt x="5157216" y="0"/>
                </a:cubicBezTo>
                <a:cubicBezTo>
                  <a:pt x="5292733" y="11889"/>
                  <a:pt x="5603398" y="-17698"/>
                  <a:pt x="5952744" y="0"/>
                </a:cubicBezTo>
                <a:cubicBezTo>
                  <a:pt x="6302090" y="17698"/>
                  <a:pt x="6353093" y="-11909"/>
                  <a:pt x="6638544" y="0"/>
                </a:cubicBezTo>
                <a:cubicBezTo>
                  <a:pt x="6923995" y="11909"/>
                  <a:pt x="7053404" y="21630"/>
                  <a:pt x="7214616" y="0"/>
                </a:cubicBezTo>
                <a:cubicBezTo>
                  <a:pt x="7375828" y="-21630"/>
                  <a:pt x="7837963" y="3886"/>
                  <a:pt x="8010144" y="0"/>
                </a:cubicBezTo>
                <a:cubicBezTo>
                  <a:pt x="8182325" y="-3886"/>
                  <a:pt x="8224183" y="16009"/>
                  <a:pt x="8366760" y="0"/>
                </a:cubicBezTo>
                <a:cubicBezTo>
                  <a:pt x="8509337" y="-16009"/>
                  <a:pt x="8687920" y="-5720"/>
                  <a:pt x="8942832" y="0"/>
                </a:cubicBezTo>
                <a:cubicBezTo>
                  <a:pt x="9197744" y="5720"/>
                  <a:pt x="9368437" y="20479"/>
                  <a:pt x="9628632" y="0"/>
                </a:cubicBezTo>
                <a:cubicBezTo>
                  <a:pt x="9888827" y="-20479"/>
                  <a:pt x="10560858" y="-20746"/>
                  <a:pt x="10972800" y="0"/>
                </a:cubicBezTo>
                <a:cubicBezTo>
                  <a:pt x="10972186" y="5722"/>
                  <a:pt x="10972980" y="12495"/>
                  <a:pt x="10972800" y="18288"/>
                </a:cubicBezTo>
                <a:cubicBezTo>
                  <a:pt x="10786146" y="12536"/>
                  <a:pt x="10623717" y="14033"/>
                  <a:pt x="10506456" y="18288"/>
                </a:cubicBezTo>
                <a:cubicBezTo>
                  <a:pt x="10389195" y="22543"/>
                  <a:pt x="10296178" y="20107"/>
                  <a:pt x="10149840" y="18288"/>
                </a:cubicBezTo>
                <a:cubicBezTo>
                  <a:pt x="10003502" y="16469"/>
                  <a:pt x="9767530" y="28891"/>
                  <a:pt x="9464040" y="18288"/>
                </a:cubicBezTo>
                <a:cubicBezTo>
                  <a:pt x="9160550" y="7685"/>
                  <a:pt x="9229050" y="2659"/>
                  <a:pt x="8997696" y="18288"/>
                </a:cubicBezTo>
                <a:cubicBezTo>
                  <a:pt x="8766342" y="33917"/>
                  <a:pt x="8340136" y="34864"/>
                  <a:pt x="8092440" y="18288"/>
                </a:cubicBezTo>
                <a:cubicBezTo>
                  <a:pt x="7844744" y="1712"/>
                  <a:pt x="7863720" y="27405"/>
                  <a:pt x="7735824" y="18288"/>
                </a:cubicBezTo>
                <a:cubicBezTo>
                  <a:pt x="7607928" y="9171"/>
                  <a:pt x="7323619" y="461"/>
                  <a:pt x="7050024" y="18288"/>
                </a:cubicBezTo>
                <a:cubicBezTo>
                  <a:pt x="6776429" y="36115"/>
                  <a:pt x="6787899" y="28206"/>
                  <a:pt x="6693408" y="18288"/>
                </a:cubicBezTo>
                <a:cubicBezTo>
                  <a:pt x="6598917" y="8370"/>
                  <a:pt x="6395231" y="19114"/>
                  <a:pt x="6227064" y="18288"/>
                </a:cubicBezTo>
                <a:cubicBezTo>
                  <a:pt x="6058897" y="17462"/>
                  <a:pt x="5618582" y="1091"/>
                  <a:pt x="5431536" y="18288"/>
                </a:cubicBezTo>
                <a:cubicBezTo>
                  <a:pt x="5244490" y="35485"/>
                  <a:pt x="4729797" y="-9650"/>
                  <a:pt x="4526280" y="18288"/>
                </a:cubicBezTo>
                <a:cubicBezTo>
                  <a:pt x="4322763" y="46226"/>
                  <a:pt x="4216797" y="756"/>
                  <a:pt x="4059936" y="18288"/>
                </a:cubicBezTo>
                <a:cubicBezTo>
                  <a:pt x="3903075" y="35820"/>
                  <a:pt x="3537912" y="42098"/>
                  <a:pt x="3374136" y="18288"/>
                </a:cubicBezTo>
                <a:cubicBezTo>
                  <a:pt x="3210360" y="-5522"/>
                  <a:pt x="3126842" y="39135"/>
                  <a:pt x="2907792" y="18288"/>
                </a:cubicBezTo>
                <a:cubicBezTo>
                  <a:pt x="2688742" y="-2559"/>
                  <a:pt x="2490436" y="34100"/>
                  <a:pt x="2112264" y="18288"/>
                </a:cubicBezTo>
                <a:cubicBezTo>
                  <a:pt x="1734092" y="2476"/>
                  <a:pt x="1744622" y="-7274"/>
                  <a:pt x="1536192" y="18288"/>
                </a:cubicBezTo>
                <a:cubicBezTo>
                  <a:pt x="1327762" y="43850"/>
                  <a:pt x="1189025" y="6435"/>
                  <a:pt x="1069848" y="18288"/>
                </a:cubicBezTo>
                <a:cubicBezTo>
                  <a:pt x="950671" y="30141"/>
                  <a:pt x="858345" y="33684"/>
                  <a:pt x="713232" y="18288"/>
                </a:cubicBezTo>
                <a:cubicBezTo>
                  <a:pt x="568119" y="2892"/>
                  <a:pt x="250292" y="5410"/>
                  <a:pt x="0" y="18288"/>
                </a:cubicBezTo>
                <a:cubicBezTo>
                  <a:pt x="465" y="13062"/>
                  <a:pt x="-894" y="9029"/>
                  <a:pt x="0" y="0"/>
                </a:cubicBezTo>
                <a:close/>
              </a:path>
            </a:pathLst>
          </a:custGeom>
          <a:solidFill>
            <a:schemeClr val="accent2">
              <a:alpha val="75000"/>
            </a:schemeClr>
          </a:solidFill>
          <a:ln w="44450" cap="rnd">
            <a:solidFill>
              <a:schemeClr val="accent2">
                <a:alpha val="75000"/>
              </a:schemeClr>
            </a:solidFill>
            <a:round/>
            <a:extLst>
              <a:ext uri="{C807C97D-BFC1-408E-A445-0C87EB9F89A2}">
                <ask:lineSketchStyleProps xmlns:ask="http://schemas.microsoft.com/office/drawing/2018/sketchyshapes" sd="2727557108">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47F00C58-9553-CE71-5975-3DCE9C1A11D1}"/>
              </a:ext>
            </a:extLst>
          </p:cNvPr>
          <p:cNvSpPr>
            <a:spLocks noGrp="1"/>
          </p:cNvSpPr>
          <p:nvPr>
            <p:ph idx="1"/>
          </p:nvPr>
        </p:nvSpPr>
        <p:spPr>
          <a:xfrm>
            <a:off x="572493" y="2071316"/>
            <a:ext cx="6713552" cy="4119172"/>
          </a:xfrm>
        </p:spPr>
        <p:txBody>
          <a:bodyPr anchor="t">
            <a:normAutofit/>
          </a:bodyPr>
          <a:lstStyle/>
          <a:p>
            <a:r>
              <a:rPr lang="en-GB" sz="2200" dirty="0"/>
              <a:t>To avoid the renewal debate just being about price, also take the narrative onto cover.</a:t>
            </a:r>
          </a:p>
          <a:p>
            <a:endParaRPr lang="en-GB" sz="2200" dirty="0"/>
          </a:p>
          <a:p>
            <a:pPr marL="0" indent="0">
              <a:buNone/>
            </a:pPr>
            <a:r>
              <a:rPr lang="en-GB" sz="2200" dirty="0"/>
              <a:t>Insurers you can do two things to help brokers here.</a:t>
            </a:r>
          </a:p>
          <a:p>
            <a:r>
              <a:rPr lang="en-GB" sz="2200" dirty="0"/>
              <a:t>Firstly, if your cover is genuinely better than the market, remind them of what you offer.</a:t>
            </a:r>
          </a:p>
          <a:p>
            <a:r>
              <a:rPr lang="en-GB" sz="2200" dirty="0"/>
              <a:t>Underwriters should be trained on what the market offers and what is your competitive advantage.</a:t>
            </a:r>
          </a:p>
          <a:p>
            <a:r>
              <a:rPr lang="en-GB" sz="2200" dirty="0"/>
              <a:t>Most underwriters are not trained on market offerings, just their own, so use phrases like ‘we offer good cover’ really and so does everybody else!</a:t>
            </a:r>
          </a:p>
          <a:p>
            <a:pPr marL="0" indent="0">
              <a:buNone/>
            </a:pPr>
            <a:endParaRPr lang="en-GB" sz="2200" dirty="0"/>
          </a:p>
        </p:txBody>
      </p:sp>
      <p:pic>
        <p:nvPicPr>
          <p:cNvPr id="3074" name="Picture 2">
            <a:extLst>
              <a:ext uri="{FF2B5EF4-FFF2-40B4-BE49-F238E27FC236}">
                <a16:creationId xmlns:a16="http://schemas.microsoft.com/office/drawing/2014/main" id="{A1D982B1-E77E-E381-E9B8-59A6D82978A0}"/>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12753" r="11574" b="-2"/>
          <a:stretch/>
        </p:blipFill>
        <p:spPr bwMode="auto">
          <a:xfrm>
            <a:off x="7675658" y="2093976"/>
            <a:ext cx="3941064" cy="409651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1770740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815CFD-B506-971A-BA6D-A6BFFEB71DC7}"/>
              </a:ext>
            </a:extLst>
          </p:cNvPr>
          <p:cNvSpPr>
            <a:spLocks noGrp="1"/>
          </p:cNvSpPr>
          <p:nvPr>
            <p:ph type="title"/>
          </p:nvPr>
        </p:nvSpPr>
        <p:spPr>
          <a:xfrm>
            <a:off x="481013" y="3752849"/>
            <a:ext cx="3290887" cy="2452687"/>
          </a:xfrm>
        </p:spPr>
        <p:txBody>
          <a:bodyPr anchor="ctr">
            <a:normAutofit/>
          </a:bodyPr>
          <a:lstStyle/>
          <a:p>
            <a:r>
              <a:rPr lang="en-GB" sz="3600"/>
              <a:t>Offering extra cover</a:t>
            </a:r>
          </a:p>
        </p:txBody>
      </p:sp>
      <p:sp>
        <p:nvSpPr>
          <p:cNvPr id="19" name="Content Placeholder 2">
            <a:extLst>
              <a:ext uri="{FF2B5EF4-FFF2-40B4-BE49-F238E27FC236}">
                <a16:creationId xmlns:a16="http://schemas.microsoft.com/office/drawing/2014/main" id="{0C7D7B32-6601-D6C8-B1CA-7FEE864FE53A}"/>
              </a:ext>
            </a:extLst>
          </p:cNvPr>
          <p:cNvSpPr>
            <a:spLocks noGrp="1"/>
          </p:cNvSpPr>
          <p:nvPr>
            <p:ph idx="1"/>
          </p:nvPr>
        </p:nvSpPr>
        <p:spPr>
          <a:xfrm>
            <a:off x="4223982" y="3752850"/>
            <a:ext cx="7485413" cy="2452687"/>
          </a:xfrm>
        </p:spPr>
        <p:txBody>
          <a:bodyPr anchor="ctr">
            <a:normAutofit/>
          </a:bodyPr>
          <a:lstStyle/>
          <a:p>
            <a:r>
              <a:rPr lang="en-GB" sz="1800" dirty="0"/>
              <a:t>Secondly, Insurers can offer extra cover rather than sacrifice price.</a:t>
            </a:r>
          </a:p>
          <a:p>
            <a:r>
              <a:rPr lang="en-GB" sz="1800" dirty="0"/>
              <a:t>Train underwriters on options that they can provide, rather than price lower – if that is the desired outcome.</a:t>
            </a:r>
          </a:p>
          <a:p>
            <a:r>
              <a:rPr lang="en-GB" sz="1800" dirty="0"/>
              <a:t>Professional conversations need to take place between broker and underwriter to agree what extra cover can be offered, and how it benefits the policyholder – that fiduciary duty must be supported, so </a:t>
            </a:r>
            <a:r>
              <a:rPr lang="en-GB" sz="1800" b="1" dirty="0"/>
              <a:t>tailor solutions.</a:t>
            </a:r>
          </a:p>
          <a:p>
            <a:r>
              <a:rPr lang="en-GB" sz="1800" b="1" dirty="0"/>
              <a:t>There must be a good outcome for the client, the consumer duty says so.</a:t>
            </a:r>
          </a:p>
        </p:txBody>
      </p:sp>
    </p:spTree>
    <p:extLst>
      <p:ext uri="{BB962C8B-B14F-4D97-AF65-F5344CB8AC3E}">
        <p14:creationId xmlns:p14="http://schemas.microsoft.com/office/powerpoint/2010/main" val="7328021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6151" name="Rectangle 6150">
            <a:extLst>
              <a:ext uri="{FF2B5EF4-FFF2-40B4-BE49-F238E27FC236}">
                <a16:creationId xmlns:a16="http://schemas.microsoft.com/office/drawing/2014/main" id="{45D37F4E-DDB4-456B-97E0-9937730A039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0218333F-119C-FC56-F001-B5777626AC36}"/>
              </a:ext>
            </a:extLst>
          </p:cNvPr>
          <p:cNvSpPr>
            <a:spLocks noGrp="1"/>
          </p:cNvSpPr>
          <p:nvPr>
            <p:ph type="title"/>
          </p:nvPr>
        </p:nvSpPr>
        <p:spPr>
          <a:xfrm>
            <a:off x="572493" y="238539"/>
            <a:ext cx="11018520" cy="1434415"/>
          </a:xfrm>
        </p:spPr>
        <p:txBody>
          <a:bodyPr anchor="b">
            <a:normAutofit/>
          </a:bodyPr>
          <a:lstStyle/>
          <a:p>
            <a:r>
              <a:rPr lang="en-GB" sz="5400"/>
              <a:t>In a soft market be a responsive Insurer</a:t>
            </a:r>
          </a:p>
        </p:txBody>
      </p:sp>
      <p:sp>
        <p:nvSpPr>
          <p:cNvPr id="6153" name="sketchy line">
            <a:extLst>
              <a:ext uri="{FF2B5EF4-FFF2-40B4-BE49-F238E27FC236}">
                <a16:creationId xmlns:a16="http://schemas.microsoft.com/office/drawing/2014/main" id="{B2DD41CD-8F47-4F56-AD12-4E2FF769698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72493" y="1681544"/>
            <a:ext cx="10972800" cy="18288"/>
          </a:xfrm>
          <a:custGeom>
            <a:avLst/>
            <a:gdLst>
              <a:gd name="connsiteX0" fmla="*/ 0 w 10972800"/>
              <a:gd name="connsiteY0" fmla="*/ 0 h 18288"/>
              <a:gd name="connsiteX1" fmla="*/ 356616 w 10972800"/>
              <a:gd name="connsiteY1" fmla="*/ 0 h 18288"/>
              <a:gd name="connsiteX2" fmla="*/ 1042416 w 10972800"/>
              <a:gd name="connsiteY2" fmla="*/ 0 h 18288"/>
              <a:gd name="connsiteX3" fmla="*/ 1947672 w 10972800"/>
              <a:gd name="connsiteY3" fmla="*/ 0 h 18288"/>
              <a:gd name="connsiteX4" fmla="*/ 2633472 w 10972800"/>
              <a:gd name="connsiteY4" fmla="*/ 0 h 18288"/>
              <a:gd name="connsiteX5" fmla="*/ 2990088 w 10972800"/>
              <a:gd name="connsiteY5" fmla="*/ 0 h 18288"/>
              <a:gd name="connsiteX6" fmla="*/ 3456432 w 10972800"/>
              <a:gd name="connsiteY6" fmla="*/ 0 h 18288"/>
              <a:gd name="connsiteX7" fmla="*/ 4361688 w 10972800"/>
              <a:gd name="connsiteY7" fmla="*/ 0 h 18288"/>
              <a:gd name="connsiteX8" fmla="*/ 5266944 w 10972800"/>
              <a:gd name="connsiteY8" fmla="*/ 0 h 18288"/>
              <a:gd name="connsiteX9" fmla="*/ 6172200 w 10972800"/>
              <a:gd name="connsiteY9" fmla="*/ 0 h 18288"/>
              <a:gd name="connsiteX10" fmla="*/ 6528816 w 10972800"/>
              <a:gd name="connsiteY10" fmla="*/ 0 h 18288"/>
              <a:gd name="connsiteX11" fmla="*/ 7214616 w 10972800"/>
              <a:gd name="connsiteY11" fmla="*/ 0 h 18288"/>
              <a:gd name="connsiteX12" fmla="*/ 7790688 w 10972800"/>
              <a:gd name="connsiteY12" fmla="*/ 0 h 18288"/>
              <a:gd name="connsiteX13" fmla="*/ 8147304 w 10972800"/>
              <a:gd name="connsiteY13" fmla="*/ 0 h 18288"/>
              <a:gd name="connsiteX14" fmla="*/ 9052560 w 10972800"/>
              <a:gd name="connsiteY14" fmla="*/ 0 h 18288"/>
              <a:gd name="connsiteX15" fmla="*/ 9409176 w 10972800"/>
              <a:gd name="connsiteY15" fmla="*/ 0 h 18288"/>
              <a:gd name="connsiteX16" fmla="*/ 9765792 w 10972800"/>
              <a:gd name="connsiteY16" fmla="*/ 0 h 18288"/>
              <a:gd name="connsiteX17" fmla="*/ 10341864 w 10972800"/>
              <a:gd name="connsiteY17" fmla="*/ 0 h 18288"/>
              <a:gd name="connsiteX18" fmla="*/ 10972800 w 10972800"/>
              <a:gd name="connsiteY18" fmla="*/ 0 h 18288"/>
              <a:gd name="connsiteX19" fmla="*/ 10972800 w 10972800"/>
              <a:gd name="connsiteY19" fmla="*/ 18288 h 18288"/>
              <a:gd name="connsiteX20" fmla="*/ 10177272 w 10972800"/>
              <a:gd name="connsiteY20" fmla="*/ 18288 h 18288"/>
              <a:gd name="connsiteX21" fmla="*/ 9820656 w 10972800"/>
              <a:gd name="connsiteY21" fmla="*/ 18288 h 18288"/>
              <a:gd name="connsiteX22" fmla="*/ 9464040 w 10972800"/>
              <a:gd name="connsiteY22" fmla="*/ 18288 h 18288"/>
              <a:gd name="connsiteX23" fmla="*/ 8778240 w 10972800"/>
              <a:gd name="connsiteY23" fmla="*/ 18288 h 18288"/>
              <a:gd name="connsiteX24" fmla="*/ 8421624 w 10972800"/>
              <a:gd name="connsiteY24" fmla="*/ 18288 h 18288"/>
              <a:gd name="connsiteX25" fmla="*/ 7735824 w 10972800"/>
              <a:gd name="connsiteY25" fmla="*/ 18288 h 18288"/>
              <a:gd name="connsiteX26" fmla="*/ 6940296 w 10972800"/>
              <a:gd name="connsiteY26" fmla="*/ 18288 h 18288"/>
              <a:gd name="connsiteX27" fmla="*/ 6254496 w 10972800"/>
              <a:gd name="connsiteY27" fmla="*/ 18288 h 18288"/>
              <a:gd name="connsiteX28" fmla="*/ 5458968 w 10972800"/>
              <a:gd name="connsiteY28" fmla="*/ 18288 h 18288"/>
              <a:gd name="connsiteX29" fmla="*/ 4663440 w 10972800"/>
              <a:gd name="connsiteY29" fmla="*/ 18288 h 18288"/>
              <a:gd name="connsiteX30" fmla="*/ 4306824 w 10972800"/>
              <a:gd name="connsiteY30" fmla="*/ 18288 h 18288"/>
              <a:gd name="connsiteX31" fmla="*/ 3840480 w 10972800"/>
              <a:gd name="connsiteY31" fmla="*/ 18288 h 18288"/>
              <a:gd name="connsiteX32" fmla="*/ 3264408 w 10972800"/>
              <a:gd name="connsiteY32" fmla="*/ 18288 h 18288"/>
              <a:gd name="connsiteX33" fmla="*/ 2578608 w 10972800"/>
              <a:gd name="connsiteY33" fmla="*/ 18288 h 18288"/>
              <a:gd name="connsiteX34" fmla="*/ 1673352 w 10972800"/>
              <a:gd name="connsiteY34" fmla="*/ 18288 h 18288"/>
              <a:gd name="connsiteX35" fmla="*/ 877824 w 10972800"/>
              <a:gd name="connsiteY35" fmla="*/ 18288 h 18288"/>
              <a:gd name="connsiteX36" fmla="*/ 0 w 10972800"/>
              <a:gd name="connsiteY36" fmla="*/ 18288 h 18288"/>
              <a:gd name="connsiteX37" fmla="*/ 0 w 10972800"/>
              <a:gd name="connsiteY37"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Lst>
            <a:rect l="l" t="t" r="r" b="b"/>
            <a:pathLst>
              <a:path w="10972800" h="18288" fill="none" extrusionOk="0">
                <a:moveTo>
                  <a:pt x="0" y="0"/>
                </a:moveTo>
                <a:cubicBezTo>
                  <a:pt x="165916" y="-1866"/>
                  <a:pt x="188720" y="13756"/>
                  <a:pt x="356616" y="0"/>
                </a:cubicBezTo>
                <a:cubicBezTo>
                  <a:pt x="524512" y="-13756"/>
                  <a:pt x="734781" y="8922"/>
                  <a:pt x="1042416" y="0"/>
                </a:cubicBezTo>
                <a:cubicBezTo>
                  <a:pt x="1350051" y="-8922"/>
                  <a:pt x="1595982" y="-26315"/>
                  <a:pt x="1947672" y="0"/>
                </a:cubicBezTo>
                <a:cubicBezTo>
                  <a:pt x="2299362" y="26315"/>
                  <a:pt x="2292691" y="-19526"/>
                  <a:pt x="2633472" y="0"/>
                </a:cubicBezTo>
                <a:cubicBezTo>
                  <a:pt x="2974253" y="19526"/>
                  <a:pt x="2857309" y="10773"/>
                  <a:pt x="2990088" y="0"/>
                </a:cubicBezTo>
                <a:cubicBezTo>
                  <a:pt x="3122867" y="-10773"/>
                  <a:pt x="3359343" y="7194"/>
                  <a:pt x="3456432" y="0"/>
                </a:cubicBezTo>
                <a:cubicBezTo>
                  <a:pt x="3553521" y="-7194"/>
                  <a:pt x="4136258" y="5108"/>
                  <a:pt x="4361688" y="0"/>
                </a:cubicBezTo>
                <a:cubicBezTo>
                  <a:pt x="4587118" y="-5108"/>
                  <a:pt x="4992424" y="-42958"/>
                  <a:pt x="5266944" y="0"/>
                </a:cubicBezTo>
                <a:cubicBezTo>
                  <a:pt x="5541464" y="42958"/>
                  <a:pt x="5882966" y="-3430"/>
                  <a:pt x="6172200" y="0"/>
                </a:cubicBezTo>
                <a:cubicBezTo>
                  <a:pt x="6461434" y="3430"/>
                  <a:pt x="6432127" y="6688"/>
                  <a:pt x="6528816" y="0"/>
                </a:cubicBezTo>
                <a:cubicBezTo>
                  <a:pt x="6625505" y="-6688"/>
                  <a:pt x="6916805" y="-436"/>
                  <a:pt x="7214616" y="0"/>
                </a:cubicBezTo>
                <a:cubicBezTo>
                  <a:pt x="7512427" y="436"/>
                  <a:pt x="7626159" y="-6909"/>
                  <a:pt x="7790688" y="0"/>
                </a:cubicBezTo>
                <a:cubicBezTo>
                  <a:pt x="7955217" y="6909"/>
                  <a:pt x="8048891" y="15307"/>
                  <a:pt x="8147304" y="0"/>
                </a:cubicBezTo>
                <a:cubicBezTo>
                  <a:pt x="8245717" y="-15307"/>
                  <a:pt x="8645618" y="-11734"/>
                  <a:pt x="9052560" y="0"/>
                </a:cubicBezTo>
                <a:cubicBezTo>
                  <a:pt x="9459502" y="11734"/>
                  <a:pt x="9320584" y="8388"/>
                  <a:pt x="9409176" y="0"/>
                </a:cubicBezTo>
                <a:cubicBezTo>
                  <a:pt x="9497768" y="-8388"/>
                  <a:pt x="9644192" y="8379"/>
                  <a:pt x="9765792" y="0"/>
                </a:cubicBezTo>
                <a:cubicBezTo>
                  <a:pt x="9887392" y="-8379"/>
                  <a:pt x="10105220" y="-12663"/>
                  <a:pt x="10341864" y="0"/>
                </a:cubicBezTo>
                <a:cubicBezTo>
                  <a:pt x="10578508" y="12663"/>
                  <a:pt x="10773103" y="-5786"/>
                  <a:pt x="10972800" y="0"/>
                </a:cubicBezTo>
                <a:cubicBezTo>
                  <a:pt x="10972146" y="8818"/>
                  <a:pt x="10972240" y="13823"/>
                  <a:pt x="10972800" y="18288"/>
                </a:cubicBezTo>
                <a:cubicBezTo>
                  <a:pt x="10588778" y="31598"/>
                  <a:pt x="10543381" y="-12698"/>
                  <a:pt x="10177272" y="18288"/>
                </a:cubicBezTo>
                <a:cubicBezTo>
                  <a:pt x="9811163" y="49274"/>
                  <a:pt x="9996817" y="25662"/>
                  <a:pt x="9820656" y="18288"/>
                </a:cubicBezTo>
                <a:cubicBezTo>
                  <a:pt x="9644495" y="10914"/>
                  <a:pt x="9607007" y="31631"/>
                  <a:pt x="9464040" y="18288"/>
                </a:cubicBezTo>
                <a:cubicBezTo>
                  <a:pt x="9321073" y="4945"/>
                  <a:pt x="9114189" y="28940"/>
                  <a:pt x="8778240" y="18288"/>
                </a:cubicBezTo>
                <a:cubicBezTo>
                  <a:pt x="8442291" y="7636"/>
                  <a:pt x="8594763" y="987"/>
                  <a:pt x="8421624" y="18288"/>
                </a:cubicBezTo>
                <a:cubicBezTo>
                  <a:pt x="8248485" y="35589"/>
                  <a:pt x="7929515" y="37573"/>
                  <a:pt x="7735824" y="18288"/>
                </a:cubicBezTo>
                <a:cubicBezTo>
                  <a:pt x="7542133" y="-997"/>
                  <a:pt x="7252504" y="33858"/>
                  <a:pt x="6940296" y="18288"/>
                </a:cubicBezTo>
                <a:cubicBezTo>
                  <a:pt x="6628088" y="2718"/>
                  <a:pt x="6528503" y="48389"/>
                  <a:pt x="6254496" y="18288"/>
                </a:cubicBezTo>
                <a:cubicBezTo>
                  <a:pt x="5980489" y="-11813"/>
                  <a:pt x="5695784" y="-3740"/>
                  <a:pt x="5458968" y="18288"/>
                </a:cubicBezTo>
                <a:cubicBezTo>
                  <a:pt x="5222152" y="40316"/>
                  <a:pt x="5010751" y="19095"/>
                  <a:pt x="4663440" y="18288"/>
                </a:cubicBezTo>
                <a:cubicBezTo>
                  <a:pt x="4316129" y="17481"/>
                  <a:pt x="4425552" y="1606"/>
                  <a:pt x="4306824" y="18288"/>
                </a:cubicBezTo>
                <a:cubicBezTo>
                  <a:pt x="4188096" y="34970"/>
                  <a:pt x="3941535" y="7481"/>
                  <a:pt x="3840480" y="18288"/>
                </a:cubicBezTo>
                <a:cubicBezTo>
                  <a:pt x="3739425" y="29095"/>
                  <a:pt x="3402388" y="17641"/>
                  <a:pt x="3264408" y="18288"/>
                </a:cubicBezTo>
                <a:cubicBezTo>
                  <a:pt x="3126428" y="18935"/>
                  <a:pt x="2776779" y="9983"/>
                  <a:pt x="2578608" y="18288"/>
                </a:cubicBezTo>
                <a:cubicBezTo>
                  <a:pt x="2380437" y="26593"/>
                  <a:pt x="1909468" y="25818"/>
                  <a:pt x="1673352" y="18288"/>
                </a:cubicBezTo>
                <a:cubicBezTo>
                  <a:pt x="1437236" y="10758"/>
                  <a:pt x="1131180" y="49884"/>
                  <a:pt x="877824" y="18288"/>
                </a:cubicBezTo>
                <a:cubicBezTo>
                  <a:pt x="624468" y="-13308"/>
                  <a:pt x="206753" y="2195"/>
                  <a:pt x="0" y="18288"/>
                </a:cubicBezTo>
                <a:cubicBezTo>
                  <a:pt x="313" y="10654"/>
                  <a:pt x="-263" y="4056"/>
                  <a:pt x="0" y="0"/>
                </a:cubicBezTo>
                <a:close/>
              </a:path>
              <a:path w="10972800" h="18288" stroke="0" extrusionOk="0">
                <a:moveTo>
                  <a:pt x="0" y="0"/>
                </a:moveTo>
                <a:cubicBezTo>
                  <a:pt x="164017" y="-17675"/>
                  <a:pt x="309425" y="9913"/>
                  <a:pt x="466344" y="0"/>
                </a:cubicBezTo>
                <a:cubicBezTo>
                  <a:pt x="623263" y="-9913"/>
                  <a:pt x="659300" y="-14524"/>
                  <a:pt x="822960" y="0"/>
                </a:cubicBezTo>
                <a:cubicBezTo>
                  <a:pt x="986620" y="14524"/>
                  <a:pt x="1105222" y="-16481"/>
                  <a:pt x="1289304" y="0"/>
                </a:cubicBezTo>
                <a:cubicBezTo>
                  <a:pt x="1473386" y="16481"/>
                  <a:pt x="1693223" y="26161"/>
                  <a:pt x="1975104" y="0"/>
                </a:cubicBezTo>
                <a:cubicBezTo>
                  <a:pt x="2256985" y="-26161"/>
                  <a:pt x="2435781" y="23061"/>
                  <a:pt x="2770632" y="0"/>
                </a:cubicBezTo>
                <a:cubicBezTo>
                  <a:pt x="3105483" y="-23061"/>
                  <a:pt x="3247479" y="-44011"/>
                  <a:pt x="3675888" y="0"/>
                </a:cubicBezTo>
                <a:cubicBezTo>
                  <a:pt x="4104297" y="44011"/>
                  <a:pt x="4280918" y="4017"/>
                  <a:pt x="4581144" y="0"/>
                </a:cubicBezTo>
                <a:cubicBezTo>
                  <a:pt x="4881370" y="-4017"/>
                  <a:pt x="5021699" y="-11889"/>
                  <a:pt x="5157216" y="0"/>
                </a:cubicBezTo>
                <a:cubicBezTo>
                  <a:pt x="5292733" y="11889"/>
                  <a:pt x="5603398" y="-17698"/>
                  <a:pt x="5952744" y="0"/>
                </a:cubicBezTo>
                <a:cubicBezTo>
                  <a:pt x="6302090" y="17698"/>
                  <a:pt x="6353093" y="-11909"/>
                  <a:pt x="6638544" y="0"/>
                </a:cubicBezTo>
                <a:cubicBezTo>
                  <a:pt x="6923995" y="11909"/>
                  <a:pt x="7053404" y="21630"/>
                  <a:pt x="7214616" y="0"/>
                </a:cubicBezTo>
                <a:cubicBezTo>
                  <a:pt x="7375828" y="-21630"/>
                  <a:pt x="7837963" y="3886"/>
                  <a:pt x="8010144" y="0"/>
                </a:cubicBezTo>
                <a:cubicBezTo>
                  <a:pt x="8182325" y="-3886"/>
                  <a:pt x="8224183" y="16009"/>
                  <a:pt x="8366760" y="0"/>
                </a:cubicBezTo>
                <a:cubicBezTo>
                  <a:pt x="8509337" y="-16009"/>
                  <a:pt x="8687920" y="-5720"/>
                  <a:pt x="8942832" y="0"/>
                </a:cubicBezTo>
                <a:cubicBezTo>
                  <a:pt x="9197744" y="5720"/>
                  <a:pt x="9368437" y="20479"/>
                  <a:pt x="9628632" y="0"/>
                </a:cubicBezTo>
                <a:cubicBezTo>
                  <a:pt x="9888827" y="-20479"/>
                  <a:pt x="10560858" y="-20746"/>
                  <a:pt x="10972800" y="0"/>
                </a:cubicBezTo>
                <a:cubicBezTo>
                  <a:pt x="10972186" y="5722"/>
                  <a:pt x="10972980" y="12495"/>
                  <a:pt x="10972800" y="18288"/>
                </a:cubicBezTo>
                <a:cubicBezTo>
                  <a:pt x="10786146" y="12536"/>
                  <a:pt x="10623717" y="14033"/>
                  <a:pt x="10506456" y="18288"/>
                </a:cubicBezTo>
                <a:cubicBezTo>
                  <a:pt x="10389195" y="22543"/>
                  <a:pt x="10296178" y="20107"/>
                  <a:pt x="10149840" y="18288"/>
                </a:cubicBezTo>
                <a:cubicBezTo>
                  <a:pt x="10003502" y="16469"/>
                  <a:pt x="9767530" y="28891"/>
                  <a:pt x="9464040" y="18288"/>
                </a:cubicBezTo>
                <a:cubicBezTo>
                  <a:pt x="9160550" y="7685"/>
                  <a:pt x="9229050" y="2659"/>
                  <a:pt x="8997696" y="18288"/>
                </a:cubicBezTo>
                <a:cubicBezTo>
                  <a:pt x="8766342" y="33917"/>
                  <a:pt x="8340136" y="34864"/>
                  <a:pt x="8092440" y="18288"/>
                </a:cubicBezTo>
                <a:cubicBezTo>
                  <a:pt x="7844744" y="1712"/>
                  <a:pt x="7863720" y="27405"/>
                  <a:pt x="7735824" y="18288"/>
                </a:cubicBezTo>
                <a:cubicBezTo>
                  <a:pt x="7607928" y="9171"/>
                  <a:pt x="7323619" y="461"/>
                  <a:pt x="7050024" y="18288"/>
                </a:cubicBezTo>
                <a:cubicBezTo>
                  <a:pt x="6776429" y="36115"/>
                  <a:pt x="6787899" y="28206"/>
                  <a:pt x="6693408" y="18288"/>
                </a:cubicBezTo>
                <a:cubicBezTo>
                  <a:pt x="6598917" y="8370"/>
                  <a:pt x="6395231" y="19114"/>
                  <a:pt x="6227064" y="18288"/>
                </a:cubicBezTo>
                <a:cubicBezTo>
                  <a:pt x="6058897" y="17462"/>
                  <a:pt x="5618582" y="1091"/>
                  <a:pt x="5431536" y="18288"/>
                </a:cubicBezTo>
                <a:cubicBezTo>
                  <a:pt x="5244490" y="35485"/>
                  <a:pt x="4729797" y="-9650"/>
                  <a:pt x="4526280" y="18288"/>
                </a:cubicBezTo>
                <a:cubicBezTo>
                  <a:pt x="4322763" y="46226"/>
                  <a:pt x="4216797" y="756"/>
                  <a:pt x="4059936" y="18288"/>
                </a:cubicBezTo>
                <a:cubicBezTo>
                  <a:pt x="3903075" y="35820"/>
                  <a:pt x="3537912" y="42098"/>
                  <a:pt x="3374136" y="18288"/>
                </a:cubicBezTo>
                <a:cubicBezTo>
                  <a:pt x="3210360" y="-5522"/>
                  <a:pt x="3126842" y="39135"/>
                  <a:pt x="2907792" y="18288"/>
                </a:cubicBezTo>
                <a:cubicBezTo>
                  <a:pt x="2688742" y="-2559"/>
                  <a:pt x="2490436" y="34100"/>
                  <a:pt x="2112264" y="18288"/>
                </a:cubicBezTo>
                <a:cubicBezTo>
                  <a:pt x="1734092" y="2476"/>
                  <a:pt x="1744622" y="-7274"/>
                  <a:pt x="1536192" y="18288"/>
                </a:cubicBezTo>
                <a:cubicBezTo>
                  <a:pt x="1327762" y="43850"/>
                  <a:pt x="1189025" y="6435"/>
                  <a:pt x="1069848" y="18288"/>
                </a:cubicBezTo>
                <a:cubicBezTo>
                  <a:pt x="950671" y="30141"/>
                  <a:pt x="858345" y="33684"/>
                  <a:pt x="713232" y="18288"/>
                </a:cubicBezTo>
                <a:cubicBezTo>
                  <a:pt x="568119" y="2892"/>
                  <a:pt x="250292" y="5410"/>
                  <a:pt x="0" y="18288"/>
                </a:cubicBezTo>
                <a:cubicBezTo>
                  <a:pt x="465" y="13062"/>
                  <a:pt x="-894" y="9029"/>
                  <a:pt x="0" y="0"/>
                </a:cubicBezTo>
                <a:close/>
              </a:path>
            </a:pathLst>
          </a:custGeom>
          <a:solidFill>
            <a:schemeClr val="accent2">
              <a:alpha val="75000"/>
            </a:schemeClr>
          </a:solidFill>
          <a:ln w="44450" cap="rnd">
            <a:solidFill>
              <a:schemeClr val="accent2">
                <a:alpha val="75000"/>
              </a:schemeClr>
            </a:solidFill>
            <a:round/>
            <a:extLst>
              <a:ext uri="{C807C97D-BFC1-408E-A445-0C87EB9F89A2}">
                <ask:lineSketchStyleProps xmlns:ask="http://schemas.microsoft.com/office/drawing/2018/sketchyshapes" sd="2727557108">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D243866C-B1A7-3D24-5C1A-A30DA166A702}"/>
              </a:ext>
            </a:extLst>
          </p:cNvPr>
          <p:cNvSpPr>
            <a:spLocks noGrp="1"/>
          </p:cNvSpPr>
          <p:nvPr>
            <p:ph idx="1"/>
          </p:nvPr>
        </p:nvSpPr>
        <p:spPr>
          <a:xfrm>
            <a:off x="572493" y="2071316"/>
            <a:ext cx="6713552" cy="4119172"/>
          </a:xfrm>
        </p:spPr>
        <p:txBody>
          <a:bodyPr anchor="t">
            <a:normAutofit/>
          </a:bodyPr>
          <a:lstStyle/>
          <a:p>
            <a:r>
              <a:rPr lang="en-GB" sz="2200" dirty="0"/>
              <a:t>Home working occurred at the same time as a very hard market, and many underwriters seem to have forgotten how to answer a phone as a result!</a:t>
            </a:r>
          </a:p>
          <a:p>
            <a:r>
              <a:rPr lang="en-GB" sz="2200" dirty="0"/>
              <a:t>In an office you could never leave a phone ringing – so why is it ok to do that when working from home.</a:t>
            </a:r>
          </a:p>
          <a:p>
            <a:r>
              <a:rPr lang="en-GB" sz="2200" dirty="0"/>
              <a:t>Soft market = buyers' market.</a:t>
            </a:r>
          </a:p>
          <a:p>
            <a:r>
              <a:rPr lang="en-GB" sz="2200" dirty="0"/>
              <a:t>Insurers will have to be far more responsive .</a:t>
            </a:r>
          </a:p>
          <a:p>
            <a:r>
              <a:rPr lang="en-GB" sz="2200" dirty="0"/>
              <a:t>Home workers  - ANSWER THE PHONE if you want great retention.</a:t>
            </a:r>
          </a:p>
          <a:p>
            <a:r>
              <a:rPr lang="en-GB" sz="2200" dirty="0"/>
              <a:t>Do not just say we provide great service, deliver it.</a:t>
            </a:r>
          </a:p>
        </p:txBody>
      </p:sp>
    </p:spTree>
    <p:extLst>
      <p:ext uri="{BB962C8B-B14F-4D97-AF65-F5344CB8AC3E}">
        <p14:creationId xmlns:p14="http://schemas.microsoft.com/office/powerpoint/2010/main" val="139667044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B867FF-FC45-48F7-8104-F89BE54909F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8BB56887-D0D5-4F0C-9E19-7247EB83C8B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a:extLst>
              <a:ext uri="{FF2B5EF4-FFF2-40B4-BE49-F238E27FC236}">
                <a16:creationId xmlns:a16="http://schemas.microsoft.com/office/drawing/2014/main" id="{85CD06EA-E955-43A9-876F-94EAD538242C}"/>
              </a:ext>
            </a:extLst>
          </p:cNvPr>
          <p:cNvSpPr>
            <a:spLocks noGrp="1"/>
          </p:cNvSpPr>
          <p:nvPr>
            <p:ph type="title"/>
          </p:nvPr>
        </p:nvSpPr>
        <p:spPr>
          <a:xfrm>
            <a:off x="838200" y="365125"/>
            <a:ext cx="10515600" cy="1325563"/>
          </a:xfrm>
        </p:spPr>
        <p:txBody>
          <a:bodyPr>
            <a:normAutofit/>
          </a:bodyPr>
          <a:lstStyle/>
          <a:p>
            <a:r>
              <a:rPr lang="en-GB" dirty="0"/>
              <a:t>Is now the time to consider LTA’s?</a:t>
            </a: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1DCF2ED9-34EC-4DE1-A75F-2250BC0FE279}"/>
              </a:ext>
            </a:extLst>
          </p:cNvPr>
          <p:cNvSpPr>
            <a:spLocks noGrp="1"/>
          </p:cNvSpPr>
          <p:nvPr>
            <p:ph idx="1"/>
          </p:nvPr>
        </p:nvSpPr>
        <p:spPr>
          <a:xfrm>
            <a:off x="838200" y="1825625"/>
            <a:ext cx="10515600" cy="4351338"/>
          </a:xfrm>
        </p:spPr>
        <p:txBody>
          <a:bodyPr>
            <a:normAutofit/>
          </a:bodyPr>
          <a:lstStyle/>
          <a:p>
            <a:r>
              <a:rPr lang="en-GB" sz="2400" dirty="0"/>
              <a:t>With the market changing, locking in a bit of certainty may be a good thing for Insurer, broker and policyholder.</a:t>
            </a:r>
          </a:p>
          <a:p>
            <a:r>
              <a:rPr lang="en-GB" sz="2400" dirty="0"/>
              <a:t>Particularly when an insurer has undertaken a costly survey – why would you not want to lock in for more than a year?</a:t>
            </a:r>
          </a:p>
        </p:txBody>
      </p:sp>
    </p:spTree>
    <p:extLst>
      <p:ext uri="{BB962C8B-B14F-4D97-AF65-F5344CB8AC3E}">
        <p14:creationId xmlns:p14="http://schemas.microsoft.com/office/powerpoint/2010/main" val="242564304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3">
            <a:extLst>
              <a:ext uri="{FF2B5EF4-FFF2-40B4-BE49-F238E27FC236}">
                <a16:creationId xmlns:a16="http://schemas.microsoft.com/office/drawing/2014/main" id="{FF972280-0D4E-40AD-8DC2-1722D9147A31}"/>
              </a:ext>
            </a:extLst>
          </p:cNvPr>
          <p:cNvSpPr>
            <a:spLocks noGrp="1" noChangeArrowheads="1"/>
          </p:cNvSpPr>
          <p:nvPr>
            <p:ph type="title"/>
          </p:nvPr>
        </p:nvSpPr>
        <p:spPr>
          <a:xfrm>
            <a:off x="1968501" y="611189"/>
            <a:ext cx="6784975" cy="338137"/>
          </a:xfrm>
        </p:spPr>
        <p:txBody>
          <a:bodyPr>
            <a:normAutofit fontScale="90000"/>
          </a:bodyPr>
          <a:lstStyle/>
          <a:p>
            <a:r>
              <a:rPr lang="en-GB" altLang="en-US" sz="2000" b="1"/>
              <a:t>Alan Chandler, Chartered Insurer</a:t>
            </a:r>
          </a:p>
        </p:txBody>
      </p:sp>
      <p:sp>
        <p:nvSpPr>
          <p:cNvPr id="6147" name="Content Placeholder 4">
            <a:extLst>
              <a:ext uri="{FF2B5EF4-FFF2-40B4-BE49-F238E27FC236}">
                <a16:creationId xmlns:a16="http://schemas.microsoft.com/office/drawing/2014/main" id="{9312F8C7-B58A-4E48-A290-8FAF08999EB6}"/>
              </a:ext>
            </a:extLst>
          </p:cNvPr>
          <p:cNvSpPr>
            <a:spLocks noGrp="1" noChangeArrowheads="1"/>
          </p:cNvSpPr>
          <p:nvPr>
            <p:ph idx="1"/>
          </p:nvPr>
        </p:nvSpPr>
        <p:spPr>
          <a:xfrm>
            <a:off x="1968500" y="949326"/>
            <a:ext cx="8053388" cy="5908675"/>
          </a:xfrm>
        </p:spPr>
        <p:txBody>
          <a:bodyPr>
            <a:normAutofit fontScale="92500" lnSpcReduction="20000"/>
          </a:bodyPr>
          <a:lstStyle/>
          <a:p>
            <a:r>
              <a:rPr lang="en-GB" altLang="en-US" b="1" dirty="0"/>
              <a:t>I have trained more than 2,000 individuals to become ACII qualified</a:t>
            </a:r>
          </a:p>
          <a:p>
            <a:r>
              <a:rPr lang="en-GB" altLang="en-US" dirty="0"/>
              <a:t>I have trained over 50% of the individuals in the last 8 years that have gone onto achieve the highest ACII pass in the whole of the UK. </a:t>
            </a:r>
          </a:p>
          <a:p>
            <a:r>
              <a:rPr lang="en-GB" altLang="en-US" dirty="0"/>
              <a:t>I train to a pass rate of more than 96% in all CII qualification levels. Certificate , Diploma and Advanced Diploma.</a:t>
            </a:r>
          </a:p>
          <a:p>
            <a:r>
              <a:rPr lang="en-GB" altLang="en-US" dirty="0"/>
              <a:t>I deliver the Allianz scholarship and academy programmes in both the UK and Ireland; provide the Zurich Ask Alan facility and I have been a Cii examiner.</a:t>
            </a:r>
          </a:p>
          <a:p>
            <a:r>
              <a:rPr lang="en-GB" altLang="en-US" dirty="0"/>
              <a:t>I have trained students who have won national prizes in almost all ACII subjects including Insurance Law (MO5), Liability (M96), Commercial Property and BI (M93), Personal Lines Insurance (P86), Business and Finance (M92), Underwriting Practice (M80), Advanced Underwriting (960), Claims Practice (M85), Advanced Claims (820), Marketing (945), Advanced Broking (930) and Advanced Risk Management (992).</a:t>
            </a:r>
          </a:p>
          <a:p>
            <a:endParaRPr lang="en-GB" altLang="en-US" dirty="0"/>
          </a:p>
          <a:p>
            <a:endParaRPr lang="en-GB" altLang="en-US" dirty="0"/>
          </a:p>
          <a:p>
            <a:endParaRPr lang="en-GB" altLang="en-US"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5136" name="Rectangle 137">
            <a:extLst>
              <a:ext uri="{FF2B5EF4-FFF2-40B4-BE49-F238E27FC236}">
                <a16:creationId xmlns:a16="http://schemas.microsoft.com/office/drawing/2014/main" id="{201CC55D-ED54-4C5C-95E6-10947BD1103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FB6EA694-BAF0-4088-A0AF-88987667A5E4}"/>
              </a:ext>
            </a:extLst>
          </p:cNvPr>
          <p:cNvSpPr>
            <a:spLocks noGrp="1"/>
          </p:cNvSpPr>
          <p:nvPr>
            <p:ph type="title"/>
          </p:nvPr>
        </p:nvSpPr>
        <p:spPr>
          <a:xfrm>
            <a:off x="589560" y="856180"/>
            <a:ext cx="4560584" cy="1128068"/>
          </a:xfrm>
        </p:spPr>
        <p:txBody>
          <a:bodyPr anchor="ctr">
            <a:normAutofit/>
          </a:bodyPr>
          <a:lstStyle/>
          <a:p>
            <a:r>
              <a:rPr lang="en-GB" sz="2500" dirty="0"/>
              <a:t>Brokers dust off that prospect list – the closed door of inertia opens wide in a softening market!</a:t>
            </a:r>
          </a:p>
        </p:txBody>
      </p:sp>
      <p:grpSp>
        <p:nvGrpSpPr>
          <p:cNvPr id="5137" name="Group 139">
            <a:extLst>
              <a:ext uri="{FF2B5EF4-FFF2-40B4-BE49-F238E27FC236}">
                <a16:creationId xmlns:a16="http://schemas.microsoft.com/office/drawing/2014/main" id="{1DE889C7-FAD6-4397-98E2-05D50348445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1083484"/>
            <a:ext cx="355196" cy="673460"/>
            <a:chOff x="0" y="823811"/>
            <a:chExt cx="355196" cy="673460"/>
          </a:xfrm>
        </p:grpSpPr>
        <p:sp>
          <p:nvSpPr>
            <p:cNvPr id="141" name="Rectangle 140">
              <a:extLst>
                <a:ext uri="{FF2B5EF4-FFF2-40B4-BE49-F238E27FC236}">
                  <a16:creationId xmlns:a16="http://schemas.microsoft.com/office/drawing/2014/main" id="{F399A70F-F8CD-4992-9EF5-6CF15472E73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823811"/>
              <a:ext cx="87363" cy="67346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38" name="Rectangle 141">
              <a:extLst>
                <a:ext uri="{FF2B5EF4-FFF2-40B4-BE49-F238E27FC236}">
                  <a16:creationId xmlns:a16="http://schemas.microsoft.com/office/drawing/2014/main" id="{48F4FEDC-6D80-458C-A665-075D9B9500F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59341" y="823811"/>
              <a:ext cx="195855" cy="67346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5139" name="Rectangle 143">
            <a:extLst>
              <a:ext uri="{FF2B5EF4-FFF2-40B4-BE49-F238E27FC236}">
                <a16:creationId xmlns:a16="http://schemas.microsoft.com/office/drawing/2014/main" id="{3873B707-463F-40B0-8227-E8CC6C67EB2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665085" y="2090569"/>
            <a:ext cx="4297680" cy="2743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0A10ED7F-0768-4335-BF0C-950D52F27889}"/>
              </a:ext>
            </a:extLst>
          </p:cNvPr>
          <p:cNvSpPr>
            <a:spLocks noGrp="1"/>
          </p:cNvSpPr>
          <p:nvPr>
            <p:ph idx="1"/>
          </p:nvPr>
        </p:nvSpPr>
        <p:spPr>
          <a:xfrm>
            <a:off x="590719" y="2330505"/>
            <a:ext cx="4559425" cy="3979585"/>
          </a:xfrm>
        </p:spPr>
        <p:txBody>
          <a:bodyPr anchor="ctr">
            <a:normAutofit/>
          </a:bodyPr>
          <a:lstStyle/>
          <a:p>
            <a:r>
              <a:rPr lang="en-GB" sz="2000" dirty="0"/>
              <a:t>In a softening market that is happening at the same time as a recession, prospects will be more interested than ever in getting alternatives!</a:t>
            </a:r>
          </a:p>
          <a:p>
            <a:endParaRPr lang="en-GB" sz="2000" dirty="0"/>
          </a:p>
          <a:p>
            <a:r>
              <a:rPr lang="en-GB" sz="2000" dirty="0"/>
              <a:t>OPPORTUNITY KNOCKS FOR THE HARD WORKING BROKER.</a:t>
            </a:r>
          </a:p>
          <a:p>
            <a:endParaRPr lang="en-GB" sz="2000" dirty="0"/>
          </a:p>
          <a:p>
            <a:endParaRPr lang="en-GB" sz="2000" dirty="0"/>
          </a:p>
        </p:txBody>
      </p:sp>
      <p:sp>
        <p:nvSpPr>
          <p:cNvPr id="5140" name="Rectangle 145">
            <a:extLst>
              <a:ext uri="{FF2B5EF4-FFF2-40B4-BE49-F238E27FC236}">
                <a16:creationId xmlns:a16="http://schemas.microsoft.com/office/drawing/2014/main" id="{C13237C8-E62C-4F0D-A318-BD6FB6C2D13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0697670" y="0"/>
            <a:ext cx="1494330" cy="6858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41" name="Rectangle 147">
            <a:extLst>
              <a:ext uri="{FF2B5EF4-FFF2-40B4-BE49-F238E27FC236}">
                <a16:creationId xmlns:a16="http://schemas.microsoft.com/office/drawing/2014/main" id="{19C9EAEA-39D0-4B0E-A0EB-51E7B26740B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685810" y="513853"/>
            <a:ext cx="6009366" cy="5834577"/>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44878894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7244" name="Rectangle 7243">
            <a:extLst>
              <a:ext uri="{FF2B5EF4-FFF2-40B4-BE49-F238E27FC236}">
                <a16:creationId xmlns:a16="http://schemas.microsoft.com/office/drawing/2014/main" id="{777A147A-9ED8-46B4-8660-1B3C2AA880B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18E1D361-F64C-45A5-A218-668D8377F6D3}"/>
              </a:ext>
            </a:extLst>
          </p:cNvPr>
          <p:cNvSpPr>
            <a:spLocks noGrp="1"/>
          </p:cNvSpPr>
          <p:nvPr>
            <p:ph type="title"/>
          </p:nvPr>
        </p:nvSpPr>
        <p:spPr>
          <a:xfrm>
            <a:off x="841248" y="548640"/>
            <a:ext cx="3600860" cy="5431536"/>
          </a:xfrm>
        </p:spPr>
        <p:txBody>
          <a:bodyPr>
            <a:normAutofit/>
          </a:bodyPr>
          <a:lstStyle/>
          <a:p>
            <a:r>
              <a:rPr lang="en-GB" sz="5400" b="1"/>
              <a:t>Brokers do persuade existing clients and prospects not to act in a rash way</a:t>
            </a:r>
          </a:p>
        </p:txBody>
      </p:sp>
      <p:sp>
        <p:nvSpPr>
          <p:cNvPr id="7246" name="sketch line">
            <a:extLst>
              <a:ext uri="{FF2B5EF4-FFF2-40B4-BE49-F238E27FC236}">
                <a16:creationId xmlns:a16="http://schemas.microsoft.com/office/drawing/2014/main" id="{5D6C15A0-C087-4593-8414-2B4EC1CDC3D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2543983" y="3258715"/>
            <a:ext cx="4480560" cy="18288"/>
          </a:xfrm>
          <a:custGeom>
            <a:avLst/>
            <a:gdLst>
              <a:gd name="connsiteX0" fmla="*/ 0 w 4480560"/>
              <a:gd name="connsiteY0" fmla="*/ 0 h 18288"/>
              <a:gd name="connsiteX1" fmla="*/ 595274 w 4480560"/>
              <a:gd name="connsiteY1" fmla="*/ 0 h 18288"/>
              <a:gd name="connsiteX2" fmla="*/ 1100938 w 4480560"/>
              <a:gd name="connsiteY2" fmla="*/ 0 h 18288"/>
              <a:gd name="connsiteX3" fmla="*/ 1651406 w 4480560"/>
              <a:gd name="connsiteY3" fmla="*/ 0 h 18288"/>
              <a:gd name="connsiteX4" fmla="*/ 2336292 w 4480560"/>
              <a:gd name="connsiteY4" fmla="*/ 0 h 18288"/>
              <a:gd name="connsiteX5" fmla="*/ 2931566 w 4480560"/>
              <a:gd name="connsiteY5" fmla="*/ 0 h 18288"/>
              <a:gd name="connsiteX6" fmla="*/ 3482035 w 4480560"/>
              <a:gd name="connsiteY6" fmla="*/ 0 h 18288"/>
              <a:gd name="connsiteX7" fmla="*/ 4480560 w 4480560"/>
              <a:gd name="connsiteY7" fmla="*/ 0 h 18288"/>
              <a:gd name="connsiteX8" fmla="*/ 4480560 w 4480560"/>
              <a:gd name="connsiteY8" fmla="*/ 18288 h 18288"/>
              <a:gd name="connsiteX9" fmla="*/ 3840480 w 4480560"/>
              <a:gd name="connsiteY9" fmla="*/ 18288 h 18288"/>
              <a:gd name="connsiteX10" fmla="*/ 3290011 w 4480560"/>
              <a:gd name="connsiteY10" fmla="*/ 18288 h 18288"/>
              <a:gd name="connsiteX11" fmla="*/ 2560320 w 4480560"/>
              <a:gd name="connsiteY11" fmla="*/ 18288 h 18288"/>
              <a:gd name="connsiteX12" fmla="*/ 1965046 w 4480560"/>
              <a:gd name="connsiteY12" fmla="*/ 18288 h 18288"/>
              <a:gd name="connsiteX13" fmla="*/ 1459382 w 4480560"/>
              <a:gd name="connsiteY13" fmla="*/ 18288 h 18288"/>
              <a:gd name="connsiteX14" fmla="*/ 774497 w 4480560"/>
              <a:gd name="connsiteY14" fmla="*/ 18288 h 18288"/>
              <a:gd name="connsiteX15" fmla="*/ 0 w 4480560"/>
              <a:gd name="connsiteY15" fmla="*/ 18288 h 18288"/>
              <a:gd name="connsiteX16" fmla="*/ 0 w 4480560"/>
              <a:gd name="connsiteY16"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4480560" h="18288" fill="none" extrusionOk="0">
                <a:moveTo>
                  <a:pt x="0" y="0"/>
                </a:moveTo>
                <a:cubicBezTo>
                  <a:pt x="267821" y="8731"/>
                  <a:pt x="334105" y="2629"/>
                  <a:pt x="595274" y="0"/>
                </a:cubicBezTo>
                <a:cubicBezTo>
                  <a:pt x="856443" y="-2629"/>
                  <a:pt x="863808" y="-13353"/>
                  <a:pt x="1100938" y="0"/>
                </a:cubicBezTo>
                <a:cubicBezTo>
                  <a:pt x="1338068" y="13353"/>
                  <a:pt x="1431663" y="-25862"/>
                  <a:pt x="1651406" y="0"/>
                </a:cubicBezTo>
                <a:cubicBezTo>
                  <a:pt x="1871149" y="25862"/>
                  <a:pt x="2173163" y="23827"/>
                  <a:pt x="2336292" y="0"/>
                </a:cubicBezTo>
                <a:cubicBezTo>
                  <a:pt x="2499421" y="-23827"/>
                  <a:pt x="2720589" y="28148"/>
                  <a:pt x="2931566" y="0"/>
                </a:cubicBezTo>
                <a:cubicBezTo>
                  <a:pt x="3142543" y="-28148"/>
                  <a:pt x="3323630" y="27022"/>
                  <a:pt x="3482035" y="0"/>
                </a:cubicBezTo>
                <a:cubicBezTo>
                  <a:pt x="3640440" y="-27022"/>
                  <a:pt x="4012110" y="-20118"/>
                  <a:pt x="4480560" y="0"/>
                </a:cubicBezTo>
                <a:cubicBezTo>
                  <a:pt x="4480958" y="7429"/>
                  <a:pt x="4480540" y="10822"/>
                  <a:pt x="4480560" y="18288"/>
                </a:cubicBezTo>
                <a:cubicBezTo>
                  <a:pt x="4314132" y="14924"/>
                  <a:pt x="4028383" y="36632"/>
                  <a:pt x="3840480" y="18288"/>
                </a:cubicBezTo>
                <a:cubicBezTo>
                  <a:pt x="3652577" y="-56"/>
                  <a:pt x="3547615" y="2848"/>
                  <a:pt x="3290011" y="18288"/>
                </a:cubicBezTo>
                <a:cubicBezTo>
                  <a:pt x="3032407" y="33728"/>
                  <a:pt x="2830268" y="8719"/>
                  <a:pt x="2560320" y="18288"/>
                </a:cubicBezTo>
                <a:cubicBezTo>
                  <a:pt x="2290372" y="27857"/>
                  <a:pt x="2147422" y="6728"/>
                  <a:pt x="1965046" y="18288"/>
                </a:cubicBezTo>
                <a:cubicBezTo>
                  <a:pt x="1782670" y="29848"/>
                  <a:pt x="1689791" y="40680"/>
                  <a:pt x="1459382" y="18288"/>
                </a:cubicBezTo>
                <a:cubicBezTo>
                  <a:pt x="1228973" y="-4104"/>
                  <a:pt x="915486" y="36501"/>
                  <a:pt x="774497" y="18288"/>
                </a:cubicBezTo>
                <a:cubicBezTo>
                  <a:pt x="633508" y="75"/>
                  <a:pt x="361442" y="-11107"/>
                  <a:pt x="0" y="18288"/>
                </a:cubicBezTo>
                <a:cubicBezTo>
                  <a:pt x="-591" y="13205"/>
                  <a:pt x="-663" y="6329"/>
                  <a:pt x="0" y="0"/>
                </a:cubicBezTo>
                <a:close/>
              </a:path>
              <a:path w="4480560" h="18288" stroke="0" extrusionOk="0">
                <a:moveTo>
                  <a:pt x="0" y="0"/>
                </a:moveTo>
                <a:cubicBezTo>
                  <a:pt x="285465" y="225"/>
                  <a:pt x="322691" y="16223"/>
                  <a:pt x="595274" y="0"/>
                </a:cubicBezTo>
                <a:cubicBezTo>
                  <a:pt x="867857" y="-16223"/>
                  <a:pt x="989129" y="-11242"/>
                  <a:pt x="1100938" y="0"/>
                </a:cubicBezTo>
                <a:cubicBezTo>
                  <a:pt x="1212747" y="11242"/>
                  <a:pt x="1574350" y="-36410"/>
                  <a:pt x="1830629" y="0"/>
                </a:cubicBezTo>
                <a:cubicBezTo>
                  <a:pt x="2086908" y="36410"/>
                  <a:pt x="2180922" y="4645"/>
                  <a:pt x="2425903" y="0"/>
                </a:cubicBezTo>
                <a:cubicBezTo>
                  <a:pt x="2670884" y="-4645"/>
                  <a:pt x="2782024" y="22929"/>
                  <a:pt x="3021178" y="0"/>
                </a:cubicBezTo>
                <a:cubicBezTo>
                  <a:pt x="3260332" y="-22929"/>
                  <a:pt x="3456982" y="-1586"/>
                  <a:pt x="3750869" y="0"/>
                </a:cubicBezTo>
                <a:cubicBezTo>
                  <a:pt x="4044756" y="1586"/>
                  <a:pt x="4302726" y="17043"/>
                  <a:pt x="4480560" y="0"/>
                </a:cubicBezTo>
                <a:cubicBezTo>
                  <a:pt x="4479674" y="5429"/>
                  <a:pt x="4481381" y="14046"/>
                  <a:pt x="4480560" y="18288"/>
                </a:cubicBezTo>
                <a:cubicBezTo>
                  <a:pt x="4279652" y="-6850"/>
                  <a:pt x="4200762" y="41566"/>
                  <a:pt x="3930091" y="18288"/>
                </a:cubicBezTo>
                <a:cubicBezTo>
                  <a:pt x="3659420" y="-4990"/>
                  <a:pt x="3456052" y="22294"/>
                  <a:pt x="3290011" y="18288"/>
                </a:cubicBezTo>
                <a:cubicBezTo>
                  <a:pt x="3123970" y="14282"/>
                  <a:pt x="2882392" y="32818"/>
                  <a:pt x="2649931" y="18288"/>
                </a:cubicBezTo>
                <a:cubicBezTo>
                  <a:pt x="2417470" y="3758"/>
                  <a:pt x="2238426" y="7337"/>
                  <a:pt x="2054657" y="18288"/>
                </a:cubicBezTo>
                <a:cubicBezTo>
                  <a:pt x="1870888" y="29239"/>
                  <a:pt x="1566368" y="45040"/>
                  <a:pt x="1324966" y="18288"/>
                </a:cubicBezTo>
                <a:cubicBezTo>
                  <a:pt x="1083564" y="-8464"/>
                  <a:pt x="787410" y="10946"/>
                  <a:pt x="595274" y="18288"/>
                </a:cubicBezTo>
                <a:cubicBezTo>
                  <a:pt x="403138" y="25630"/>
                  <a:pt x="169622" y="10499"/>
                  <a:pt x="0" y="18288"/>
                </a:cubicBezTo>
                <a:cubicBezTo>
                  <a:pt x="668" y="13665"/>
                  <a:pt x="578" y="5675"/>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EF5243E9-3362-487C-93A3-B86528CD7E62}"/>
              </a:ext>
            </a:extLst>
          </p:cNvPr>
          <p:cNvSpPr>
            <a:spLocks noGrp="1"/>
          </p:cNvSpPr>
          <p:nvPr>
            <p:ph idx="1"/>
          </p:nvPr>
        </p:nvSpPr>
        <p:spPr>
          <a:xfrm>
            <a:off x="5126418" y="552091"/>
            <a:ext cx="6224335" cy="5431536"/>
          </a:xfrm>
        </p:spPr>
        <p:txBody>
          <a:bodyPr anchor="ctr">
            <a:normAutofit/>
          </a:bodyPr>
          <a:lstStyle/>
          <a:p>
            <a:r>
              <a:rPr lang="en-GB" sz="2200"/>
              <a:t>The temptation for businesses who are struggling will be to reduce expenditure by chasing the cheapest quote – but is that right for them?</a:t>
            </a:r>
          </a:p>
          <a:p>
            <a:endParaRPr lang="en-GB" sz="2200"/>
          </a:p>
          <a:p>
            <a:r>
              <a:rPr lang="en-GB" sz="2200"/>
              <a:t>Insurance is a relucent purchase of an intangible product. You don’t need it until you do.</a:t>
            </a:r>
          </a:p>
          <a:p>
            <a:endParaRPr lang="en-GB" sz="2200"/>
          </a:p>
          <a:p>
            <a:r>
              <a:rPr lang="en-GB" sz="2200"/>
              <a:t>Clearly articulate the risk of changing to a cheaper alternative – what is the client sacrificing by way of cover and service.</a:t>
            </a:r>
          </a:p>
          <a:p>
            <a:endParaRPr lang="en-GB" sz="2200"/>
          </a:p>
          <a:p>
            <a:r>
              <a:rPr lang="en-GB" sz="2200"/>
              <a:t>Do remind the purchaser of insurance of their own </a:t>
            </a:r>
            <a:r>
              <a:rPr lang="en-GB" sz="2200" b="1"/>
              <a:t>personal</a:t>
            </a:r>
            <a:r>
              <a:rPr lang="en-GB" sz="2200"/>
              <a:t> increased D&amp;O risk, by making any insurance decision which goes against the brokers recommendation, without board agreement.</a:t>
            </a:r>
          </a:p>
        </p:txBody>
      </p:sp>
    </p:spTree>
    <p:extLst>
      <p:ext uri="{BB962C8B-B14F-4D97-AF65-F5344CB8AC3E}">
        <p14:creationId xmlns:p14="http://schemas.microsoft.com/office/powerpoint/2010/main" val="33915020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354708-B12F-7B91-7C33-A710875BA61E}"/>
              </a:ext>
            </a:extLst>
          </p:cNvPr>
          <p:cNvSpPr>
            <a:spLocks noGrp="1"/>
          </p:cNvSpPr>
          <p:nvPr>
            <p:ph type="title"/>
          </p:nvPr>
        </p:nvSpPr>
        <p:spPr/>
        <p:txBody>
          <a:bodyPr>
            <a:normAutofit/>
          </a:bodyPr>
          <a:lstStyle/>
          <a:p>
            <a:r>
              <a:rPr lang="en-GB" sz="3600" b="1" dirty="0"/>
              <a:t>Change is on the horizon, use it to your advantage</a:t>
            </a:r>
          </a:p>
        </p:txBody>
      </p:sp>
    </p:spTree>
    <p:extLst>
      <p:ext uri="{BB962C8B-B14F-4D97-AF65-F5344CB8AC3E}">
        <p14:creationId xmlns:p14="http://schemas.microsoft.com/office/powerpoint/2010/main" val="69782423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3618A2-F540-4DD8-88F8-D0205C31C792}"/>
              </a:ext>
            </a:extLst>
          </p:cNvPr>
          <p:cNvSpPr>
            <a:spLocks noGrp="1"/>
          </p:cNvSpPr>
          <p:nvPr>
            <p:ph type="title"/>
          </p:nvPr>
        </p:nvSpPr>
        <p:spPr/>
        <p:txBody>
          <a:bodyPr/>
          <a:lstStyle/>
          <a:p>
            <a:r>
              <a:rPr lang="en-GB" dirty="0"/>
              <a:t>LEARNING OBJECTIVES</a:t>
            </a:r>
          </a:p>
        </p:txBody>
      </p:sp>
      <p:sp>
        <p:nvSpPr>
          <p:cNvPr id="3" name="Content Placeholder 2">
            <a:extLst>
              <a:ext uri="{FF2B5EF4-FFF2-40B4-BE49-F238E27FC236}">
                <a16:creationId xmlns:a16="http://schemas.microsoft.com/office/drawing/2014/main" id="{A45CDDED-E739-4B81-8D3E-29676A0ADF1C}"/>
              </a:ext>
            </a:extLst>
          </p:cNvPr>
          <p:cNvSpPr>
            <a:spLocks noGrp="1"/>
          </p:cNvSpPr>
          <p:nvPr>
            <p:ph idx="1"/>
          </p:nvPr>
        </p:nvSpPr>
        <p:spPr/>
        <p:txBody>
          <a:bodyPr/>
          <a:lstStyle/>
          <a:p>
            <a:pPr>
              <a:lnSpc>
                <a:spcPct val="90000"/>
              </a:lnSpc>
              <a:spcBef>
                <a:spcPts val="1000"/>
              </a:spcBef>
              <a:spcAft>
                <a:spcPts val="800"/>
              </a:spcAft>
            </a:pPr>
            <a:r>
              <a:rPr lang="en-GB" kern="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Delegates will be able to understand:</a:t>
            </a:r>
            <a:endParaRPr lang="en-GB"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buFont typeface="Symbol" panose="05050102010706020507" pitchFamily="18" charset="2"/>
              <a:buChar char=""/>
            </a:pPr>
            <a:r>
              <a:rPr lang="en-GB" sz="2400" kern="100" dirty="0">
                <a:effectLst/>
                <a:latin typeface="Arial" panose="020B0604020202020204" pitchFamily="34" charset="0"/>
                <a:ea typeface="Calibri" panose="020F0502020204030204" pitchFamily="34" charset="0"/>
                <a:cs typeface="Times New Roman" panose="02020603050405020304" pitchFamily="18" charset="0"/>
              </a:rPr>
              <a:t>What is an insurance market cycle.</a:t>
            </a:r>
            <a:endParaRPr lang="en-GB"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buFont typeface="Symbol" panose="05050102010706020507" pitchFamily="18" charset="2"/>
              <a:buChar char=""/>
            </a:pPr>
            <a:r>
              <a:rPr lang="en-GB" sz="2400" kern="100" dirty="0">
                <a:latin typeface="Arial" panose="020B0604020202020204" pitchFamily="34" charset="0"/>
                <a:ea typeface="Calibri" panose="020F0502020204030204" pitchFamily="34" charset="0"/>
                <a:cs typeface="Times New Roman" panose="02020603050405020304" pitchFamily="18" charset="0"/>
              </a:rPr>
              <a:t>What </a:t>
            </a:r>
            <a:r>
              <a:rPr lang="en-GB" sz="2400" kern="100" dirty="0">
                <a:effectLst/>
                <a:latin typeface="Arial" panose="020B0604020202020204" pitchFamily="34" charset="0"/>
                <a:ea typeface="Calibri" panose="020F0502020204030204" pitchFamily="34" charset="0"/>
                <a:cs typeface="Times New Roman" panose="02020603050405020304" pitchFamily="18" charset="0"/>
              </a:rPr>
              <a:t>causes a market cycle change.</a:t>
            </a:r>
            <a:endParaRPr lang="en-GB"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Font typeface="Symbol" panose="05050102010706020507" pitchFamily="18" charset="2"/>
              <a:buChar char=""/>
            </a:pPr>
            <a:r>
              <a:rPr lang="en-GB" sz="2400" kern="100" dirty="0">
                <a:effectLst/>
                <a:latin typeface="Arial" panose="020B0604020202020204" pitchFamily="34" charset="0"/>
                <a:ea typeface="Calibri" panose="020F0502020204030204" pitchFamily="34" charset="0"/>
                <a:cs typeface="Times New Roman" panose="02020603050405020304" pitchFamily="18" charset="0"/>
              </a:rPr>
              <a:t>Where the market is heading in 2024.</a:t>
            </a:r>
            <a:endParaRPr lang="en-GB" sz="2400" kern="100" dirty="0">
              <a:effectLst/>
              <a:latin typeface="Calibri" panose="020F0502020204030204" pitchFamily="34" charset="0"/>
              <a:ea typeface="Calibri" panose="020F0502020204030204" pitchFamily="34" charset="0"/>
              <a:cs typeface="Times New Roman" panose="02020603050405020304" pitchFamily="18" charset="0"/>
            </a:endParaRPr>
          </a:p>
          <a:p>
            <a:r>
              <a:rPr lang="en-GB" sz="2400" dirty="0">
                <a:effectLst/>
                <a:latin typeface="Arial" panose="020B0604020202020204" pitchFamily="34" charset="0"/>
                <a:ea typeface="Calibri" panose="020F0502020204030204" pitchFamily="34" charset="0"/>
              </a:rPr>
              <a:t>How brokers and underwriters can best manage the changing market cycle.</a:t>
            </a:r>
          </a:p>
          <a:p>
            <a:r>
              <a:rPr lang="en-GB" sz="2400" kern="100" dirty="0">
                <a:effectLst/>
                <a:latin typeface="Arial" panose="020B0604020202020204" pitchFamily="34" charset="0"/>
                <a:ea typeface="Calibri" panose="020F0502020204030204" pitchFamily="34" charset="0"/>
                <a:cs typeface="Times New Roman" panose="02020603050405020304" pitchFamily="18" charset="0"/>
              </a:rPr>
              <a:t>The brokers fiduciary duty in a softening market and why insurers cannot not expect blind loyalty from brokers.</a:t>
            </a:r>
            <a:endParaRPr lang="en-GB" sz="2400" kern="100" dirty="0">
              <a:effectLst/>
              <a:latin typeface="Calibri" panose="020F0502020204030204" pitchFamily="34" charset="0"/>
              <a:ea typeface="Calibri" panose="020F0502020204030204" pitchFamily="34" charset="0"/>
              <a:cs typeface="Times New Roman" panose="02020603050405020304" pitchFamily="18" charset="0"/>
            </a:endParaRPr>
          </a:p>
          <a:p>
            <a:endParaRPr lang="en-GB" sz="2400" dirty="0"/>
          </a:p>
        </p:txBody>
      </p:sp>
    </p:spTree>
    <p:extLst>
      <p:ext uri="{BB962C8B-B14F-4D97-AF65-F5344CB8AC3E}">
        <p14:creationId xmlns:p14="http://schemas.microsoft.com/office/powerpoint/2010/main" val="91605206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3618A2-F540-4DD8-88F8-D0205C31C792}"/>
              </a:ext>
            </a:extLst>
          </p:cNvPr>
          <p:cNvSpPr>
            <a:spLocks noGrp="1"/>
          </p:cNvSpPr>
          <p:nvPr>
            <p:ph type="title"/>
          </p:nvPr>
        </p:nvSpPr>
        <p:spPr/>
        <p:txBody>
          <a:bodyPr/>
          <a:lstStyle/>
          <a:p>
            <a:r>
              <a:rPr lang="en-GB" dirty="0"/>
              <a:t>LEARNING OBJECTIVES</a:t>
            </a:r>
          </a:p>
        </p:txBody>
      </p:sp>
      <p:sp>
        <p:nvSpPr>
          <p:cNvPr id="3" name="Content Placeholder 2">
            <a:extLst>
              <a:ext uri="{FF2B5EF4-FFF2-40B4-BE49-F238E27FC236}">
                <a16:creationId xmlns:a16="http://schemas.microsoft.com/office/drawing/2014/main" id="{A45CDDED-E739-4B81-8D3E-29676A0ADF1C}"/>
              </a:ext>
            </a:extLst>
          </p:cNvPr>
          <p:cNvSpPr>
            <a:spLocks noGrp="1"/>
          </p:cNvSpPr>
          <p:nvPr>
            <p:ph idx="1"/>
          </p:nvPr>
        </p:nvSpPr>
        <p:spPr/>
        <p:txBody>
          <a:bodyPr/>
          <a:lstStyle/>
          <a:p>
            <a:pPr>
              <a:lnSpc>
                <a:spcPct val="90000"/>
              </a:lnSpc>
              <a:spcBef>
                <a:spcPts val="1000"/>
              </a:spcBef>
              <a:spcAft>
                <a:spcPts val="800"/>
              </a:spcAft>
            </a:pPr>
            <a:r>
              <a:rPr lang="en-GB" kern="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Delegates will be able to understand:</a:t>
            </a:r>
            <a:endParaRPr lang="en-GB"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buFont typeface="Symbol" panose="05050102010706020507" pitchFamily="18" charset="2"/>
              <a:buChar char=""/>
            </a:pPr>
            <a:r>
              <a:rPr lang="en-GB" sz="2400" kern="100" dirty="0">
                <a:effectLst/>
                <a:latin typeface="Arial" panose="020B0604020202020204" pitchFamily="34" charset="0"/>
                <a:ea typeface="Calibri" panose="020F0502020204030204" pitchFamily="34" charset="0"/>
                <a:cs typeface="Times New Roman" panose="02020603050405020304" pitchFamily="18" charset="0"/>
              </a:rPr>
              <a:t>What is an insurance market cycle.</a:t>
            </a:r>
            <a:endParaRPr lang="en-GB"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buFont typeface="Symbol" panose="05050102010706020507" pitchFamily="18" charset="2"/>
              <a:buChar char=""/>
            </a:pPr>
            <a:r>
              <a:rPr lang="en-GB" sz="2400" kern="100" dirty="0">
                <a:latin typeface="Arial" panose="020B0604020202020204" pitchFamily="34" charset="0"/>
                <a:ea typeface="Calibri" panose="020F0502020204030204" pitchFamily="34" charset="0"/>
                <a:cs typeface="Times New Roman" panose="02020603050405020304" pitchFamily="18" charset="0"/>
              </a:rPr>
              <a:t>What </a:t>
            </a:r>
            <a:r>
              <a:rPr lang="en-GB" sz="2400" kern="100" dirty="0">
                <a:effectLst/>
                <a:latin typeface="Arial" panose="020B0604020202020204" pitchFamily="34" charset="0"/>
                <a:ea typeface="Calibri" panose="020F0502020204030204" pitchFamily="34" charset="0"/>
                <a:cs typeface="Times New Roman" panose="02020603050405020304" pitchFamily="18" charset="0"/>
              </a:rPr>
              <a:t>causes a market cycle change.</a:t>
            </a:r>
            <a:endParaRPr lang="en-GB"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Font typeface="Symbol" panose="05050102010706020507" pitchFamily="18" charset="2"/>
              <a:buChar char=""/>
            </a:pPr>
            <a:r>
              <a:rPr lang="en-GB" sz="2400" kern="100" dirty="0">
                <a:effectLst/>
                <a:latin typeface="Arial" panose="020B0604020202020204" pitchFamily="34" charset="0"/>
                <a:ea typeface="Calibri" panose="020F0502020204030204" pitchFamily="34" charset="0"/>
                <a:cs typeface="Times New Roman" panose="02020603050405020304" pitchFamily="18" charset="0"/>
              </a:rPr>
              <a:t>Where the market is heading in 2024.</a:t>
            </a:r>
            <a:endParaRPr lang="en-GB" sz="2400" kern="100" dirty="0">
              <a:effectLst/>
              <a:latin typeface="Calibri" panose="020F0502020204030204" pitchFamily="34" charset="0"/>
              <a:ea typeface="Calibri" panose="020F0502020204030204" pitchFamily="34" charset="0"/>
              <a:cs typeface="Times New Roman" panose="02020603050405020304" pitchFamily="18" charset="0"/>
            </a:endParaRPr>
          </a:p>
          <a:p>
            <a:r>
              <a:rPr lang="en-GB" sz="2400" dirty="0">
                <a:effectLst/>
                <a:latin typeface="Arial" panose="020B0604020202020204" pitchFamily="34" charset="0"/>
                <a:ea typeface="Calibri" panose="020F0502020204030204" pitchFamily="34" charset="0"/>
              </a:rPr>
              <a:t>How brokers and underwriters can best manage the changing market cycle.</a:t>
            </a:r>
          </a:p>
          <a:p>
            <a:r>
              <a:rPr lang="en-GB" sz="2400" kern="100" dirty="0">
                <a:effectLst/>
                <a:latin typeface="Arial" panose="020B0604020202020204" pitchFamily="34" charset="0"/>
                <a:ea typeface="Calibri" panose="020F0502020204030204" pitchFamily="34" charset="0"/>
                <a:cs typeface="Times New Roman" panose="02020603050405020304" pitchFamily="18" charset="0"/>
              </a:rPr>
              <a:t>The brokers fiduciary duty in a softening market and why insurers cannot not expect blind loyalty from brokers.</a:t>
            </a:r>
            <a:endParaRPr lang="en-GB" sz="2400" kern="100" dirty="0">
              <a:effectLst/>
              <a:latin typeface="Calibri" panose="020F0502020204030204" pitchFamily="34" charset="0"/>
              <a:ea typeface="Calibri" panose="020F0502020204030204" pitchFamily="34" charset="0"/>
              <a:cs typeface="Times New Roman" panose="02020603050405020304" pitchFamily="18" charset="0"/>
            </a:endParaRPr>
          </a:p>
          <a:p>
            <a:endParaRPr lang="en-GB" sz="2400" dirty="0"/>
          </a:p>
        </p:txBody>
      </p:sp>
    </p:spTree>
    <p:extLst>
      <p:ext uri="{BB962C8B-B14F-4D97-AF65-F5344CB8AC3E}">
        <p14:creationId xmlns:p14="http://schemas.microsoft.com/office/powerpoint/2010/main" val="291296973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827B839B-9ADE-406B-8590-F1CAEDED45A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45">
            <a:extLst>
              <a:ext uri="{FF2B5EF4-FFF2-40B4-BE49-F238E27FC236}">
                <a16:creationId xmlns:a16="http://schemas.microsoft.com/office/drawing/2014/main" id="{CFE45BF0-46DB-408C-B5F7-7B11716805D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09710" y="1022350"/>
            <a:ext cx="709612" cy="2095501"/>
          </a:xfrm>
          <a:custGeom>
            <a:avLst/>
            <a:gdLst>
              <a:gd name="T0" fmla="*/ 447 w 447"/>
              <a:gd name="T1" fmla="*/ 1363 h 1363"/>
              <a:gd name="T2" fmla="*/ 0 w 447"/>
              <a:gd name="T3" fmla="*/ 987 h 1363"/>
              <a:gd name="T4" fmla="*/ 0 w 447"/>
              <a:gd name="T5" fmla="*/ 0 h 1363"/>
              <a:gd name="T6" fmla="*/ 447 w 447"/>
              <a:gd name="T7" fmla="*/ 376 h 1363"/>
              <a:gd name="T8" fmla="*/ 447 w 447"/>
              <a:gd name="T9" fmla="*/ 1363 h 1363"/>
            </a:gdLst>
            <a:ahLst/>
            <a:cxnLst>
              <a:cxn ang="0">
                <a:pos x="T0" y="T1"/>
              </a:cxn>
              <a:cxn ang="0">
                <a:pos x="T2" y="T3"/>
              </a:cxn>
              <a:cxn ang="0">
                <a:pos x="T4" y="T5"/>
              </a:cxn>
              <a:cxn ang="0">
                <a:pos x="T6" y="T7"/>
              </a:cxn>
              <a:cxn ang="0">
                <a:pos x="T8" y="T9"/>
              </a:cxn>
            </a:cxnLst>
            <a:rect l="0" t="0" r="r" b="b"/>
            <a:pathLst>
              <a:path w="447" h="1363">
                <a:moveTo>
                  <a:pt x="447" y="1363"/>
                </a:moveTo>
                <a:lnTo>
                  <a:pt x="0" y="987"/>
                </a:lnTo>
                <a:lnTo>
                  <a:pt x="0" y="0"/>
                </a:lnTo>
                <a:lnTo>
                  <a:pt x="447" y="376"/>
                </a:lnTo>
                <a:lnTo>
                  <a:pt x="447" y="1363"/>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2" name="Freeform 46">
            <a:extLst>
              <a:ext uri="{FF2B5EF4-FFF2-40B4-BE49-F238E27FC236}">
                <a16:creationId xmlns:a16="http://schemas.microsoft.com/office/drawing/2014/main" id="{2AEBC8F2-97B1-41B4-93F1-2D289E197F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09710" y="837744"/>
            <a:ext cx="403225" cy="1705431"/>
          </a:xfrm>
          <a:custGeom>
            <a:avLst/>
            <a:gdLst>
              <a:gd name="T0" fmla="*/ 254 w 254"/>
              <a:gd name="T1" fmla="*/ 987 h 1109"/>
              <a:gd name="T2" fmla="*/ 0 w 254"/>
              <a:gd name="T3" fmla="*/ 1109 h 1109"/>
              <a:gd name="T4" fmla="*/ 0 w 254"/>
              <a:gd name="T5" fmla="*/ 119 h 1109"/>
              <a:gd name="T6" fmla="*/ 254 w 254"/>
              <a:gd name="T7" fmla="*/ 0 h 1109"/>
              <a:gd name="T8" fmla="*/ 254 w 254"/>
              <a:gd name="T9" fmla="*/ 987 h 1109"/>
            </a:gdLst>
            <a:ahLst/>
            <a:cxnLst>
              <a:cxn ang="0">
                <a:pos x="T0" y="T1"/>
              </a:cxn>
              <a:cxn ang="0">
                <a:pos x="T2" y="T3"/>
              </a:cxn>
              <a:cxn ang="0">
                <a:pos x="T4" y="T5"/>
              </a:cxn>
              <a:cxn ang="0">
                <a:pos x="T6" y="T7"/>
              </a:cxn>
              <a:cxn ang="0">
                <a:pos x="T8" y="T9"/>
              </a:cxn>
            </a:cxnLst>
            <a:rect l="0" t="0" r="r" b="b"/>
            <a:pathLst>
              <a:path w="254" h="1109">
                <a:moveTo>
                  <a:pt x="254" y="987"/>
                </a:moveTo>
                <a:lnTo>
                  <a:pt x="0" y="1109"/>
                </a:lnTo>
                <a:lnTo>
                  <a:pt x="0" y="119"/>
                </a:lnTo>
                <a:lnTo>
                  <a:pt x="254" y="0"/>
                </a:lnTo>
                <a:lnTo>
                  <a:pt x="254" y="987"/>
                </a:lnTo>
                <a:close/>
              </a:path>
            </a:pathLst>
          </a:custGeom>
          <a:solidFill>
            <a:schemeClr val="accent1">
              <a:lumMod val="75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4" name="Freeform 47">
            <a:extLst>
              <a:ext uri="{FF2B5EF4-FFF2-40B4-BE49-F238E27FC236}">
                <a16:creationId xmlns:a16="http://schemas.microsoft.com/office/drawing/2014/main" id="{472E3A19-F5D5-48FC-BB9C-48C2F68F598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644660" y="640894"/>
            <a:ext cx="168275" cy="1713195"/>
          </a:xfrm>
          <a:custGeom>
            <a:avLst/>
            <a:gdLst>
              <a:gd name="T0" fmla="*/ 106 w 106"/>
              <a:gd name="T1" fmla="*/ 1114 h 1114"/>
              <a:gd name="T2" fmla="*/ 0 w 106"/>
              <a:gd name="T3" fmla="*/ 1005 h 1114"/>
              <a:gd name="T4" fmla="*/ 0 w 106"/>
              <a:gd name="T5" fmla="*/ 0 h 1114"/>
              <a:gd name="T6" fmla="*/ 106 w 106"/>
              <a:gd name="T7" fmla="*/ 110 h 1114"/>
              <a:gd name="T8" fmla="*/ 106 w 106"/>
              <a:gd name="T9" fmla="*/ 1114 h 1114"/>
            </a:gdLst>
            <a:ahLst/>
            <a:cxnLst>
              <a:cxn ang="0">
                <a:pos x="T0" y="T1"/>
              </a:cxn>
              <a:cxn ang="0">
                <a:pos x="T2" y="T3"/>
              </a:cxn>
              <a:cxn ang="0">
                <a:pos x="T4" y="T5"/>
              </a:cxn>
              <a:cxn ang="0">
                <a:pos x="T6" y="T7"/>
              </a:cxn>
              <a:cxn ang="0">
                <a:pos x="T8" y="T9"/>
              </a:cxn>
            </a:cxnLst>
            <a:rect l="0" t="0" r="r" b="b"/>
            <a:pathLst>
              <a:path w="106" h="1114">
                <a:moveTo>
                  <a:pt x="106" y="1114"/>
                </a:moveTo>
                <a:lnTo>
                  <a:pt x="0" y="1005"/>
                </a:lnTo>
                <a:lnTo>
                  <a:pt x="0" y="0"/>
                </a:lnTo>
                <a:lnTo>
                  <a:pt x="106" y="110"/>
                </a:lnTo>
                <a:lnTo>
                  <a:pt x="106" y="1114"/>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6" name="Freeform 44">
            <a:extLst>
              <a:ext uri="{FF2B5EF4-FFF2-40B4-BE49-F238E27FC236}">
                <a16:creationId xmlns:a16="http://schemas.microsoft.com/office/drawing/2014/main" id="{7A62E32F-BB65-43A8-8EB5-92346890E54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11223203" y="635716"/>
            <a:ext cx="328612" cy="1742360"/>
          </a:xfrm>
          <a:custGeom>
            <a:avLst/>
            <a:gdLst>
              <a:gd name="T0" fmla="*/ 207 w 207"/>
              <a:gd name="T1" fmla="*/ 987 h 1114"/>
              <a:gd name="T2" fmla="*/ 0 w 207"/>
              <a:gd name="T3" fmla="*/ 1114 h 1114"/>
              <a:gd name="T4" fmla="*/ 0 w 207"/>
              <a:gd name="T5" fmla="*/ 127 h 1114"/>
              <a:gd name="T6" fmla="*/ 207 w 207"/>
              <a:gd name="T7" fmla="*/ 0 h 1114"/>
              <a:gd name="T8" fmla="*/ 207 w 207"/>
              <a:gd name="T9" fmla="*/ 987 h 1114"/>
            </a:gdLst>
            <a:ahLst/>
            <a:cxnLst>
              <a:cxn ang="0">
                <a:pos x="T0" y="T1"/>
              </a:cxn>
              <a:cxn ang="0">
                <a:pos x="T2" y="T3"/>
              </a:cxn>
              <a:cxn ang="0">
                <a:pos x="T4" y="T5"/>
              </a:cxn>
              <a:cxn ang="0">
                <a:pos x="T6" y="T7"/>
              </a:cxn>
              <a:cxn ang="0">
                <a:pos x="T8" y="T9"/>
              </a:cxn>
            </a:cxnLst>
            <a:rect l="0" t="0" r="r" b="b"/>
            <a:pathLst>
              <a:path w="207" h="1114">
                <a:moveTo>
                  <a:pt x="207" y="987"/>
                </a:moveTo>
                <a:lnTo>
                  <a:pt x="0" y="1114"/>
                </a:lnTo>
                <a:lnTo>
                  <a:pt x="0" y="127"/>
                </a:lnTo>
                <a:lnTo>
                  <a:pt x="207" y="0"/>
                </a:lnTo>
                <a:lnTo>
                  <a:pt x="207" y="987"/>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8" name="Rectangle 17">
            <a:extLst>
              <a:ext uri="{FF2B5EF4-FFF2-40B4-BE49-F238E27FC236}">
                <a16:creationId xmlns:a16="http://schemas.microsoft.com/office/drawing/2014/main" id="{14E91B64-9FCC-451E-AFB4-A827D63293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644055" y="635715"/>
            <a:ext cx="10907863" cy="1541457"/>
          </a:xfrm>
          <a:prstGeom prst="rect">
            <a:avLst/>
          </a:prstGeom>
          <a:solidFill>
            <a:schemeClr val="accent1"/>
          </a:solidFill>
          <a:ln>
            <a:noFill/>
          </a:ln>
        </p:spPr>
        <p:txBody>
          <a:bodyPr vert="horz" wrap="square" lIns="91440" tIns="45720" rIns="91440" bIns="45720" numCol="1" anchor="t" anchorCtr="0" compatLnSpc="1">
            <a:prstTxWarp prst="textNoShape">
              <a:avLst/>
            </a:prstTxWarp>
          </a:bodyPr>
          <a:lstStyle/>
          <a:p>
            <a:endParaRPr lang="en-US"/>
          </a:p>
        </p:txBody>
      </p:sp>
      <p:sp>
        <p:nvSpPr>
          <p:cNvPr id="2" name="Title 1">
            <a:extLst>
              <a:ext uri="{FF2B5EF4-FFF2-40B4-BE49-F238E27FC236}">
                <a16:creationId xmlns:a16="http://schemas.microsoft.com/office/drawing/2014/main" id="{DF5962CF-237F-4513-9950-F36B840695DB}"/>
              </a:ext>
            </a:extLst>
          </p:cNvPr>
          <p:cNvSpPr>
            <a:spLocks noGrp="1"/>
          </p:cNvSpPr>
          <p:nvPr>
            <p:ph type="title"/>
          </p:nvPr>
        </p:nvSpPr>
        <p:spPr>
          <a:xfrm>
            <a:off x="958506" y="800392"/>
            <a:ext cx="10264697" cy="1212102"/>
          </a:xfrm>
        </p:spPr>
        <p:txBody>
          <a:bodyPr>
            <a:normAutofit/>
          </a:bodyPr>
          <a:lstStyle/>
          <a:p>
            <a:r>
              <a:rPr lang="en-GB" sz="4000">
                <a:solidFill>
                  <a:srgbClr val="FFFFFF"/>
                </a:solidFill>
              </a:rPr>
              <a:t>Consequences of a hard market</a:t>
            </a:r>
          </a:p>
        </p:txBody>
      </p:sp>
      <p:sp>
        <p:nvSpPr>
          <p:cNvPr id="3" name="Content Placeholder 2">
            <a:extLst>
              <a:ext uri="{FF2B5EF4-FFF2-40B4-BE49-F238E27FC236}">
                <a16:creationId xmlns:a16="http://schemas.microsoft.com/office/drawing/2014/main" id="{C62F2E8F-1C3A-4217-8F70-1D2C98D69D3D}"/>
              </a:ext>
            </a:extLst>
          </p:cNvPr>
          <p:cNvSpPr>
            <a:spLocks noGrp="1"/>
          </p:cNvSpPr>
          <p:nvPr>
            <p:ph idx="1"/>
          </p:nvPr>
        </p:nvSpPr>
        <p:spPr>
          <a:xfrm>
            <a:off x="1367624" y="2490436"/>
            <a:ext cx="9708995" cy="3567173"/>
          </a:xfrm>
        </p:spPr>
        <p:txBody>
          <a:bodyPr anchor="ctr">
            <a:normAutofit/>
          </a:bodyPr>
          <a:lstStyle/>
          <a:p>
            <a:pPr marL="0" indent="0">
              <a:buNone/>
            </a:pPr>
            <a:r>
              <a:rPr lang="en-GB" sz="2400" dirty="0"/>
              <a:t>1. Premium increases.</a:t>
            </a:r>
          </a:p>
          <a:p>
            <a:pPr marL="0" indent="0">
              <a:buNone/>
            </a:pPr>
            <a:r>
              <a:rPr lang="en-GB" sz="2400" dirty="0"/>
              <a:t>2. Coverage reductions. </a:t>
            </a:r>
          </a:p>
          <a:p>
            <a:pPr marL="0" indent="0">
              <a:buNone/>
            </a:pPr>
            <a:r>
              <a:rPr lang="en-GB" sz="2400" dirty="0"/>
              <a:t>3. Harsher interpretation of claims - including TIA.</a:t>
            </a:r>
          </a:p>
          <a:p>
            <a:pPr marL="0" indent="0">
              <a:buNone/>
            </a:pPr>
            <a:r>
              <a:rPr lang="en-GB" sz="2400" dirty="0"/>
              <a:t>4. Fewer options for brokers to be able to get quotes, as insurers reduce their appetite, particularly for non-core risks.</a:t>
            </a:r>
          </a:p>
          <a:p>
            <a:pPr marL="0" indent="0">
              <a:buNone/>
            </a:pPr>
            <a:r>
              <a:rPr lang="en-GB" sz="2400" dirty="0"/>
              <a:t>5. In some cases there may be no cover available at all for certain clients.</a:t>
            </a:r>
          </a:p>
        </p:txBody>
      </p:sp>
    </p:spTree>
    <p:extLst>
      <p:ext uri="{BB962C8B-B14F-4D97-AF65-F5344CB8AC3E}">
        <p14:creationId xmlns:p14="http://schemas.microsoft.com/office/powerpoint/2010/main" val="322111200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5" name="Rectangle 4">
            <a:extLst>
              <a:ext uri="{FF2B5EF4-FFF2-40B4-BE49-F238E27FC236}">
                <a16:creationId xmlns:a16="http://schemas.microsoft.com/office/drawing/2014/main" id="{09588DA8-065E-4F6F-8EFD-43104AB2E0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6" name="Rectangle 5">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Freeform: Shape 12">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0" name="Rectangle 19">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DF5962CF-237F-4513-9950-F36B840695DB}"/>
              </a:ext>
            </a:extLst>
          </p:cNvPr>
          <p:cNvSpPr>
            <a:spLocks noGrp="1"/>
          </p:cNvSpPr>
          <p:nvPr>
            <p:ph type="title"/>
          </p:nvPr>
        </p:nvSpPr>
        <p:spPr>
          <a:xfrm>
            <a:off x="466722" y="586855"/>
            <a:ext cx="3201366" cy="3387497"/>
          </a:xfrm>
        </p:spPr>
        <p:txBody>
          <a:bodyPr anchor="b">
            <a:normAutofit/>
          </a:bodyPr>
          <a:lstStyle/>
          <a:p>
            <a:pPr algn="r"/>
            <a:r>
              <a:rPr lang="en-GB" sz="4000" dirty="0">
                <a:solidFill>
                  <a:srgbClr val="FFFFFF"/>
                </a:solidFill>
              </a:rPr>
              <a:t>Consequences of a soft market</a:t>
            </a:r>
          </a:p>
        </p:txBody>
      </p:sp>
      <p:sp>
        <p:nvSpPr>
          <p:cNvPr id="3" name="Content Placeholder 2">
            <a:extLst>
              <a:ext uri="{FF2B5EF4-FFF2-40B4-BE49-F238E27FC236}">
                <a16:creationId xmlns:a16="http://schemas.microsoft.com/office/drawing/2014/main" id="{C62F2E8F-1C3A-4217-8F70-1D2C98D69D3D}"/>
              </a:ext>
            </a:extLst>
          </p:cNvPr>
          <p:cNvSpPr>
            <a:spLocks noGrp="1"/>
          </p:cNvSpPr>
          <p:nvPr>
            <p:ph idx="1"/>
          </p:nvPr>
        </p:nvSpPr>
        <p:spPr>
          <a:xfrm>
            <a:off x="4810259" y="649480"/>
            <a:ext cx="6555347" cy="5546047"/>
          </a:xfrm>
        </p:spPr>
        <p:txBody>
          <a:bodyPr anchor="ctr">
            <a:normAutofit/>
          </a:bodyPr>
          <a:lstStyle/>
          <a:p>
            <a:pPr marL="0" indent="0">
              <a:buNone/>
            </a:pPr>
            <a:r>
              <a:rPr lang="en-GB" sz="2000" dirty="0"/>
              <a:t>1. Premium decreases.</a:t>
            </a:r>
          </a:p>
          <a:p>
            <a:pPr marL="0" indent="0">
              <a:buNone/>
            </a:pPr>
            <a:r>
              <a:rPr lang="en-GB" sz="2000" dirty="0"/>
              <a:t>2. Coverage increases. </a:t>
            </a:r>
          </a:p>
          <a:p>
            <a:pPr marL="0" indent="0">
              <a:buNone/>
            </a:pPr>
            <a:r>
              <a:rPr lang="en-GB" sz="2000" dirty="0"/>
              <a:t>3. A slightly better interpretation of claims - including TIA.</a:t>
            </a:r>
          </a:p>
          <a:p>
            <a:pPr marL="0" indent="0">
              <a:buNone/>
            </a:pPr>
            <a:r>
              <a:rPr lang="en-GB" sz="2000" dirty="0"/>
              <a:t>4. More options for brokers to be able to get quotes, as insurers widen their appetite to retain GWP.</a:t>
            </a:r>
          </a:p>
          <a:p>
            <a:pPr marL="0" indent="0">
              <a:buNone/>
            </a:pPr>
            <a:r>
              <a:rPr lang="en-GB" sz="2000" dirty="0"/>
              <a:t>5. Less clients left without cover, as Insurers widen their appetite to seek more GWP.</a:t>
            </a:r>
          </a:p>
        </p:txBody>
      </p:sp>
    </p:spTree>
    <p:extLst>
      <p:ext uri="{BB962C8B-B14F-4D97-AF65-F5344CB8AC3E}">
        <p14:creationId xmlns:p14="http://schemas.microsoft.com/office/powerpoint/2010/main" val="15368423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7" name="Rectangle 7">
            <a:extLst>
              <a:ext uri="{FF2B5EF4-FFF2-40B4-BE49-F238E27FC236}">
                <a16:creationId xmlns:a16="http://schemas.microsoft.com/office/drawing/2014/main" id="{827B839B-9ADE-406B-8590-F1CAEDED45A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Freeform 45">
            <a:extLst>
              <a:ext uri="{FF2B5EF4-FFF2-40B4-BE49-F238E27FC236}">
                <a16:creationId xmlns:a16="http://schemas.microsoft.com/office/drawing/2014/main" id="{CFE45BF0-46DB-408C-B5F7-7B11716805D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09710" y="1022350"/>
            <a:ext cx="709612" cy="2095501"/>
          </a:xfrm>
          <a:custGeom>
            <a:avLst/>
            <a:gdLst>
              <a:gd name="T0" fmla="*/ 447 w 447"/>
              <a:gd name="T1" fmla="*/ 1363 h 1363"/>
              <a:gd name="T2" fmla="*/ 0 w 447"/>
              <a:gd name="T3" fmla="*/ 987 h 1363"/>
              <a:gd name="T4" fmla="*/ 0 w 447"/>
              <a:gd name="T5" fmla="*/ 0 h 1363"/>
              <a:gd name="T6" fmla="*/ 447 w 447"/>
              <a:gd name="T7" fmla="*/ 376 h 1363"/>
              <a:gd name="T8" fmla="*/ 447 w 447"/>
              <a:gd name="T9" fmla="*/ 1363 h 1363"/>
            </a:gdLst>
            <a:ahLst/>
            <a:cxnLst>
              <a:cxn ang="0">
                <a:pos x="T0" y="T1"/>
              </a:cxn>
              <a:cxn ang="0">
                <a:pos x="T2" y="T3"/>
              </a:cxn>
              <a:cxn ang="0">
                <a:pos x="T4" y="T5"/>
              </a:cxn>
              <a:cxn ang="0">
                <a:pos x="T6" y="T7"/>
              </a:cxn>
              <a:cxn ang="0">
                <a:pos x="T8" y="T9"/>
              </a:cxn>
            </a:cxnLst>
            <a:rect l="0" t="0" r="r" b="b"/>
            <a:pathLst>
              <a:path w="447" h="1363">
                <a:moveTo>
                  <a:pt x="447" y="1363"/>
                </a:moveTo>
                <a:lnTo>
                  <a:pt x="0" y="987"/>
                </a:lnTo>
                <a:lnTo>
                  <a:pt x="0" y="0"/>
                </a:lnTo>
                <a:lnTo>
                  <a:pt x="447" y="376"/>
                </a:lnTo>
                <a:lnTo>
                  <a:pt x="447" y="1363"/>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20" name="Freeform 46">
            <a:extLst>
              <a:ext uri="{FF2B5EF4-FFF2-40B4-BE49-F238E27FC236}">
                <a16:creationId xmlns:a16="http://schemas.microsoft.com/office/drawing/2014/main" id="{2AEBC8F2-97B1-41B4-93F1-2D289E197F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09710" y="837744"/>
            <a:ext cx="403225" cy="1705431"/>
          </a:xfrm>
          <a:custGeom>
            <a:avLst/>
            <a:gdLst>
              <a:gd name="T0" fmla="*/ 254 w 254"/>
              <a:gd name="T1" fmla="*/ 987 h 1109"/>
              <a:gd name="T2" fmla="*/ 0 w 254"/>
              <a:gd name="T3" fmla="*/ 1109 h 1109"/>
              <a:gd name="T4" fmla="*/ 0 w 254"/>
              <a:gd name="T5" fmla="*/ 119 h 1109"/>
              <a:gd name="T6" fmla="*/ 254 w 254"/>
              <a:gd name="T7" fmla="*/ 0 h 1109"/>
              <a:gd name="T8" fmla="*/ 254 w 254"/>
              <a:gd name="T9" fmla="*/ 987 h 1109"/>
            </a:gdLst>
            <a:ahLst/>
            <a:cxnLst>
              <a:cxn ang="0">
                <a:pos x="T0" y="T1"/>
              </a:cxn>
              <a:cxn ang="0">
                <a:pos x="T2" y="T3"/>
              </a:cxn>
              <a:cxn ang="0">
                <a:pos x="T4" y="T5"/>
              </a:cxn>
              <a:cxn ang="0">
                <a:pos x="T6" y="T7"/>
              </a:cxn>
              <a:cxn ang="0">
                <a:pos x="T8" y="T9"/>
              </a:cxn>
            </a:cxnLst>
            <a:rect l="0" t="0" r="r" b="b"/>
            <a:pathLst>
              <a:path w="254" h="1109">
                <a:moveTo>
                  <a:pt x="254" y="987"/>
                </a:moveTo>
                <a:lnTo>
                  <a:pt x="0" y="1109"/>
                </a:lnTo>
                <a:lnTo>
                  <a:pt x="0" y="119"/>
                </a:lnTo>
                <a:lnTo>
                  <a:pt x="254" y="0"/>
                </a:lnTo>
                <a:lnTo>
                  <a:pt x="254" y="987"/>
                </a:lnTo>
                <a:close/>
              </a:path>
            </a:pathLst>
          </a:custGeom>
          <a:solidFill>
            <a:schemeClr val="accent1">
              <a:lumMod val="75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21" name="Freeform 47">
            <a:extLst>
              <a:ext uri="{FF2B5EF4-FFF2-40B4-BE49-F238E27FC236}">
                <a16:creationId xmlns:a16="http://schemas.microsoft.com/office/drawing/2014/main" id="{472E3A19-F5D5-48FC-BB9C-48C2F68F598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644660" y="640894"/>
            <a:ext cx="168275" cy="1713195"/>
          </a:xfrm>
          <a:custGeom>
            <a:avLst/>
            <a:gdLst>
              <a:gd name="T0" fmla="*/ 106 w 106"/>
              <a:gd name="T1" fmla="*/ 1114 h 1114"/>
              <a:gd name="T2" fmla="*/ 0 w 106"/>
              <a:gd name="T3" fmla="*/ 1005 h 1114"/>
              <a:gd name="T4" fmla="*/ 0 w 106"/>
              <a:gd name="T5" fmla="*/ 0 h 1114"/>
              <a:gd name="T6" fmla="*/ 106 w 106"/>
              <a:gd name="T7" fmla="*/ 110 h 1114"/>
              <a:gd name="T8" fmla="*/ 106 w 106"/>
              <a:gd name="T9" fmla="*/ 1114 h 1114"/>
            </a:gdLst>
            <a:ahLst/>
            <a:cxnLst>
              <a:cxn ang="0">
                <a:pos x="T0" y="T1"/>
              </a:cxn>
              <a:cxn ang="0">
                <a:pos x="T2" y="T3"/>
              </a:cxn>
              <a:cxn ang="0">
                <a:pos x="T4" y="T5"/>
              </a:cxn>
              <a:cxn ang="0">
                <a:pos x="T6" y="T7"/>
              </a:cxn>
              <a:cxn ang="0">
                <a:pos x="T8" y="T9"/>
              </a:cxn>
            </a:cxnLst>
            <a:rect l="0" t="0" r="r" b="b"/>
            <a:pathLst>
              <a:path w="106" h="1114">
                <a:moveTo>
                  <a:pt x="106" y="1114"/>
                </a:moveTo>
                <a:lnTo>
                  <a:pt x="0" y="1005"/>
                </a:lnTo>
                <a:lnTo>
                  <a:pt x="0" y="0"/>
                </a:lnTo>
                <a:lnTo>
                  <a:pt x="106" y="110"/>
                </a:lnTo>
                <a:lnTo>
                  <a:pt x="106" y="1114"/>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6" name="Freeform 44">
            <a:extLst>
              <a:ext uri="{FF2B5EF4-FFF2-40B4-BE49-F238E27FC236}">
                <a16:creationId xmlns:a16="http://schemas.microsoft.com/office/drawing/2014/main" id="{7A62E32F-BB65-43A8-8EB5-92346890E54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11223203" y="635716"/>
            <a:ext cx="328612" cy="1742360"/>
          </a:xfrm>
          <a:custGeom>
            <a:avLst/>
            <a:gdLst>
              <a:gd name="T0" fmla="*/ 207 w 207"/>
              <a:gd name="T1" fmla="*/ 987 h 1114"/>
              <a:gd name="T2" fmla="*/ 0 w 207"/>
              <a:gd name="T3" fmla="*/ 1114 h 1114"/>
              <a:gd name="T4" fmla="*/ 0 w 207"/>
              <a:gd name="T5" fmla="*/ 127 h 1114"/>
              <a:gd name="T6" fmla="*/ 207 w 207"/>
              <a:gd name="T7" fmla="*/ 0 h 1114"/>
              <a:gd name="T8" fmla="*/ 207 w 207"/>
              <a:gd name="T9" fmla="*/ 987 h 1114"/>
            </a:gdLst>
            <a:ahLst/>
            <a:cxnLst>
              <a:cxn ang="0">
                <a:pos x="T0" y="T1"/>
              </a:cxn>
              <a:cxn ang="0">
                <a:pos x="T2" y="T3"/>
              </a:cxn>
              <a:cxn ang="0">
                <a:pos x="T4" y="T5"/>
              </a:cxn>
              <a:cxn ang="0">
                <a:pos x="T6" y="T7"/>
              </a:cxn>
              <a:cxn ang="0">
                <a:pos x="T8" y="T9"/>
              </a:cxn>
            </a:cxnLst>
            <a:rect l="0" t="0" r="r" b="b"/>
            <a:pathLst>
              <a:path w="207" h="1114">
                <a:moveTo>
                  <a:pt x="207" y="987"/>
                </a:moveTo>
                <a:lnTo>
                  <a:pt x="0" y="1114"/>
                </a:lnTo>
                <a:lnTo>
                  <a:pt x="0" y="127"/>
                </a:lnTo>
                <a:lnTo>
                  <a:pt x="207" y="0"/>
                </a:lnTo>
                <a:lnTo>
                  <a:pt x="207" y="987"/>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8" name="Rectangle 17">
            <a:extLst>
              <a:ext uri="{FF2B5EF4-FFF2-40B4-BE49-F238E27FC236}">
                <a16:creationId xmlns:a16="http://schemas.microsoft.com/office/drawing/2014/main" id="{14E91B64-9FCC-451E-AFB4-A827D63293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644055" y="635715"/>
            <a:ext cx="10907863" cy="1541457"/>
          </a:xfrm>
          <a:prstGeom prst="rect">
            <a:avLst/>
          </a:prstGeom>
          <a:solidFill>
            <a:schemeClr val="accent1"/>
          </a:solidFill>
          <a:ln>
            <a:noFill/>
          </a:ln>
        </p:spPr>
        <p:txBody>
          <a:bodyPr vert="horz" wrap="square" lIns="91440" tIns="45720" rIns="91440" bIns="45720" numCol="1" anchor="t" anchorCtr="0" compatLnSpc="1">
            <a:prstTxWarp prst="textNoShape">
              <a:avLst/>
            </a:prstTxWarp>
          </a:bodyPr>
          <a:lstStyle/>
          <a:p>
            <a:endParaRPr lang="en-US"/>
          </a:p>
        </p:txBody>
      </p:sp>
      <p:sp>
        <p:nvSpPr>
          <p:cNvPr id="2" name="Title 1">
            <a:extLst>
              <a:ext uri="{FF2B5EF4-FFF2-40B4-BE49-F238E27FC236}">
                <a16:creationId xmlns:a16="http://schemas.microsoft.com/office/drawing/2014/main" id="{EC77DAF4-87B9-4F86-BDCA-7B323BE8B2DB}"/>
              </a:ext>
            </a:extLst>
          </p:cNvPr>
          <p:cNvSpPr>
            <a:spLocks noGrp="1"/>
          </p:cNvSpPr>
          <p:nvPr>
            <p:ph type="title"/>
          </p:nvPr>
        </p:nvSpPr>
        <p:spPr>
          <a:xfrm>
            <a:off x="958506" y="800392"/>
            <a:ext cx="10264697" cy="1212102"/>
          </a:xfrm>
        </p:spPr>
        <p:txBody>
          <a:bodyPr>
            <a:normAutofit/>
          </a:bodyPr>
          <a:lstStyle/>
          <a:p>
            <a:r>
              <a:rPr lang="en-GB" sz="4000" dirty="0">
                <a:solidFill>
                  <a:srgbClr val="FFFFFF"/>
                </a:solidFill>
              </a:rPr>
              <a:t>Seven reasons which caused the recent hard market</a:t>
            </a:r>
          </a:p>
        </p:txBody>
      </p:sp>
      <p:sp>
        <p:nvSpPr>
          <p:cNvPr id="3" name="Content Placeholder 2">
            <a:extLst>
              <a:ext uri="{FF2B5EF4-FFF2-40B4-BE49-F238E27FC236}">
                <a16:creationId xmlns:a16="http://schemas.microsoft.com/office/drawing/2014/main" id="{DBC35B49-C658-4805-81E5-47C5C96CCAD7}"/>
              </a:ext>
            </a:extLst>
          </p:cNvPr>
          <p:cNvSpPr>
            <a:spLocks noGrp="1"/>
          </p:cNvSpPr>
          <p:nvPr>
            <p:ph idx="1"/>
          </p:nvPr>
        </p:nvSpPr>
        <p:spPr>
          <a:xfrm>
            <a:off x="1367624" y="2490436"/>
            <a:ext cx="9708995" cy="3567173"/>
          </a:xfrm>
        </p:spPr>
        <p:txBody>
          <a:bodyPr anchor="ctr">
            <a:normAutofit/>
          </a:bodyPr>
          <a:lstStyle/>
          <a:p>
            <a:pPr marL="514350" indent="-514350">
              <a:buAutoNum type="arabicPeriod"/>
            </a:pPr>
            <a:r>
              <a:rPr lang="en-GB" sz="2200" dirty="0"/>
              <a:t>Solvency II.</a:t>
            </a:r>
          </a:p>
          <a:p>
            <a:pPr marL="514350" indent="-514350">
              <a:buAutoNum type="arabicPeriod"/>
            </a:pPr>
            <a:r>
              <a:rPr lang="en-GB" sz="2200" dirty="0"/>
              <a:t>Ogden rate remaining in negative territory. </a:t>
            </a:r>
          </a:p>
          <a:p>
            <a:pPr marL="514350" indent="-514350">
              <a:buAutoNum type="arabicPeriod"/>
            </a:pPr>
            <a:r>
              <a:rPr lang="en-GB" sz="2200" dirty="0"/>
              <a:t>The property insurance market was running at dreadful loss-making rates.</a:t>
            </a:r>
          </a:p>
          <a:p>
            <a:pPr marL="514350" indent="-514350">
              <a:buAutoNum type="arabicPeriod"/>
            </a:pPr>
            <a:r>
              <a:rPr lang="en-GB" sz="2200" dirty="0"/>
              <a:t>Storms Dennis and Ciara cost the industry more than £500M.</a:t>
            </a:r>
          </a:p>
          <a:p>
            <a:pPr marL="514350" indent="-514350">
              <a:buAutoNum type="arabicPeriod"/>
            </a:pPr>
            <a:r>
              <a:rPr lang="en-GB" sz="2200" dirty="0"/>
              <a:t>Covid -19 caused extensive losses to insurers.</a:t>
            </a:r>
          </a:p>
          <a:p>
            <a:pPr marL="514350" indent="-514350">
              <a:buAutoNum type="arabicPeriod"/>
            </a:pPr>
            <a:r>
              <a:rPr lang="en-GB" sz="2200" dirty="0"/>
              <a:t>Reinsurance rates rose considerably.</a:t>
            </a:r>
          </a:p>
          <a:p>
            <a:pPr marL="514350" indent="-514350">
              <a:buAutoNum type="arabicPeriod"/>
            </a:pPr>
            <a:r>
              <a:rPr lang="en-GB" sz="2200" dirty="0"/>
              <a:t>Interest rates were at an all-time low meaning investment income could be relied upon by Insurers.</a:t>
            </a:r>
          </a:p>
        </p:txBody>
      </p:sp>
    </p:spTree>
    <p:extLst>
      <p:ext uri="{BB962C8B-B14F-4D97-AF65-F5344CB8AC3E}">
        <p14:creationId xmlns:p14="http://schemas.microsoft.com/office/powerpoint/2010/main" val="400736682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9588DA8-065E-4F6F-8EFD-43104AB2E0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Freeform: Shape 5">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7" name="Rectangle 6">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EC77DAF4-87B9-4F86-BDCA-7B323BE8B2DB}"/>
              </a:ext>
            </a:extLst>
          </p:cNvPr>
          <p:cNvSpPr>
            <a:spLocks noGrp="1"/>
          </p:cNvSpPr>
          <p:nvPr>
            <p:ph type="title"/>
          </p:nvPr>
        </p:nvSpPr>
        <p:spPr>
          <a:xfrm>
            <a:off x="466722" y="586855"/>
            <a:ext cx="3201366" cy="3387497"/>
          </a:xfrm>
        </p:spPr>
        <p:txBody>
          <a:bodyPr anchor="b">
            <a:normAutofit/>
          </a:bodyPr>
          <a:lstStyle/>
          <a:p>
            <a:pPr algn="r"/>
            <a:r>
              <a:rPr lang="en-GB" sz="4000" dirty="0">
                <a:solidFill>
                  <a:srgbClr val="FFFFFF"/>
                </a:solidFill>
              </a:rPr>
              <a:t>Do these seven reasons still exist?</a:t>
            </a:r>
          </a:p>
        </p:txBody>
      </p:sp>
      <p:sp>
        <p:nvSpPr>
          <p:cNvPr id="3" name="Content Placeholder 2">
            <a:extLst>
              <a:ext uri="{FF2B5EF4-FFF2-40B4-BE49-F238E27FC236}">
                <a16:creationId xmlns:a16="http://schemas.microsoft.com/office/drawing/2014/main" id="{DBC35B49-C658-4805-81E5-47C5C96CCAD7}"/>
              </a:ext>
            </a:extLst>
          </p:cNvPr>
          <p:cNvSpPr>
            <a:spLocks noGrp="1"/>
          </p:cNvSpPr>
          <p:nvPr>
            <p:ph idx="1"/>
          </p:nvPr>
        </p:nvSpPr>
        <p:spPr>
          <a:xfrm>
            <a:off x="4810259" y="649480"/>
            <a:ext cx="6555347" cy="5546047"/>
          </a:xfrm>
        </p:spPr>
        <p:txBody>
          <a:bodyPr anchor="ctr">
            <a:normAutofit lnSpcReduction="10000"/>
          </a:bodyPr>
          <a:lstStyle/>
          <a:p>
            <a:pPr marL="514350" indent="-514350">
              <a:buAutoNum type="arabicPeriod"/>
            </a:pPr>
            <a:r>
              <a:rPr lang="en-GB" sz="2000" dirty="0"/>
              <a:t>Solvency II – </a:t>
            </a:r>
            <a:r>
              <a:rPr lang="en-GB" sz="2000" b="1" dirty="0"/>
              <a:t>Insurers have now capitalised; it will remain a challenge, but the industry has got used to the new world.</a:t>
            </a:r>
          </a:p>
          <a:p>
            <a:pPr marL="514350" indent="-514350">
              <a:buAutoNum type="arabicPeriod"/>
            </a:pPr>
            <a:r>
              <a:rPr lang="en-GB" sz="2000" dirty="0"/>
              <a:t>Ogden rate remaining in negative territory – </a:t>
            </a:r>
            <a:r>
              <a:rPr lang="en-GB" sz="2000" b="1" dirty="0"/>
              <a:t>unlikely to worsen and probably go higher. </a:t>
            </a:r>
          </a:p>
          <a:p>
            <a:pPr marL="514350" indent="-514350">
              <a:buAutoNum type="arabicPeriod"/>
            </a:pPr>
            <a:r>
              <a:rPr lang="en-GB" sz="2000" dirty="0"/>
              <a:t>The property insurance market was running at dreadful loss-making rates – </a:t>
            </a:r>
            <a:r>
              <a:rPr lang="en-GB" sz="2000" b="1" dirty="0"/>
              <a:t>rates have risen considerably</a:t>
            </a:r>
            <a:r>
              <a:rPr lang="en-GB" sz="2000" dirty="0"/>
              <a:t>.</a:t>
            </a:r>
          </a:p>
          <a:p>
            <a:pPr marL="514350" indent="-514350">
              <a:buAutoNum type="arabicPeriod"/>
            </a:pPr>
            <a:r>
              <a:rPr lang="en-GB" sz="2000" dirty="0"/>
              <a:t>Storms Dennis and Ciara cost the industry more than £500M – </a:t>
            </a:r>
            <a:r>
              <a:rPr lang="en-GB" sz="2000" b="1" dirty="0"/>
              <a:t>rate strength has given insurers an ability to absorb more loses.</a:t>
            </a:r>
          </a:p>
          <a:p>
            <a:pPr marL="514350" indent="-514350">
              <a:buAutoNum type="arabicPeriod"/>
            </a:pPr>
            <a:r>
              <a:rPr lang="en-GB" sz="2000" dirty="0"/>
              <a:t>Covid -19 caused extensive losses to insurers – </a:t>
            </a:r>
            <a:r>
              <a:rPr lang="en-GB" sz="2000" b="1" dirty="0"/>
              <a:t>now excluded!</a:t>
            </a:r>
          </a:p>
          <a:p>
            <a:pPr marL="514350" indent="-514350">
              <a:buAutoNum type="arabicPeriod"/>
            </a:pPr>
            <a:r>
              <a:rPr lang="en-GB" sz="2000" dirty="0"/>
              <a:t>Reinsurance rates rose considerably – </a:t>
            </a:r>
            <a:r>
              <a:rPr lang="en-GB" sz="2000" b="1" dirty="0"/>
              <a:t>rate strength has slowed.</a:t>
            </a:r>
          </a:p>
          <a:p>
            <a:pPr marL="514350" indent="-514350">
              <a:buAutoNum type="arabicPeriod"/>
            </a:pPr>
            <a:r>
              <a:rPr lang="en-GB" sz="2000" dirty="0"/>
              <a:t>Interest rates were at an all-time low meaning investment income could be relied upon by Insurers – </a:t>
            </a:r>
            <a:r>
              <a:rPr lang="en-GB" sz="2000" b="1" dirty="0"/>
              <a:t>interest rates now well above 4%, plenty of investment income to be had.</a:t>
            </a:r>
          </a:p>
        </p:txBody>
      </p:sp>
    </p:spTree>
    <p:extLst>
      <p:ext uri="{BB962C8B-B14F-4D97-AF65-F5344CB8AC3E}">
        <p14:creationId xmlns:p14="http://schemas.microsoft.com/office/powerpoint/2010/main" val="31703732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31" name="Rectangle 1030">
            <a:extLst>
              <a:ext uri="{FF2B5EF4-FFF2-40B4-BE49-F238E27FC236}">
                <a16:creationId xmlns:a16="http://schemas.microsoft.com/office/drawing/2014/main" id="{2B97F24A-32CE-4C1C-A50D-3016B394DCF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ABD7D026-BC40-DA60-1FA7-C8B03E319EE3}"/>
              </a:ext>
            </a:extLst>
          </p:cNvPr>
          <p:cNvSpPr>
            <a:spLocks noGrp="1"/>
          </p:cNvSpPr>
          <p:nvPr>
            <p:ph type="title"/>
          </p:nvPr>
        </p:nvSpPr>
        <p:spPr>
          <a:xfrm>
            <a:off x="630936" y="639520"/>
            <a:ext cx="3429000" cy="1719072"/>
          </a:xfrm>
        </p:spPr>
        <p:txBody>
          <a:bodyPr anchor="b">
            <a:normAutofit/>
          </a:bodyPr>
          <a:lstStyle/>
          <a:p>
            <a:r>
              <a:rPr lang="en-GB" sz="5400"/>
              <a:t>What next?</a:t>
            </a:r>
          </a:p>
        </p:txBody>
      </p:sp>
      <p:sp>
        <p:nvSpPr>
          <p:cNvPr id="1033" name="sketch line">
            <a:extLst>
              <a:ext uri="{FF2B5EF4-FFF2-40B4-BE49-F238E27FC236}">
                <a16:creationId xmlns:a16="http://schemas.microsoft.com/office/drawing/2014/main" id="{CD8B4F24-440B-49E9-B85D-733523DC064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3278" y="2573756"/>
            <a:ext cx="3255095" cy="18288"/>
          </a:xfrm>
          <a:custGeom>
            <a:avLst/>
            <a:gdLst>
              <a:gd name="connsiteX0" fmla="*/ 0 w 3255095"/>
              <a:gd name="connsiteY0" fmla="*/ 0 h 18288"/>
              <a:gd name="connsiteX1" fmla="*/ 618468 w 3255095"/>
              <a:gd name="connsiteY1" fmla="*/ 0 h 18288"/>
              <a:gd name="connsiteX2" fmla="*/ 1269487 w 3255095"/>
              <a:gd name="connsiteY2" fmla="*/ 0 h 18288"/>
              <a:gd name="connsiteX3" fmla="*/ 1953057 w 3255095"/>
              <a:gd name="connsiteY3" fmla="*/ 0 h 18288"/>
              <a:gd name="connsiteX4" fmla="*/ 2636627 w 3255095"/>
              <a:gd name="connsiteY4" fmla="*/ 0 h 18288"/>
              <a:gd name="connsiteX5" fmla="*/ 3255095 w 3255095"/>
              <a:gd name="connsiteY5" fmla="*/ 0 h 18288"/>
              <a:gd name="connsiteX6" fmla="*/ 3255095 w 3255095"/>
              <a:gd name="connsiteY6" fmla="*/ 18288 h 18288"/>
              <a:gd name="connsiteX7" fmla="*/ 2538974 w 3255095"/>
              <a:gd name="connsiteY7" fmla="*/ 18288 h 18288"/>
              <a:gd name="connsiteX8" fmla="*/ 1822853 w 3255095"/>
              <a:gd name="connsiteY8" fmla="*/ 18288 h 18288"/>
              <a:gd name="connsiteX9" fmla="*/ 1171834 w 3255095"/>
              <a:gd name="connsiteY9" fmla="*/ 18288 h 18288"/>
              <a:gd name="connsiteX10" fmla="*/ 0 w 3255095"/>
              <a:gd name="connsiteY10" fmla="*/ 18288 h 18288"/>
              <a:gd name="connsiteX11" fmla="*/ 0 w 3255095"/>
              <a:gd name="connsiteY11"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3255095" h="18288" fill="none" extrusionOk="0">
                <a:moveTo>
                  <a:pt x="0" y="0"/>
                </a:moveTo>
                <a:cubicBezTo>
                  <a:pt x="240201" y="-22123"/>
                  <a:pt x="462021" y="-19623"/>
                  <a:pt x="618468" y="0"/>
                </a:cubicBezTo>
                <a:cubicBezTo>
                  <a:pt x="774915" y="19623"/>
                  <a:pt x="974734" y="2035"/>
                  <a:pt x="1269487" y="0"/>
                </a:cubicBezTo>
                <a:cubicBezTo>
                  <a:pt x="1564240" y="-2035"/>
                  <a:pt x="1733579" y="10639"/>
                  <a:pt x="1953057" y="0"/>
                </a:cubicBezTo>
                <a:cubicBezTo>
                  <a:pt x="2172535" y="-10639"/>
                  <a:pt x="2453962" y="14018"/>
                  <a:pt x="2636627" y="0"/>
                </a:cubicBezTo>
                <a:cubicBezTo>
                  <a:pt x="2819292" y="-14018"/>
                  <a:pt x="3121375" y="5399"/>
                  <a:pt x="3255095" y="0"/>
                </a:cubicBezTo>
                <a:cubicBezTo>
                  <a:pt x="3254386" y="8157"/>
                  <a:pt x="3254682" y="12125"/>
                  <a:pt x="3255095" y="18288"/>
                </a:cubicBezTo>
                <a:cubicBezTo>
                  <a:pt x="3088545" y="23203"/>
                  <a:pt x="2687475" y="7419"/>
                  <a:pt x="2538974" y="18288"/>
                </a:cubicBezTo>
                <a:cubicBezTo>
                  <a:pt x="2390473" y="29157"/>
                  <a:pt x="2137381" y="-8959"/>
                  <a:pt x="1822853" y="18288"/>
                </a:cubicBezTo>
                <a:cubicBezTo>
                  <a:pt x="1508325" y="45535"/>
                  <a:pt x="1466437" y="20385"/>
                  <a:pt x="1171834" y="18288"/>
                </a:cubicBezTo>
                <a:cubicBezTo>
                  <a:pt x="877231" y="16191"/>
                  <a:pt x="561097" y="37643"/>
                  <a:pt x="0" y="18288"/>
                </a:cubicBezTo>
                <a:cubicBezTo>
                  <a:pt x="-46" y="12483"/>
                  <a:pt x="-203" y="6491"/>
                  <a:pt x="0" y="0"/>
                </a:cubicBezTo>
                <a:close/>
              </a:path>
              <a:path w="3255095" h="18288" stroke="0" extrusionOk="0">
                <a:moveTo>
                  <a:pt x="0" y="0"/>
                </a:moveTo>
                <a:cubicBezTo>
                  <a:pt x="291965" y="19429"/>
                  <a:pt x="363155" y="8568"/>
                  <a:pt x="618468" y="0"/>
                </a:cubicBezTo>
                <a:cubicBezTo>
                  <a:pt x="873781" y="-8568"/>
                  <a:pt x="904459" y="-19505"/>
                  <a:pt x="1171834" y="0"/>
                </a:cubicBezTo>
                <a:cubicBezTo>
                  <a:pt x="1439209" y="19505"/>
                  <a:pt x="1744369" y="9790"/>
                  <a:pt x="1887955" y="0"/>
                </a:cubicBezTo>
                <a:cubicBezTo>
                  <a:pt x="2031541" y="-9790"/>
                  <a:pt x="2346378" y="21240"/>
                  <a:pt x="2506423" y="0"/>
                </a:cubicBezTo>
                <a:cubicBezTo>
                  <a:pt x="2666468" y="-21240"/>
                  <a:pt x="2990257" y="30414"/>
                  <a:pt x="3255095" y="0"/>
                </a:cubicBezTo>
                <a:cubicBezTo>
                  <a:pt x="3254831" y="4493"/>
                  <a:pt x="3255479" y="9472"/>
                  <a:pt x="3255095" y="18288"/>
                </a:cubicBezTo>
                <a:cubicBezTo>
                  <a:pt x="3120743" y="16690"/>
                  <a:pt x="2759628" y="42462"/>
                  <a:pt x="2604076" y="18288"/>
                </a:cubicBezTo>
                <a:cubicBezTo>
                  <a:pt x="2448524" y="-5886"/>
                  <a:pt x="2184336" y="19599"/>
                  <a:pt x="1887955" y="18288"/>
                </a:cubicBezTo>
                <a:cubicBezTo>
                  <a:pt x="1591574" y="16977"/>
                  <a:pt x="1548845" y="6870"/>
                  <a:pt x="1334589" y="18288"/>
                </a:cubicBezTo>
                <a:cubicBezTo>
                  <a:pt x="1120333" y="29706"/>
                  <a:pt x="996014" y="9662"/>
                  <a:pt x="683570" y="18288"/>
                </a:cubicBezTo>
                <a:cubicBezTo>
                  <a:pt x="371126" y="26914"/>
                  <a:pt x="198687" y="16167"/>
                  <a:pt x="0" y="18288"/>
                </a:cubicBezTo>
                <a:cubicBezTo>
                  <a:pt x="843" y="9577"/>
                  <a:pt x="371" y="6900"/>
                  <a:pt x="0" y="0"/>
                </a:cubicBezTo>
                <a:close/>
              </a:path>
            </a:pathLst>
          </a:custGeom>
          <a:solidFill>
            <a:schemeClr val="accent2"/>
          </a:solidFill>
          <a:ln w="38100"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0EB181F8-9928-4360-51F1-F36205995767}"/>
              </a:ext>
            </a:extLst>
          </p:cNvPr>
          <p:cNvSpPr>
            <a:spLocks noGrp="1"/>
          </p:cNvSpPr>
          <p:nvPr>
            <p:ph idx="1"/>
          </p:nvPr>
        </p:nvSpPr>
        <p:spPr>
          <a:xfrm>
            <a:off x="630936" y="2807208"/>
            <a:ext cx="3429000" cy="3410712"/>
          </a:xfrm>
        </p:spPr>
        <p:txBody>
          <a:bodyPr anchor="t">
            <a:normAutofit/>
          </a:bodyPr>
          <a:lstStyle/>
          <a:p>
            <a:r>
              <a:rPr lang="en-GB" sz="2200" dirty="0"/>
              <a:t>The market will gradually start to soften, it will happen at different speeds in different markets.</a:t>
            </a:r>
          </a:p>
          <a:p>
            <a:r>
              <a:rPr lang="en-GB" sz="2200" dirty="0"/>
              <a:t>We have gone past 12 o clock in the cycle.</a:t>
            </a:r>
          </a:p>
          <a:p>
            <a:pPr marL="0" indent="0">
              <a:buNone/>
            </a:pPr>
            <a:endParaRPr lang="en-GB" sz="2200" dirty="0"/>
          </a:p>
          <a:p>
            <a:endParaRPr lang="en-GB" sz="2200" dirty="0"/>
          </a:p>
        </p:txBody>
      </p:sp>
      <p:pic>
        <p:nvPicPr>
          <p:cNvPr id="1026" name="Picture 2" descr="How to Soften Butter Quickly | Taste of Home">
            <a:extLst>
              <a:ext uri="{FF2B5EF4-FFF2-40B4-BE49-F238E27FC236}">
                <a16:creationId xmlns:a16="http://schemas.microsoft.com/office/drawing/2014/main" id="{569212EB-46DC-79CE-7EA8-C5C2B5D25A0C}"/>
              </a:ext>
            </a:extLst>
          </p:cNvPr>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4654296" y="1124883"/>
            <a:ext cx="6903720" cy="460823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8027685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055" name="Rectangle 2054">
            <a:extLst>
              <a:ext uri="{FF2B5EF4-FFF2-40B4-BE49-F238E27FC236}">
                <a16:creationId xmlns:a16="http://schemas.microsoft.com/office/drawing/2014/main" id="{45D37F4E-DDB4-456B-97E0-9937730A039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8BDA0716-BC24-3FE4-3EC6-FF5ACB188626}"/>
              </a:ext>
            </a:extLst>
          </p:cNvPr>
          <p:cNvSpPr>
            <a:spLocks noGrp="1"/>
          </p:cNvSpPr>
          <p:nvPr>
            <p:ph type="title"/>
          </p:nvPr>
        </p:nvSpPr>
        <p:spPr>
          <a:xfrm>
            <a:off x="572493" y="238539"/>
            <a:ext cx="11018520" cy="1434415"/>
          </a:xfrm>
        </p:spPr>
        <p:txBody>
          <a:bodyPr anchor="b">
            <a:normAutofit/>
          </a:bodyPr>
          <a:lstStyle/>
          <a:p>
            <a:r>
              <a:rPr lang="en-GB" sz="5400" dirty="0"/>
              <a:t>Why will the market soften?</a:t>
            </a:r>
          </a:p>
        </p:txBody>
      </p:sp>
      <p:sp>
        <p:nvSpPr>
          <p:cNvPr id="2057" name="sketchy line">
            <a:extLst>
              <a:ext uri="{FF2B5EF4-FFF2-40B4-BE49-F238E27FC236}">
                <a16:creationId xmlns:a16="http://schemas.microsoft.com/office/drawing/2014/main" id="{B2DD41CD-8F47-4F56-AD12-4E2FF769698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72493" y="1681544"/>
            <a:ext cx="10972800" cy="18288"/>
          </a:xfrm>
          <a:custGeom>
            <a:avLst/>
            <a:gdLst>
              <a:gd name="connsiteX0" fmla="*/ 0 w 10972800"/>
              <a:gd name="connsiteY0" fmla="*/ 0 h 18288"/>
              <a:gd name="connsiteX1" fmla="*/ 356616 w 10972800"/>
              <a:gd name="connsiteY1" fmla="*/ 0 h 18288"/>
              <a:gd name="connsiteX2" fmla="*/ 1042416 w 10972800"/>
              <a:gd name="connsiteY2" fmla="*/ 0 h 18288"/>
              <a:gd name="connsiteX3" fmla="*/ 1947672 w 10972800"/>
              <a:gd name="connsiteY3" fmla="*/ 0 h 18288"/>
              <a:gd name="connsiteX4" fmla="*/ 2633472 w 10972800"/>
              <a:gd name="connsiteY4" fmla="*/ 0 h 18288"/>
              <a:gd name="connsiteX5" fmla="*/ 2990088 w 10972800"/>
              <a:gd name="connsiteY5" fmla="*/ 0 h 18288"/>
              <a:gd name="connsiteX6" fmla="*/ 3456432 w 10972800"/>
              <a:gd name="connsiteY6" fmla="*/ 0 h 18288"/>
              <a:gd name="connsiteX7" fmla="*/ 4361688 w 10972800"/>
              <a:gd name="connsiteY7" fmla="*/ 0 h 18288"/>
              <a:gd name="connsiteX8" fmla="*/ 5266944 w 10972800"/>
              <a:gd name="connsiteY8" fmla="*/ 0 h 18288"/>
              <a:gd name="connsiteX9" fmla="*/ 6172200 w 10972800"/>
              <a:gd name="connsiteY9" fmla="*/ 0 h 18288"/>
              <a:gd name="connsiteX10" fmla="*/ 6528816 w 10972800"/>
              <a:gd name="connsiteY10" fmla="*/ 0 h 18288"/>
              <a:gd name="connsiteX11" fmla="*/ 7214616 w 10972800"/>
              <a:gd name="connsiteY11" fmla="*/ 0 h 18288"/>
              <a:gd name="connsiteX12" fmla="*/ 7790688 w 10972800"/>
              <a:gd name="connsiteY12" fmla="*/ 0 h 18288"/>
              <a:gd name="connsiteX13" fmla="*/ 8147304 w 10972800"/>
              <a:gd name="connsiteY13" fmla="*/ 0 h 18288"/>
              <a:gd name="connsiteX14" fmla="*/ 9052560 w 10972800"/>
              <a:gd name="connsiteY14" fmla="*/ 0 h 18288"/>
              <a:gd name="connsiteX15" fmla="*/ 9409176 w 10972800"/>
              <a:gd name="connsiteY15" fmla="*/ 0 h 18288"/>
              <a:gd name="connsiteX16" fmla="*/ 9765792 w 10972800"/>
              <a:gd name="connsiteY16" fmla="*/ 0 h 18288"/>
              <a:gd name="connsiteX17" fmla="*/ 10341864 w 10972800"/>
              <a:gd name="connsiteY17" fmla="*/ 0 h 18288"/>
              <a:gd name="connsiteX18" fmla="*/ 10972800 w 10972800"/>
              <a:gd name="connsiteY18" fmla="*/ 0 h 18288"/>
              <a:gd name="connsiteX19" fmla="*/ 10972800 w 10972800"/>
              <a:gd name="connsiteY19" fmla="*/ 18288 h 18288"/>
              <a:gd name="connsiteX20" fmla="*/ 10177272 w 10972800"/>
              <a:gd name="connsiteY20" fmla="*/ 18288 h 18288"/>
              <a:gd name="connsiteX21" fmla="*/ 9820656 w 10972800"/>
              <a:gd name="connsiteY21" fmla="*/ 18288 h 18288"/>
              <a:gd name="connsiteX22" fmla="*/ 9464040 w 10972800"/>
              <a:gd name="connsiteY22" fmla="*/ 18288 h 18288"/>
              <a:gd name="connsiteX23" fmla="*/ 8778240 w 10972800"/>
              <a:gd name="connsiteY23" fmla="*/ 18288 h 18288"/>
              <a:gd name="connsiteX24" fmla="*/ 8421624 w 10972800"/>
              <a:gd name="connsiteY24" fmla="*/ 18288 h 18288"/>
              <a:gd name="connsiteX25" fmla="*/ 7735824 w 10972800"/>
              <a:gd name="connsiteY25" fmla="*/ 18288 h 18288"/>
              <a:gd name="connsiteX26" fmla="*/ 6940296 w 10972800"/>
              <a:gd name="connsiteY26" fmla="*/ 18288 h 18288"/>
              <a:gd name="connsiteX27" fmla="*/ 6254496 w 10972800"/>
              <a:gd name="connsiteY27" fmla="*/ 18288 h 18288"/>
              <a:gd name="connsiteX28" fmla="*/ 5458968 w 10972800"/>
              <a:gd name="connsiteY28" fmla="*/ 18288 h 18288"/>
              <a:gd name="connsiteX29" fmla="*/ 4663440 w 10972800"/>
              <a:gd name="connsiteY29" fmla="*/ 18288 h 18288"/>
              <a:gd name="connsiteX30" fmla="*/ 4306824 w 10972800"/>
              <a:gd name="connsiteY30" fmla="*/ 18288 h 18288"/>
              <a:gd name="connsiteX31" fmla="*/ 3840480 w 10972800"/>
              <a:gd name="connsiteY31" fmla="*/ 18288 h 18288"/>
              <a:gd name="connsiteX32" fmla="*/ 3264408 w 10972800"/>
              <a:gd name="connsiteY32" fmla="*/ 18288 h 18288"/>
              <a:gd name="connsiteX33" fmla="*/ 2578608 w 10972800"/>
              <a:gd name="connsiteY33" fmla="*/ 18288 h 18288"/>
              <a:gd name="connsiteX34" fmla="*/ 1673352 w 10972800"/>
              <a:gd name="connsiteY34" fmla="*/ 18288 h 18288"/>
              <a:gd name="connsiteX35" fmla="*/ 877824 w 10972800"/>
              <a:gd name="connsiteY35" fmla="*/ 18288 h 18288"/>
              <a:gd name="connsiteX36" fmla="*/ 0 w 10972800"/>
              <a:gd name="connsiteY36" fmla="*/ 18288 h 18288"/>
              <a:gd name="connsiteX37" fmla="*/ 0 w 10972800"/>
              <a:gd name="connsiteY37"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Lst>
            <a:rect l="l" t="t" r="r" b="b"/>
            <a:pathLst>
              <a:path w="10972800" h="18288" fill="none" extrusionOk="0">
                <a:moveTo>
                  <a:pt x="0" y="0"/>
                </a:moveTo>
                <a:cubicBezTo>
                  <a:pt x="165916" y="-1866"/>
                  <a:pt x="188720" y="13756"/>
                  <a:pt x="356616" y="0"/>
                </a:cubicBezTo>
                <a:cubicBezTo>
                  <a:pt x="524512" y="-13756"/>
                  <a:pt x="734781" y="8922"/>
                  <a:pt x="1042416" y="0"/>
                </a:cubicBezTo>
                <a:cubicBezTo>
                  <a:pt x="1350051" y="-8922"/>
                  <a:pt x="1595982" y="-26315"/>
                  <a:pt x="1947672" y="0"/>
                </a:cubicBezTo>
                <a:cubicBezTo>
                  <a:pt x="2299362" y="26315"/>
                  <a:pt x="2292691" y="-19526"/>
                  <a:pt x="2633472" y="0"/>
                </a:cubicBezTo>
                <a:cubicBezTo>
                  <a:pt x="2974253" y="19526"/>
                  <a:pt x="2857309" y="10773"/>
                  <a:pt x="2990088" y="0"/>
                </a:cubicBezTo>
                <a:cubicBezTo>
                  <a:pt x="3122867" y="-10773"/>
                  <a:pt x="3359343" y="7194"/>
                  <a:pt x="3456432" y="0"/>
                </a:cubicBezTo>
                <a:cubicBezTo>
                  <a:pt x="3553521" y="-7194"/>
                  <a:pt x="4136258" y="5108"/>
                  <a:pt x="4361688" y="0"/>
                </a:cubicBezTo>
                <a:cubicBezTo>
                  <a:pt x="4587118" y="-5108"/>
                  <a:pt x="4992424" y="-42958"/>
                  <a:pt x="5266944" y="0"/>
                </a:cubicBezTo>
                <a:cubicBezTo>
                  <a:pt x="5541464" y="42958"/>
                  <a:pt x="5882966" y="-3430"/>
                  <a:pt x="6172200" y="0"/>
                </a:cubicBezTo>
                <a:cubicBezTo>
                  <a:pt x="6461434" y="3430"/>
                  <a:pt x="6432127" y="6688"/>
                  <a:pt x="6528816" y="0"/>
                </a:cubicBezTo>
                <a:cubicBezTo>
                  <a:pt x="6625505" y="-6688"/>
                  <a:pt x="6916805" y="-436"/>
                  <a:pt x="7214616" y="0"/>
                </a:cubicBezTo>
                <a:cubicBezTo>
                  <a:pt x="7512427" y="436"/>
                  <a:pt x="7626159" y="-6909"/>
                  <a:pt x="7790688" y="0"/>
                </a:cubicBezTo>
                <a:cubicBezTo>
                  <a:pt x="7955217" y="6909"/>
                  <a:pt x="8048891" y="15307"/>
                  <a:pt x="8147304" y="0"/>
                </a:cubicBezTo>
                <a:cubicBezTo>
                  <a:pt x="8245717" y="-15307"/>
                  <a:pt x="8645618" y="-11734"/>
                  <a:pt x="9052560" y="0"/>
                </a:cubicBezTo>
                <a:cubicBezTo>
                  <a:pt x="9459502" y="11734"/>
                  <a:pt x="9320584" y="8388"/>
                  <a:pt x="9409176" y="0"/>
                </a:cubicBezTo>
                <a:cubicBezTo>
                  <a:pt x="9497768" y="-8388"/>
                  <a:pt x="9644192" y="8379"/>
                  <a:pt x="9765792" y="0"/>
                </a:cubicBezTo>
                <a:cubicBezTo>
                  <a:pt x="9887392" y="-8379"/>
                  <a:pt x="10105220" y="-12663"/>
                  <a:pt x="10341864" y="0"/>
                </a:cubicBezTo>
                <a:cubicBezTo>
                  <a:pt x="10578508" y="12663"/>
                  <a:pt x="10773103" y="-5786"/>
                  <a:pt x="10972800" y="0"/>
                </a:cubicBezTo>
                <a:cubicBezTo>
                  <a:pt x="10972146" y="8818"/>
                  <a:pt x="10972240" y="13823"/>
                  <a:pt x="10972800" y="18288"/>
                </a:cubicBezTo>
                <a:cubicBezTo>
                  <a:pt x="10588778" y="31598"/>
                  <a:pt x="10543381" y="-12698"/>
                  <a:pt x="10177272" y="18288"/>
                </a:cubicBezTo>
                <a:cubicBezTo>
                  <a:pt x="9811163" y="49274"/>
                  <a:pt x="9996817" y="25662"/>
                  <a:pt x="9820656" y="18288"/>
                </a:cubicBezTo>
                <a:cubicBezTo>
                  <a:pt x="9644495" y="10914"/>
                  <a:pt x="9607007" y="31631"/>
                  <a:pt x="9464040" y="18288"/>
                </a:cubicBezTo>
                <a:cubicBezTo>
                  <a:pt x="9321073" y="4945"/>
                  <a:pt x="9114189" y="28940"/>
                  <a:pt x="8778240" y="18288"/>
                </a:cubicBezTo>
                <a:cubicBezTo>
                  <a:pt x="8442291" y="7636"/>
                  <a:pt x="8594763" y="987"/>
                  <a:pt x="8421624" y="18288"/>
                </a:cubicBezTo>
                <a:cubicBezTo>
                  <a:pt x="8248485" y="35589"/>
                  <a:pt x="7929515" y="37573"/>
                  <a:pt x="7735824" y="18288"/>
                </a:cubicBezTo>
                <a:cubicBezTo>
                  <a:pt x="7542133" y="-997"/>
                  <a:pt x="7252504" y="33858"/>
                  <a:pt x="6940296" y="18288"/>
                </a:cubicBezTo>
                <a:cubicBezTo>
                  <a:pt x="6628088" y="2718"/>
                  <a:pt x="6528503" y="48389"/>
                  <a:pt x="6254496" y="18288"/>
                </a:cubicBezTo>
                <a:cubicBezTo>
                  <a:pt x="5980489" y="-11813"/>
                  <a:pt x="5695784" y="-3740"/>
                  <a:pt x="5458968" y="18288"/>
                </a:cubicBezTo>
                <a:cubicBezTo>
                  <a:pt x="5222152" y="40316"/>
                  <a:pt x="5010751" y="19095"/>
                  <a:pt x="4663440" y="18288"/>
                </a:cubicBezTo>
                <a:cubicBezTo>
                  <a:pt x="4316129" y="17481"/>
                  <a:pt x="4425552" y="1606"/>
                  <a:pt x="4306824" y="18288"/>
                </a:cubicBezTo>
                <a:cubicBezTo>
                  <a:pt x="4188096" y="34970"/>
                  <a:pt x="3941535" y="7481"/>
                  <a:pt x="3840480" y="18288"/>
                </a:cubicBezTo>
                <a:cubicBezTo>
                  <a:pt x="3739425" y="29095"/>
                  <a:pt x="3402388" y="17641"/>
                  <a:pt x="3264408" y="18288"/>
                </a:cubicBezTo>
                <a:cubicBezTo>
                  <a:pt x="3126428" y="18935"/>
                  <a:pt x="2776779" y="9983"/>
                  <a:pt x="2578608" y="18288"/>
                </a:cubicBezTo>
                <a:cubicBezTo>
                  <a:pt x="2380437" y="26593"/>
                  <a:pt x="1909468" y="25818"/>
                  <a:pt x="1673352" y="18288"/>
                </a:cubicBezTo>
                <a:cubicBezTo>
                  <a:pt x="1437236" y="10758"/>
                  <a:pt x="1131180" y="49884"/>
                  <a:pt x="877824" y="18288"/>
                </a:cubicBezTo>
                <a:cubicBezTo>
                  <a:pt x="624468" y="-13308"/>
                  <a:pt x="206753" y="2195"/>
                  <a:pt x="0" y="18288"/>
                </a:cubicBezTo>
                <a:cubicBezTo>
                  <a:pt x="313" y="10654"/>
                  <a:pt x="-263" y="4056"/>
                  <a:pt x="0" y="0"/>
                </a:cubicBezTo>
                <a:close/>
              </a:path>
              <a:path w="10972800" h="18288" stroke="0" extrusionOk="0">
                <a:moveTo>
                  <a:pt x="0" y="0"/>
                </a:moveTo>
                <a:cubicBezTo>
                  <a:pt x="164017" y="-17675"/>
                  <a:pt x="309425" y="9913"/>
                  <a:pt x="466344" y="0"/>
                </a:cubicBezTo>
                <a:cubicBezTo>
                  <a:pt x="623263" y="-9913"/>
                  <a:pt x="659300" y="-14524"/>
                  <a:pt x="822960" y="0"/>
                </a:cubicBezTo>
                <a:cubicBezTo>
                  <a:pt x="986620" y="14524"/>
                  <a:pt x="1105222" y="-16481"/>
                  <a:pt x="1289304" y="0"/>
                </a:cubicBezTo>
                <a:cubicBezTo>
                  <a:pt x="1473386" y="16481"/>
                  <a:pt x="1693223" y="26161"/>
                  <a:pt x="1975104" y="0"/>
                </a:cubicBezTo>
                <a:cubicBezTo>
                  <a:pt x="2256985" y="-26161"/>
                  <a:pt x="2435781" y="23061"/>
                  <a:pt x="2770632" y="0"/>
                </a:cubicBezTo>
                <a:cubicBezTo>
                  <a:pt x="3105483" y="-23061"/>
                  <a:pt x="3247479" y="-44011"/>
                  <a:pt x="3675888" y="0"/>
                </a:cubicBezTo>
                <a:cubicBezTo>
                  <a:pt x="4104297" y="44011"/>
                  <a:pt x="4280918" y="4017"/>
                  <a:pt x="4581144" y="0"/>
                </a:cubicBezTo>
                <a:cubicBezTo>
                  <a:pt x="4881370" y="-4017"/>
                  <a:pt x="5021699" y="-11889"/>
                  <a:pt x="5157216" y="0"/>
                </a:cubicBezTo>
                <a:cubicBezTo>
                  <a:pt x="5292733" y="11889"/>
                  <a:pt x="5603398" y="-17698"/>
                  <a:pt x="5952744" y="0"/>
                </a:cubicBezTo>
                <a:cubicBezTo>
                  <a:pt x="6302090" y="17698"/>
                  <a:pt x="6353093" y="-11909"/>
                  <a:pt x="6638544" y="0"/>
                </a:cubicBezTo>
                <a:cubicBezTo>
                  <a:pt x="6923995" y="11909"/>
                  <a:pt x="7053404" y="21630"/>
                  <a:pt x="7214616" y="0"/>
                </a:cubicBezTo>
                <a:cubicBezTo>
                  <a:pt x="7375828" y="-21630"/>
                  <a:pt x="7837963" y="3886"/>
                  <a:pt x="8010144" y="0"/>
                </a:cubicBezTo>
                <a:cubicBezTo>
                  <a:pt x="8182325" y="-3886"/>
                  <a:pt x="8224183" y="16009"/>
                  <a:pt x="8366760" y="0"/>
                </a:cubicBezTo>
                <a:cubicBezTo>
                  <a:pt x="8509337" y="-16009"/>
                  <a:pt x="8687920" y="-5720"/>
                  <a:pt x="8942832" y="0"/>
                </a:cubicBezTo>
                <a:cubicBezTo>
                  <a:pt x="9197744" y="5720"/>
                  <a:pt x="9368437" y="20479"/>
                  <a:pt x="9628632" y="0"/>
                </a:cubicBezTo>
                <a:cubicBezTo>
                  <a:pt x="9888827" y="-20479"/>
                  <a:pt x="10560858" y="-20746"/>
                  <a:pt x="10972800" y="0"/>
                </a:cubicBezTo>
                <a:cubicBezTo>
                  <a:pt x="10972186" y="5722"/>
                  <a:pt x="10972980" y="12495"/>
                  <a:pt x="10972800" y="18288"/>
                </a:cubicBezTo>
                <a:cubicBezTo>
                  <a:pt x="10786146" y="12536"/>
                  <a:pt x="10623717" y="14033"/>
                  <a:pt x="10506456" y="18288"/>
                </a:cubicBezTo>
                <a:cubicBezTo>
                  <a:pt x="10389195" y="22543"/>
                  <a:pt x="10296178" y="20107"/>
                  <a:pt x="10149840" y="18288"/>
                </a:cubicBezTo>
                <a:cubicBezTo>
                  <a:pt x="10003502" y="16469"/>
                  <a:pt x="9767530" y="28891"/>
                  <a:pt x="9464040" y="18288"/>
                </a:cubicBezTo>
                <a:cubicBezTo>
                  <a:pt x="9160550" y="7685"/>
                  <a:pt x="9229050" y="2659"/>
                  <a:pt x="8997696" y="18288"/>
                </a:cubicBezTo>
                <a:cubicBezTo>
                  <a:pt x="8766342" y="33917"/>
                  <a:pt x="8340136" y="34864"/>
                  <a:pt x="8092440" y="18288"/>
                </a:cubicBezTo>
                <a:cubicBezTo>
                  <a:pt x="7844744" y="1712"/>
                  <a:pt x="7863720" y="27405"/>
                  <a:pt x="7735824" y="18288"/>
                </a:cubicBezTo>
                <a:cubicBezTo>
                  <a:pt x="7607928" y="9171"/>
                  <a:pt x="7323619" y="461"/>
                  <a:pt x="7050024" y="18288"/>
                </a:cubicBezTo>
                <a:cubicBezTo>
                  <a:pt x="6776429" y="36115"/>
                  <a:pt x="6787899" y="28206"/>
                  <a:pt x="6693408" y="18288"/>
                </a:cubicBezTo>
                <a:cubicBezTo>
                  <a:pt x="6598917" y="8370"/>
                  <a:pt x="6395231" y="19114"/>
                  <a:pt x="6227064" y="18288"/>
                </a:cubicBezTo>
                <a:cubicBezTo>
                  <a:pt x="6058897" y="17462"/>
                  <a:pt x="5618582" y="1091"/>
                  <a:pt x="5431536" y="18288"/>
                </a:cubicBezTo>
                <a:cubicBezTo>
                  <a:pt x="5244490" y="35485"/>
                  <a:pt x="4729797" y="-9650"/>
                  <a:pt x="4526280" y="18288"/>
                </a:cubicBezTo>
                <a:cubicBezTo>
                  <a:pt x="4322763" y="46226"/>
                  <a:pt x="4216797" y="756"/>
                  <a:pt x="4059936" y="18288"/>
                </a:cubicBezTo>
                <a:cubicBezTo>
                  <a:pt x="3903075" y="35820"/>
                  <a:pt x="3537912" y="42098"/>
                  <a:pt x="3374136" y="18288"/>
                </a:cubicBezTo>
                <a:cubicBezTo>
                  <a:pt x="3210360" y="-5522"/>
                  <a:pt x="3126842" y="39135"/>
                  <a:pt x="2907792" y="18288"/>
                </a:cubicBezTo>
                <a:cubicBezTo>
                  <a:pt x="2688742" y="-2559"/>
                  <a:pt x="2490436" y="34100"/>
                  <a:pt x="2112264" y="18288"/>
                </a:cubicBezTo>
                <a:cubicBezTo>
                  <a:pt x="1734092" y="2476"/>
                  <a:pt x="1744622" y="-7274"/>
                  <a:pt x="1536192" y="18288"/>
                </a:cubicBezTo>
                <a:cubicBezTo>
                  <a:pt x="1327762" y="43850"/>
                  <a:pt x="1189025" y="6435"/>
                  <a:pt x="1069848" y="18288"/>
                </a:cubicBezTo>
                <a:cubicBezTo>
                  <a:pt x="950671" y="30141"/>
                  <a:pt x="858345" y="33684"/>
                  <a:pt x="713232" y="18288"/>
                </a:cubicBezTo>
                <a:cubicBezTo>
                  <a:pt x="568119" y="2892"/>
                  <a:pt x="250292" y="5410"/>
                  <a:pt x="0" y="18288"/>
                </a:cubicBezTo>
                <a:cubicBezTo>
                  <a:pt x="465" y="13062"/>
                  <a:pt x="-894" y="9029"/>
                  <a:pt x="0" y="0"/>
                </a:cubicBezTo>
                <a:close/>
              </a:path>
            </a:pathLst>
          </a:custGeom>
          <a:solidFill>
            <a:schemeClr val="accent2">
              <a:alpha val="75000"/>
            </a:schemeClr>
          </a:solidFill>
          <a:ln w="44450" cap="rnd">
            <a:solidFill>
              <a:schemeClr val="accent2">
                <a:alpha val="75000"/>
              </a:schemeClr>
            </a:solidFill>
            <a:round/>
            <a:extLst>
              <a:ext uri="{C807C97D-BFC1-408E-A445-0C87EB9F89A2}">
                <ask:lineSketchStyleProps xmlns:ask="http://schemas.microsoft.com/office/drawing/2018/sketchyshapes" sd="2727557108">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8F23A8C6-27A0-7E5B-9617-CBB014B43B10}"/>
              </a:ext>
            </a:extLst>
          </p:cNvPr>
          <p:cNvSpPr>
            <a:spLocks noGrp="1"/>
          </p:cNvSpPr>
          <p:nvPr>
            <p:ph idx="1"/>
          </p:nvPr>
        </p:nvSpPr>
        <p:spPr>
          <a:xfrm>
            <a:off x="572493" y="2071316"/>
            <a:ext cx="6713552" cy="4119172"/>
          </a:xfrm>
        </p:spPr>
        <p:txBody>
          <a:bodyPr anchor="t">
            <a:normAutofit lnSpcReduction="10000"/>
          </a:bodyPr>
          <a:lstStyle/>
          <a:p>
            <a:r>
              <a:rPr lang="en-GB" sz="2200" dirty="0"/>
              <a:t>The recent hard market started in 2020 – historically, hard markets do not last longer than three years.</a:t>
            </a:r>
          </a:p>
          <a:p>
            <a:r>
              <a:rPr lang="en-GB" sz="2200" dirty="0"/>
              <a:t>Investment income is now very tempting indeed. Holding large chunks of capital to meet solvency two can seem much less of a burden when the bond market is paying over 4%. 100% COR’s mean decent profit now.</a:t>
            </a:r>
          </a:p>
          <a:p>
            <a:r>
              <a:rPr lang="en-GB" sz="2200" dirty="0"/>
              <a:t>Rates have gone back to a sensible level in most classes of business, which means it is easier to absorb losses.</a:t>
            </a:r>
          </a:p>
          <a:p>
            <a:r>
              <a:rPr lang="en-GB" sz="2200" dirty="0"/>
              <a:t>New entrants will now be tempted in, and existing entrants will expand capacity to get more of the investment income and profit available.</a:t>
            </a:r>
          </a:p>
          <a:p>
            <a:r>
              <a:rPr lang="en-GB" sz="2200" dirty="0"/>
              <a:t>It’s the law of supply and demand.</a:t>
            </a:r>
          </a:p>
        </p:txBody>
      </p:sp>
      <p:pic>
        <p:nvPicPr>
          <p:cNvPr id="2050" name="Picture 2" descr="My Bonds Will Do What When Interest Rates Go Up? – The Diligent Advisor">
            <a:extLst>
              <a:ext uri="{FF2B5EF4-FFF2-40B4-BE49-F238E27FC236}">
                <a16:creationId xmlns:a16="http://schemas.microsoft.com/office/drawing/2014/main" id="{1774D477-3B12-C562-D544-BEB64D6FBD56}"/>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28368" r="29303" b="2"/>
          <a:stretch/>
        </p:blipFill>
        <p:spPr bwMode="auto">
          <a:xfrm>
            <a:off x="7675658" y="2093976"/>
            <a:ext cx="3941064" cy="409651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4101442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276</TotalTime>
  <Words>1604</Words>
  <Application>Microsoft Office PowerPoint</Application>
  <PresentationFormat>Widescreen</PresentationFormat>
  <Paragraphs>113</Paragraphs>
  <Slides>23</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23</vt:i4>
      </vt:variant>
    </vt:vector>
  </HeadingPairs>
  <TitlesOfParts>
    <vt:vector size="31" baseType="lpstr">
      <vt:lpstr>adobe-garamond-pro</vt:lpstr>
      <vt:lpstr>Arial</vt:lpstr>
      <vt:lpstr>Calibri</vt:lpstr>
      <vt:lpstr>Calibri Light</vt:lpstr>
      <vt:lpstr>Nunito</vt:lpstr>
      <vt:lpstr>Source Sans Pro</vt:lpstr>
      <vt:lpstr>Symbol</vt:lpstr>
      <vt:lpstr>Office Theme</vt:lpstr>
      <vt:lpstr>How to navigate insurance market cycles</vt:lpstr>
      <vt:lpstr>Alan Chandler, Chartered Insurer</vt:lpstr>
      <vt:lpstr>LEARNING OBJECTIVES</vt:lpstr>
      <vt:lpstr>Consequences of a hard market</vt:lpstr>
      <vt:lpstr>Consequences of a soft market</vt:lpstr>
      <vt:lpstr>Seven reasons which caused the recent hard market</vt:lpstr>
      <vt:lpstr>Do these seven reasons still exist?</vt:lpstr>
      <vt:lpstr>What next?</vt:lpstr>
      <vt:lpstr>Why will the market soften?</vt:lpstr>
      <vt:lpstr>Insurers, and to a large degree brokers, do not like a soft market</vt:lpstr>
      <vt:lpstr>Policyholders however love a soft market</vt:lpstr>
      <vt:lpstr>Not mentioning a soft market will not stop it happening – the market forces will make things so, if we like it or not.</vt:lpstr>
      <vt:lpstr>Brokers have a Fiduciary Duty which means </vt:lpstr>
      <vt:lpstr>Strength and security could be a reason</vt:lpstr>
      <vt:lpstr>Great claims service</vt:lpstr>
      <vt:lpstr>Widen your cover in a softer market </vt:lpstr>
      <vt:lpstr>Offering extra cover</vt:lpstr>
      <vt:lpstr>In a soft market be a responsive Insurer</vt:lpstr>
      <vt:lpstr>Is now the time to consider LTA’s?</vt:lpstr>
      <vt:lpstr>Brokers dust off that prospect list – the closed door of inertia opens wide in a softening market!</vt:lpstr>
      <vt:lpstr>Brokers do persuade existing clients and prospects not to act in a rash way</vt:lpstr>
      <vt:lpstr>Change is on the horizon, use it to your advantage</vt:lpstr>
      <vt:lpstr>LEARNING OBJECTIVES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How to maximise opportunities in a Hard market</dc:title>
  <dc:creator>alan chnadler</dc:creator>
  <cp:lastModifiedBy>Alan Chandler</cp:lastModifiedBy>
  <cp:revision>6</cp:revision>
  <dcterms:created xsi:type="dcterms:W3CDTF">2020-08-23T14:44:06Z</dcterms:created>
  <dcterms:modified xsi:type="dcterms:W3CDTF">2024-02-19T16:23:56Z</dcterms:modified>
</cp:coreProperties>
</file>