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2"/>
  </p:notesMasterIdLst>
  <p:handoutMasterIdLst>
    <p:handoutMasterId r:id="rId53"/>
  </p:handoutMasterIdLst>
  <p:sldIdLst>
    <p:sldId id="256" r:id="rId2"/>
    <p:sldId id="257" r:id="rId3"/>
    <p:sldId id="289" r:id="rId4"/>
    <p:sldId id="290" r:id="rId5"/>
    <p:sldId id="291" r:id="rId6"/>
    <p:sldId id="292" r:id="rId7"/>
    <p:sldId id="293" r:id="rId8"/>
    <p:sldId id="294" r:id="rId9"/>
    <p:sldId id="296" r:id="rId10"/>
    <p:sldId id="297" r:id="rId11"/>
    <p:sldId id="298" r:id="rId12"/>
    <p:sldId id="502" r:id="rId13"/>
    <p:sldId id="465" r:id="rId14"/>
    <p:sldId id="466" r:id="rId15"/>
    <p:sldId id="453" r:id="rId16"/>
    <p:sldId id="319" r:id="rId17"/>
    <p:sldId id="324" r:id="rId18"/>
    <p:sldId id="450" r:id="rId19"/>
    <p:sldId id="451" r:id="rId20"/>
    <p:sldId id="454" r:id="rId21"/>
    <p:sldId id="449" r:id="rId22"/>
    <p:sldId id="325" r:id="rId23"/>
    <p:sldId id="456" r:id="rId24"/>
    <p:sldId id="457" r:id="rId25"/>
    <p:sldId id="458" r:id="rId26"/>
    <p:sldId id="327" r:id="rId27"/>
    <p:sldId id="459" r:id="rId28"/>
    <p:sldId id="460" r:id="rId29"/>
    <p:sldId id="402" r:id="rId30"/>
    <p:sldId id="461" r:id="rId31"/>
    <p:sldId id="455" r:id="rId32"/>
    <p:sldId id="462" r:id="rId33"/>
    <p:sldId id="443" r:id="rId34"/>
    <p:sldId id="467" r:id="rId35"/>
    <p:sldId id="271" r:id="rId36"/>
    <p:sldId id="270" r:id="rId37"/>
    <p:sldId id="285" r:id="rId38"/>
    <p:sldId id="286" r:id="rId39"/>
    <p:sldId id="287" r:id="rId40"/>
    <p:sldId id="274" r:id="rId41"/>
    <p:sldId id="259" r:id="rId42"/>
    <p:sldId id="260" r:id="rId43"/>
    <p:sldId id="279" r:id="rId44"/>
    <p:sldId id="273" r:id="rId45"/>
    <p:sldId id="283" r:id="rId46"/>
    <p:sldId id="284" r:id="rId47"/>
    <p:sldId id="288" r:id="rId48"/>
    <p:sldId id="281" r:id="rId49"/>
    <p:sldId id="268" r:id="rId50"/>
    <p:sldId id="499" r:id="rId51"/>
  </p:sldIdLst>
  <p:sldSz cx="9753600" cy="7315200"/>
  <p:notesSz cx="7104063" cy="102346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94660"/>
  </p:normalViewPr>
  <p:slideViewPr>
    <p:cSldViewPr snapToGrid="0">
      <p:cViewPr varScale="1">
        <p:scale>
          <a:sx n="59" d="100"/>
          <a:sy n="59" d="100"/>
        </p:scale>
        <p:origin x="1420" y="60"/>
      </p:cViewPr>
      <p:guideLst/>
    </p:cSldViewPr>
  </p:slideViewPr>
  <p:notesTextViewPr>
    <p:cViewPr>
      <p:scale>
        <a:sx n="1" d="1"/>
        <a:sy n="1" d="1"/>
      </p:scale>
      <p:origin x="0" y="0"/>
    </p:cViewPr>
  </p:notesTextViewPr>
  <p:notesViewPr>
    <p:cSldViewPr snapToGrid="0">
      <p:cViewPr varScale="1">
        <p:scale>
          <a:sx n="45" d="100"/>
          <a:sy n="45" d="100"/>
        </p:scale>
        <p:origin x="2796" y="8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E6803E-AF8C-49EE-841B-3610F9CE2DD2}"/>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784E960-8F51-4A4A-95FF-01EE2D1D1F03}"/>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endParaRPr lang="en-GB" dirty="0"/>
          </a:p>
        </p:txBody>
      </p:sp>
      <p:sp>
        <p:nvSpPr>
          <p:cNvPr id="4" name="Footer Placeholder 3">
            <a:extLst>
              <a:ext uri="{FF2B5EF4-FFF2-40B4-BE49-F238E27FC236}">
                <a16:creationId xmlns:a16="http://schemas.microsoft.com/office/drawing/2014/main" id="{365DB495-BC63-4806-8D0F-7E12DBE11B72}"/>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2296D8E7-AA66-4C27-868B-B1FAEE59322F}"/>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5265F24E-9060-4C72-9001-8B51FAA38DCE}" type="slidenum">
              <a:rPr lang="en-GB" smtClean="0"/>
              <a:t>‹#›</a:t>
            </a:fld>
            <a:endParaRPr lang="en-GB"/>
          </a:p>
        </p:txBody>
      </p:sp>
    </p:spTree>
    <p:extLst>
      <p:ext uri="{BB962C8B-B14F-4D97-AF65-F5344CB8AC3E}">
        <p14:creationId xmlns:p14="http://schemas.microsoft.com/office/powerpoint/2010/main" val="2588709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995363" y="768350"/>
            <a:ext cx="5113337" cy="3836988"/>
          </a:xfrm>
          <a:prstGeom prst="rect">
            <a:avLst/>
          </a:prstGeom>
        </p:spPr>
        <p:txBody>
          <a:bodyPr lIns="99075" tIns="49538" rIns="99075" bIns="49538"/>
          <a:lstStyle/>
          <a:p>
            <a:endParaRPr/>
          </a:p>
        </p:txBody>
      </p:sp>
      <p:sp>
        <p:nvSpPr>
          <p:cNvPr id="92" name="Shape 92"/>
          <p:cNvSpPr>
            <a:spLocks noGrp="1"/>
          </p:cNvSpPr>
          <p:nvPr>
            <p:ph type="body" sz="quarter" idx="1"/>
          </p:nvPr>
        </p:nvSpPr>
        <p:spPr>
          <a:xfrm>
            <a:off x="947209" y="4861441"/>
            <a:ext cx="5209646" cy="4605576"/>
          </a:xfrm>
          <a:prstGeom prst="rect">
            <a:avLst/>
          </a:prstGeom>
        </p:spPr>
        <p:txBody>
          <a:bodyPr lIns="99075" tIns="49538" rIns="99075" bIns="49538"/>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pic>
        <p:nvPicPr>
          <p:cNvPr id="98" name="Picture 6" descr="Picture 6"/>
          <p:cNvPicPr>
            <a:picLocks noChangeAspect="1"/>
          </p:cNvPicPr>
          <p:nvPr/>
        </p:nvPicPr>
        <p:blipFill>
          <a:blip r:embed="rId4"/>
          <a:stretch>
            <a:fillRect/>
          </a:stretch>
        </p:blipFill>
        <p:spPr>
          <a:xfrm>
            <a:off x="3217333" y="6159020"/>
            <a:ext cx="879014" cy="774967"/>
          </a:xfrm>
          <a:prstGeom prst="rect">
            <a:avLst/>
          </a:prstGeom>
          <a:ln w="12700">
            <a:miter lim="400000"/>
          </a:ln>
        </p:spPr>
      </p:pic>
      <p:sp>
        <p:nvSpPr>
          <p:cNvPr id="99" name="TextBox 9"/>
          <p:cNvSpPr txBox="1"/>
          <p:nvPr/>
        </p:nvSpPr>
        <p:spPr>
          <a:xfrm>
            <a:off x="206457" y="2013148"/>
            <a:ext cx="9340686" cy="10017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r>
              <a:rPr lang="en-GB" sz="4000" dirty="0"/>
              <a:t>The Consumer Duty Skills Toolkit – Part 1</a:t>
            </a:r>
            <a:br>
              <a:rPr dirty="0"/>
            </a:br>
            <a:endParaRPr dirty="0"/>
          </a:p>
        </p:txBody>
      </p:sp>
      <p:sp>
        <p:nvSpPr>
          <p:cNvPr id="100" name="TextBox 10"/>
          <p:cNvSpPr txBox="1"/>
          <p:nvPr/>
        </p:nvSpPr>
        <p:spPr>
          <a:xfrm>
            <a:off x="-551881" y="3191825"/>
            <a:ext cx="10857362" cy="1107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4400"/>
              </a:lnSpc>
              <a:defRPr sz="3200" b="1">
                <a:solidFill>
                  <a:srgbClr val="FFFFFF"/>
                </a:solidFill>
              </a:defRPr>
            </a:pPr>
            <a:r>
              <a:rPr dirty="0"/>
              <a:t>by</a:t>
            </a:r>
          </a:p>
          <a:p>
            <a:pPr algn="ctr">
              <a:lnSpc>
                <a:spcPts val="4400"/>
              </a:lnSpc>
              <a:defRPr sz="3200" b="1">
                <a:solidFill>
                  <a:srgbClr val="FFFFFF"/>
                </a:solidFill>
              </a:defRPr>
            </a:pPr>
            <a:r>
              <a:rPr dirty="0"/>
              <a:t>Jeff Heasman MABP, PGCert CELTA, LL.B (Hons), LL.M</a:t>
            </a:r>
          </a:p>
        </p:txBody>
      </p:sp>
      <p:sp>
        <p:nvSpPr>
          <p:cNvPr id="101" name="TextBox 11"/>
          <p:cNvSpPr txBox="1"/>
          <p:nvPr/>
        </p:nvSpPr>
        <p:spPr>
          <a:xfrm>
            <a:off x="731519" y="4621352"/>
            <a:ext cx="8593482" cy="8178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300"/>
              </a:lnSpc>
              <a:defRPr sz="2000" b="1">
                <a:solidFill>
                  <a:srgbClr val="FFFFFF"/>
                </a:solidFill>
              </a:defRPr>
            </a:pPr>
            <a:r>
              <a:rPr dirty="0"/>
              <a:t>Certified Practitioner Member of the Academy of Modern Applied Psychology</a:t>
            </a:r>
          </a:p>
          <a:p>
            <a:pPr algn="ctr">
              <a:lnSpc>
                <a:spcPts val="3300"/>
              </a:lnSpc>
              <a:defRPr sz="2000" b="1">
                <a:solidFill>
                  <a:srgbClr val="FFFFFF"/>
                </a:solidFill>
              </a:defRPr>
            </a:pPr>
            <a:r>
              <a:rPr dirty="0"/>
              <a:t>Member of the Association for Business Psychology </a:t>
            </a:r>
          </a:p>
        </p:txBody>
      </p:sp>
      <p:sp>
        <p:nvSpPr>
          <p:cNvPr id="102" name="TextBox 12"/>
          <p:cNvSpPr txBox="1"/>
          <p:nvPr/>
        </p:nvSpPr>
        <p:spPr>
          <a:xfrm>
            <a:off x="1711999" y="6367217"/>
            <a:ext cx="8593482" cy="4114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ctr">
              <a:lnSpc>
                <a:spcPts val="3300"/>
              </a:lnSpc>
              <a:defRPr sz="2400">
                <a:solidFill>
                  <a:srgbClr val="FFFFFF"/>
                </a:solidFill>
              </a:defRPr>
            </a:lvl1pPr>
          </a:lstStyle>
          <a:p>
            <a:r>
              <a:t>linkedin.com/in/jeffheasman</a:t>
            </a:r>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5"/>
          <a:stretch>
            <a:fillRect/>
          </a:stretch>
        </p:blipFill>
        <p:spPr>
          <a:xfrm>
            <a:off x="103332" y="144930"/>
            <a:ext cx="3217335" cy="895415"/>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Testing understanding</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Readability testing for standard communications. </a:t>
            </a:r>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Paragraph 8.73:</a:t>
            </a:r>
          </a:p>
          <a:p>
            <a:pPr>
              <a:spcBef>
                <a:spcPts val="600"/>
              </a:spcBef>
              <a:buSzTx/>
              <a:buFont typeface="Wingdings" panose="05000000000000000000" pitchFamily="2" charset="2"/>
              <a:buChar char="Ø"/>
              <a:defRPr sz="2800"/>
            </a:pPr>
            <a:endParaRPr lang="en-GB" sz="2400" dirty="0"/>
          </a:p>
          <a:p>
            <a:pPr marL="0" indent="0" algn="just">
              <a:spcBef>
                <a:spcPts val="600"/>
              </a:spcBef>
              <a:buSzTx/>
              <a:buNone/>
              <a:defRPr sz="2800"/>
            </a:pPr>
            <a:r>
              <a:rPr lang="en-GB" sz="2400" dirty="0"/>
              <a:t>“adopt a ‘test and learn approach’, adapting communications where appropriate with the aim of improving customer understanding to support good outcomes.” </a:t>
            </a:r>
          </a:p>
          <a:p>
            <a:pPr marL="0" indent="0" algn="just">
              <a:spcBef>
                <a:spcPts val="600"/>
              </a:spcBef>
              <a:buSzTx/>
              <a:buNone/>
              <a:defRPr sz="2800"/>
            </a:pPr>
            <a:endParaRPr lang="en-GB" sz="2400" dirty="0"/>
          </a:p>
          <a:p>
            <a:pPr marL="0" indent="0" algn="just">
              <a:spcBef>
                <a:spcPts val="600"/>
              </a:spcBef>
              <a:buSzTx/>
              <a:buNone/>
              <a:defRPr sz="2800"/>
            </a:pP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8174380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Customer support</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92500" lnSpcReduction="20000"/>
          </a:bodyPr>
          <a:lstStyle/>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r>
              <a:rPr lang="en-GB" sz="2400" dirty="0"/>
              <a:t>At the heart of this pillar is providing support that meets the needs of the customer.  </a:t>
            </a:r>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Paragraph 9.4:</a:t>
            </a:r>
          </a:p>
          <a:p>
            <a:pPr>
              <a:spcBef>
                <a:spcPts val="600"/>
              </a:spcBef>
              <a:buSzTx/>
              <a:buFont typeface="Wingdings" panose="05000000000000000000" pitchFamily="2" charset="2"/>
              <a:buChar char="Ø"/>
              <a:defRPr sz="2800"/>
            </a:pPr>
            <a:endParaRPr lang="en-GB" sz="2400" dirty="0"/>
          </a:p>
          <a:p>
            <a:pPr marL="0" indent="0">
              <a:spcBef>
                <a:spcPts val="600"/>
              </a:spcBef>
              <a:buSzTx/>
              <a:buNone/>
              <a:defRPr sz="2800"/>
            </a:pPr>
            <a:r>
              <a:rPr lang="en-GB" sz="2400" dirty="0"/>
              <a:t>“Under the consumer understanding outcome firms should communicate with customers in a way that equips them to make effective, timely and properly informed decisions. </a:t>
            </a:r>
          </a:p>
          <a:p>
            <a:pPr marL="0" indent="0">
              <a:spcBef>
                <a:spcPts val="600"/>
              </a:spcBef>
              <a:buSzTx/>
              <a:buNone/>
              <a:defRPr sz="2800"/>
            </a:pPr>
            <a:endParaRPr lang="en-GB" sz="2400" dirty="0"/>
          </a:p>
          <a:p>
            <a:pPr marL="0" indent="0">
              <a:spcBef>
                <a:spcPts val="600"/>
              </a:spcBef>
              <a:buSzTx/>
              <a:buNone/>
              <a:defRPr sz="2800"/>
            </a:pPr>
            <a:r>
              <a:rPr lang="en-GB" sz="2400" dirty="0"/>
              <a:t>Under the consumer support outcome firms should enable customers to act on these decisions without facing unreasonable barriers.”</a:t>
            </a:r>
          </a:p>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r>
              <a:rPr lang="en-GB" sz="2400" dirty="0"/>
              <a:t>Particular focus on vulnerable customers.  Paragraph 9.37 deals with representatives of vulnerable customers.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69100708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23261"/>
          </a:xfrm>
          <a:prstGeom prst="rect">
            <a:avLst/>
          </a:prstGeom>
        </p:spPr>
        <p:txBody>
          <a:bodyPr>
            <a:normAutofit fontScale="90000"/>
          </a:bodyPr>
          <a:lstStyle>
            <a:lvl1pPr algn="l">
              <a:defRPr b="1"/>
            </a:lvl1pPr>
          </a:lstStyle>
          <a:p>
            <a:r>
              <a:rPr lang="en-GB" dirty="0"/>
              <a:t>How does outcomes-based regulation work?</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700"/>
            </a:pPr>
            <a:endParaRPr lang="en-GB" sz="2800" dirty="0"/>
          </a:p>
          <a:p>
            <a:pPr marL="0" indent="0">
              <a:spcBef>
                <a:spcPts val="600"/>
              </a:spcBef>
              <a:buSzTx/>
              <a:buNone/>
              <a:defRPr sz="2700"/>
            </a:pPr>
            <a:r>
              <a:rPr lang="en-GB" sz="2800" dirty="0"/>
              <a:t>Inputs			Outputs		Outcomes</a:t>
            </a:r>
          </a:p>
          <a:p>
            <a:pPr marL="0" indent="0">
              <a:spcBef>
                <a:spcPts val="600"/>
              </a:spcBef>
              <a:buSzTx/>
              <a:buNone/>
              <a:defRPr sz="2800"/>
            </a:pPr>
            <a:endParaRPr lang="en-GB" sz="2800" dirty="0"/>
          </a:p>
          <a:p>
            <a:pPr marL="0" indent="0">
              <a:spcBef>
                <a:spcPts val="600"/>
              </a:spcBef>
              <a:buSzTx/>
              <a:buNone/>
              <a:defRPr sz="2800"/>
            </a:pPr>
            <a:r>
              <a:rPr lang="en-GB" sz="2400" i="1" dirty="0"/>
              <a:t>The skills / 		The activities 		What is to be resources needed	to achieve the 		achieved / what the to achieve the 		outcomes.		client vales.</a:t>
            </a:r>
          </a:p>
          <a:p>
            <a:pPr marL="0" indent="0">
              <a:spcBef>
                <a:spcPts val="600"/>
              </a:spcBef>
              <a:buSzTx/>
              <a:buNone/>
              <a:defRPr sz="2800"/>
            </a:pPr>
            <a:r>
              <a:rPr lang="en-GB" sz="2400" i="1" dirty="0"/>
              <a:t>outcomes. </a:t>
            </a:r>
          </a:p>
          <a:p>
            <a:pPr marL="0" indent="0">
              <a:spcBef>
                <a:spcPts val="600"/>
              </a:spcBef>
              <a:buSzTx/>
              <a:buNone/>
              <a:defRPr sz="2800"/>
            </a:pPr>
            <a:endParaRPr lang="en-GB" sz="2400" i="1" dirty="0"/>
          </a:p>
          <a:p>
            <a:pPr>
              <a:spcBef>
                <a:spcPts val="600"/>
              </a:spcBef>
              <a:buSzTx/>
              <a:buFont typeface="Wingdings" panose="05000000000000000000" pitchFamily="2" charset="2"/>
              <a:buChar char="Ø"/>
              <a:defRPr sz="2800"/>
            </a:pPr>
            <a:r>
              <a:rPr lang="en-GB" sz="2400" dirty="0"/>
              <a:t>The regulator sets the outcomes to be achieved.  </a:t>
            </a:r>
          </a:p>
          <a:p>
            <a:pPr>
              <a:spcBef>
                <a:spcPts val="600"/>
              </a:spcBef>
              <a:buSzTx/>
              <a:buFont typeface="Wingdings" panose="05000000000000000000" pitchFamily="2" charset="2"/>
              <a:buChar char="Ø"/>
              <a:defRPr sz="2800"/>
            </a:pPr>
            <a:endParaRPr lang="en-GB" sz="2400" i="1" dirty="0"/>
          </a:p>
          <a:p>
            <a:pPr>
              <a:spcBef>
                <a:spcPts val="600"/>
              </a:spcBef>
              <a:buSzTx/>
              <a:buFont typeface="Wingdings" panose="05000000000000000000" pitchFamily="2" charset="2"/>
              <a:buChar char="Ø"/>
              <a:defRPr sz="2800"/>
            </a:pPr>
            <a:r>
              <a:rPr lang="en-GB" sz="2400" dirty="0"/>
              <a:t>The firm has freedom in terms of the inputs and outputs to achieve the outcomes. </a:t>
            </a:r>
            <a:endParaRPr lang="en-GB" sz="2400" i="1" dirty="0"/>
          </a:p>
          <a:p>
            <a:pPr marL="0" indent="0">
              <a:spcBef>
                <a:spcPts val="600"/>
              </a:spcBef>
              <a:buSzTx/>
              <a:buNone/>
              <a:defRPr sz="2800"/>
            </a:pPr>
            <a:endParaRPr lang="en-GB" sz="2400" i="1" dirty="0"/>
          </a:p>
          <a:p>
            <a:pPr marL="0" indent="0">
              <a:spcBef>
                <a:spcPts val="600"/>
              </a:spcBef>
              <a:buSzTx/>
              <a:buNone/>
              <a:defRPr sz="2800"/>
            </a:pPr>
            <a:endParaRPr lang="en-GB" sz="2400" i="1" dirty="0"/>
          </a:p>
          <a:p>
            <a:pPr marL="0" indent="0">
              <a:spcBef>
                <a:spcPts val="600"/>
              </a:spcBef>
              <a:buSzTx/>
              <a:buNone/>
              <a:defRPr sz="2800"/>
            </a:pPr>
            <a:endParaRPr lang="en-GB"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Striped Right 1">
            <a:extLst>
              <a:ext uri="{FF2B5EF4-FFF2-40B4-BE49-F238E27FC236}">
                <a16:creationId xmlns:a16="http://schemas.microsoft.com/office/drawing/2014/main" id="{E784082F-433A-199F-0170-BBF73A903F0C}"/>
              </a:ext>
            </a:extLst>
          </p:cNvPr>
          <p:cNvSpPr/>
          <p:nvPr/>
        </p:nvSpPr>
        <p:spPr>
          <a:xfrm>
            <a:off x="1774372" y="2193252"/>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3" name="Arrow: Striped Right 2">
            <a:extLst>
              <a:ext uri="{FF2B5EF4-FFF2-40B4-BE49-F238E27FC236}">
                <a16:creationId xmlns:a16="http://schemas.microsoft.com/office/drawing/2014/main" id="{D758FDBC-F14C-90A8-9D81-21C254F14B01}"/>
              </a:ext>
            </a:extLst>
          </p:cNvPr>
          <p:cNvSpPr/>
          <p:nvPr/>
        </p:nvSpPr>
        <p:spPr>
          <a:xfrm>
            <a:off x="4741382" y="2193252"/>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297460056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extLst>
      <p:ext uri="{BB962C8B-B14F-4D97-AF65-F5344CB8AC3E}">
        <p14:creationId xmlns:p14="http://schemas.microsoft.com/office/powerpoint/2010/main" val="332982080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438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Communicating in a way that aids accessibility and understanding</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93939750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734F83-1D5B-4564-9D2B-464A8EEB4FEB}"/>
              </a:ext>
            </a:extLst>
          </p:cNvPr>
          <p:cNvSpPr>
            <a:spLocks noGrp="1"/>
          </p:cNvSpPr>
          <p:nvPr>
            <p:ph type="title"/>
          </p:nvPr>
        </p:nvSpPr>
        <p:spPr/>
        <p:txBody>
          <a:bodyPr/>
          <a:lstStyle/>
          <a:p>
            <a:pPr algn="l"/>
            <a:r>
              <a:rPr lang="en-GB" sz="4400" b="1" dirty="0"/>
              <a:t>Plain language is the key</a:t>
            </a:r>
            <a:endParaRPr lang="en-GB" b="1" dirty="0"/>
          </a:p>
        </p:txBody>
      </p:sp>
      <p:sp>
        <p:nvSpPr>
          <p:cNvPr id="5" name="Content Placeholder 4">
            <a:extLst>
              <a:ext uri="{FF2B5EF4-FFF2-40B4-BE49-F238E27FC236}">
                <a16:creationId xmlns:a16="http://schemas.microsoft.com/office/drawing/2014/main" id="{81ABA070-41B0-42F6-AA2D-28FEB04DACB1}"/>
              </a:ext>
            </a:extLst>
          </p:cNvPr>
          <p:cNvSpPr>
            <a:spLocks noGrp="1"/>
          </p:cNvSpPr>
          <p:nvPr>
            <p:ph idx="1"/>
          </p:nvPr>
        </p:nvSpPr>
        <p:spPr>
          <a:xfrm>
            <a:off x="457200" y="1600200"/>
            <a:ext cx="8229600" cy="5029200"/>
          </a:xfrm>
        </p:spPr>
        <p:txBody>
          <a:bodyPr>
            <a:normAutofit/>
          </a:bodyPr>
          <a:lstStyle/>
          <a:p>
            <a:pPr marL="0" indent="0">
              <a:buNone/>
            </a:pPr>
            <a:r>
              <a:rPr lang="en-GB" sz="2800" dirty="0">
                <a:solidFill>
                  <a:schemeClr val="tx2">
                    <a:lumMod val="50000"/>
                  </a:schemeClr>
                </a:solidFill>
              </a:rPr>
              <a:t>	</a:t>
            </a:r>
          </a:p>
          <a:p>
            <a:pPr marL="0" indent="0">
              <a:buNone/>
            </a:pPr>
            <a:r>
              <a:rPr lang="en-GB" sz="2800" dirty="0">
                <a:solidFill>
                  <a:schemeClr val="tx2">
                    <a:lumMod val="50000"/>
                  </a:schemeClr>
                </a:solidFill>
              </a:rPr>
              <a:t>	Plain language	=	Simplicity </a:t>
            </a:r>
          </a:p>
          <a:p>
            <a:pPr marL="0" indent="0">
              <a:buNone/>
            </a:pPr>
            <a:r>
              <a:rPr lang="en-GB" sz="2800" dirty="0">
                <a:solidFill>
                  <a:schemeClr val="tx2">
                    <a:lumMod val="50000"/>
                  </a:schemeClr>
                </a:solidFill>
              </a:rPr>
              <a:t>	Simplicity		=	Understanding </a:t>
            </a:r>
          </a:p>
          <a:p>
            <a:pPr marL="0" indent="0">
              <a:buNone/>
            </a:pPr>
            <a:r>
              <a:rPr lang="en-GB" sz="2800" dirty="0">
                <a:solidFill>
                  <a:schemeClr val="tx2">
                    <a:lumMod val="50000"/>
                  </a:schemeClr>
                </a:solidFill>
              </a:rPr>
              <a:t>	Understanding	=	Transparency </a:t>
            </a:r>
          </a:p>
          <a:p>
            <a:pPr marL="0" indent="0">
              <a:buNone/>
            </a:pPr>
            <a:r>
              <a:rPr lang="en-GB" sz="2800" dirty="0">
                <a:solidFill>
                  <a:schemeClr val="tx2">
                    <a:lumMod val="50000"/>
                  </a:schemeClr>
                </a:solidFill>
              </a:rPr>
              <a:t>	Transparency 	=	Honesty </a:t>
            </a:r>
          </a:p>
          <a:p>
            <a:pPr marL="0" indent="0">
              <a:buNone/>
            </a:pPr>
            <a:r>
              <a:rPr lang="en-GB" sz="2800" dirty="0">
                <a:solidFill>
                  <a:schemeClr val="tx2">
                    <a:lumMod val="50000"/>
                  </a:schemeClr>
                </a:solidFill>
              </a:rPr>
              <a:t>	Honesty 		=	Trust </a:t>
            </a:r>
          </a:p>
          <a:p>
            <a:pPr marL="0" indent="0">
              <a:buNone/>
            </a:pPr>
            <a:r>
              <a:rPr lang="en-GB" sz="2800" dirty="0">
                <a:solidFill>
                  <a:schemeClr val="tx2">
                    <a:lumMod val="50000"/>
                  </a:schemeClr>
                </a:solidFill>
              </a:rPr>
              <a:t>	Trust 			=	Customers </a:t>
            </a:r>
          </a:p>
          <a:p>
            <a:pPr marL="0" indent="0">
              <a:buNone/>
            </a:pPr>
            <a:endParaRPr lang="en-GB" sz="2800" dirty="0">
              <a:solidFill>
                <a:schemeClr val="tx2">
                  <a:lumMod val="50000"/>
                </a:schemeClr>
              </a:solidFill>
            </a:endParaRPr>
          </a:p>
          <a:p>
            <a:pPr marL="0" indent="0" algn="ctr">
              <a:buNone/>
            </a:pPr>
            <a:r>
              <a:rPr lang="en-GB" sz="2800" i="1" dirty="0">
                <a:solidFill>
                  <a:schemeClr val="tx2">
                    <a:lumMod val="50000"/>
                  </a:schemeClr>
                </a:solidFill>
              </a:rPr>
              <a:t>www.comprehensible.co.uk</a:t>
            </a:r>
          </a:p>
          <a:p>
            <a:pPr marL="0" indent="0">
              <a:buNone/>
            </a:pPr>
            <a:endParaRPr lang="en-GB" sz="2400" dirty="0"/>
          </a:p>
          <a:p>
            <a:pPr marL="0" indent="0">
              <a:buNone/>
            </a:pPr>
            <a:endParaRPr lang="en-GB" sz="2400" dirty="0"/>
          </a:p>
          <a:p>
            <a:pPr marL="0" indent="0">
              <a:buNone/>
            </a:pPr>
            <a:endParaRPr lang="en-GB" sz="2400" dirty="0"/>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96383368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1</a:t>
            </a:r>
          </a:p>
          <a:p>
            <a:pPr marL="0" indent="0" algn="ctr">
              <a:buNone/>
            </a:pPr>
            <a:br>
              <a:rPr lang="en-GB" b="1" dirty="0"/>
            </a:br>
            <a:r>
              <a:rPr lang="en-GB" sz="4800" b="1" dirty="0"/>
              <a:t>Read &amp; Understand It Yourself</a:t>
            </a: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4"/>
          <p:cNvPicPr>
            <a:picLocks noChangeAspect="1"/>
          </p:cNvPicPr>
          <p:nvPr/>
        </p:nvPicPr>
        <p:blipFill>
          <a:blip r:embed="rId2"/>
          <a:srcRect r="66477"/>
          <a:stretch>
            <a:fillRect/>
          </a:stretch>
        </p:blipFill>
        <p:spPr>
          <a:xfrm>
            <a:off x="-112604" y="6096000"/>
            <a:ext cx="1021736" cy="950572"/>
          </a:xfrm>
          <a:prstGeom prst="rect">
            <a:avLst/>
          </a:prstGeom>
        </p:spPr>
      </p:pic>
      <p:pic>
        <p:nvPicPr>
          <p:cNvPr id="4" name="Picture 2"/>
          <p:cNvPicPr>
            <a:picLocks noChangeAspect="1"/>
          </p:cNvPicPr>
          <p:nvPr/>
        </p:nvPicPr>
        <p:blipFill rotWithShape="1">
          <a:blip r:embed="rId3"/>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
        <p:nvSpPr>
          <p:cNvPr id="11" name="Title 8">
            <a:extLst>
              <a:ext uri="{FF2B5EF4-FFF2-40B4-BE49-F238E27FC236}">
                <a16:creationId xmlns:a16="http://schemas.microsoft.com/office/drawing/2014/main" id="{7471DA1F-FBAC-43FE-9BD9-C6822403215D}"/>
              </a:ext>
            </a:extLst>
          </p:cNvPr>
          <p:cNvSpPr>
            <a:spLocks noGrp="1"/>
          </p:cNvSpPr>
          <p:nvPr>
            <p:ph idx="1"/>
          </p:nvPr>
        </p:nvSpPr>
        <p:spPr>
          <a:xfrm>
            <a:off x="1406525" y="457200"/>
            <a:ext cx="8194675" cy="6477000"/>
          </a:xfrm>
        </p:spPr>
        <p:txBody>
          <a:bodyPr>
            <a:normAutofit/>
          </a:bodyPr>
          <a:lstStyle/>
          <a:p>
            <a:pPr>
              <a:buFont typeface="Wingdings" panose="05000000000000000000" pitchFamily="2" charset="2"/>
              <a:buChar char="Ø"/>
            </a:pPr>
            <a:endParaRPr lang="en-GB" sz="2800" dirty="0"/>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How many people can honestly admit to having read and understood the entire policy/product documents?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T</a:t>
            </a:r>
            <a:r>
              <a:rPr lang="es-ES" sz="2800" dirty="0"/>
              <a:t>he </a:t>
            </a:r>
            <a:r>
              <a:rPr lang="es-ES" sz="2800" dirty="0" err="1"/>
              <a:t>duties</a:t>
            </a:r>
            <a:r>
              <a:rPr lang="es-ES" sz="2800" dirty="0"/>
              <a:t> of the </a:t>
            </a:r>
            <a:r>
              <a:rPr lang="es-ES" sz="2800" dirty="0" err="1"/>
              <a:t>broker</a:t>
            </a:r>
            <a:r>
              <a:rPr lang="es-ES" sz="2800" dirty="0"/>
              <a:t>/</a:t>
            </a:r>
            <a:r>
              <a:rPr lang="es-ES" sz="2800" dirty="0" err="1"/>
              <a:t>advisor</a:t>
            </a:r>
            <a:r>
              <a:rPr lang="es-ES" sz="2800" dirty="0"/>
              <a:t>/</a:t>
            </a:r>
            <a:r>
              <a:rPr lang="es-ES" sz="2800" dirty="0" err="1"/>
              <a:t>intermediary</a:t>
            </a:r>
            <a:r>
              <a:rPr lang="es-ES" sz="2800" dirty="0"/>
              <a:t> </a:t>
            </a:r>
            <a:r>
              <a:rPr lang="es-ES" sz="2800" dirty="0" err="1"/>
              <a:t>go</a:t>
            </a:r>
            <a:r>
              <a:rPr lang="es-ES" sz="2800" dirty="0"/>
              <a:t> </a:t>
            </a:r>
            <a:r>
              <a:rPr lang="es-ES" sz="2800" dirty="0" err="1"/>
              <a:t>beyond</a:t>
            </a:r>
            <a:r>
              <a:rPr lang="es-ES" sz="2800" dirty="0"/>
              <a:t> </a:t>
            </a:r>
            <a:r>
              <a:rPr lang="es-ES" sz="2800" dirty="0" err="1"/>
              <a:t>those</a:t>
            </a:r>
            <a:r>
              <a:rPr lang="es-ES" sz="2800" dirty="0"/>
              <a:t> of </a:t>
            </a:r>
            <a:r>
              <a:rPr lang="es-ES" sz="2800" dirty="0" err="1"/>
              <a:t>being</a:t>
            </a:r>
            <a:r>
              <a:rPr lang="es-ES" sz="2800" dirty="0"/>
              <a:t> a post box.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I</a:t>
            </a:r>
            <a:r>
              <a:rPr lang="es-ES" sz="2800" dirty="0" err="1"/>
              <a:t>nconsistencies</a:t>
            </a:r>
            <a:r>
              <a:rPr lang="es-ES" sz="2800" dirty="0"/>
              <a:t> </a:t>
            </a:r>
            <a:r>
              <a:rPr lang="es-ES" sz="2800" dirty="0" err="1"/>
              <a:t>or</a:t>
            </a:r>
            <a:r>
              <a:rPr lang="es-ES" sz="2800" dirty="0"/>
              <a:t> </a:t>
            </a:r>
            <a:r>
              <a:rPr lang="es-ES" sz="2800" dirty="0" err="1"/>
              <a:t>ambiguities</a:t>
            </a:r>
            <a:r>
              <a:rPr lang="es-ES" sz="2800" dirty="0"/>
              <a:t> </a:t>
            </a:r>
            <a:r>
              <a:rPr lang="es-ES" sz="2800" dirty="0" err="1"/>
              <a:t>will</a:t>
            </a:r>
            <a:r>
              <a:rPr lang="es-ES" sz="2800" dirty="0"/>
              <a:t> be </a:t>
            </a:r>
            <a:r>
              <a:rPr lang="es-ES" sz="2800" dirty="0" err="1"/>
              <a:t>construed</a:t>
            </a:r>
            <a:r>
              <a:rPr lang="es-ES" sz="2800" dirty="0"/>
              <a:t> </a:t>
            </a:r>
            <a:r>
              <a:rPr lang="es-ES" sz="2800" dirty="0" err="1"/>
              <a:t>against</a:t>
            </a:r>
            <a:r>
              <a:rPr lang="es-ES" sz="2800" dirty="0"/>
              <a:t> </a:t>
            </a:r>
            <a:r>
              <a:rPr lang="es-ES" sz="2800" dirty="0" err="1"/>
              <a:t>the</a:t>
            </a:r>
            <a:r>
              <a:rPr lang="es-ES" sz="2800" dirty="0"/>
              <a:t> </a:t>
            </a:r>
            <a:r>
              <a:rPr lang="es-ES" sz="2800" dirty="0" err="1"/>
              <a:t>drafter</a:t>
            </a:r>
            <a:r>
              <a:rPr lang="es-ES" sz="2800" dirty="0"/>
              <a:t>.  </a:t>
            </a:r>
          </a:p>
          <a:p>
            <a:pPr marL="0" indent="0">
              <a:buNone/>
            </a:pPr>
            <a:endParaRPr lang="en-GB" dirty="0"/>
          </a:p>
        </p:txBody>
      </p:sp>
    </p:spTree>
    <p:extLst>
      <p:ext uri="{BB962C8B-B14F-4D97-AF65-F5344CB8AC3E}">
        <p14:creationId xmlns:p14="http://schemas.microsoft.com/office/powerpoint/2010/main" val="58344317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1295400"/>
            <a:ext cx="8229600" cy="5638800"/>
          </a:xfrm>
        </p:spPr>
        <p:txBody>
          <a:bodyPr>
            <a:normAutofit/>
          </a:bodyPr>
          <a:lstStyle/>
          <a:p>
            <a:pPr marL="0" indent="0" algn="ctr">
              <a:buNone/>
            </a:pPr>
            <a:endParaRPr lang="en-GB" sz="3200" b="1" dirty="0"/>
          </a:p>
          <a:p>
            <a:pPr marL="0" indent="0" algn="ctr">
              <a:buNone/>
            </a:pPr>
            <a:endParaRPr lang="en-GB" sz="3200" b="1" dirty="0"/>
          </a:p>
          <a:p>
            <a:pPr marL="0" indent="0" algn="ctr">
              <a:buNone/>
            </a:pPr>
            <a:r>
              <a:rPr lang="en-GB" sz="4800" b="1" dirty="0"/>
              <a:t>Step 2</a:t>
            </a:r>
          </a:p>
          <a:p>
            <a:pPr marL="0" indent="0" algn="ctr">
              <a:buNone/>
            </a:pPr>
            <a:br>
              <a:rPr lang="en-GB" sz="4800" b="1" dirty="0"/>
            </a:br>
            <a:r>
              <a:rPr lang="en-GB" sz="4800" b="1" dirty="0"/>
              <a:t>Don´t Wear Legalese Goggles</a:t>
            </a:r>
            <a:endParaRPr lang="en-GB" sz="4800" dirty="0"/>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7" name="Picture 6">
            <a:extLst>
              <a:ext uri="{FF2B5EF4-FFF2-40B4-BE49-F238E27FC236}">
                <a16:creationId xmlns:a16="http://schemas.microsoft.com/office/drawing/2014/main" id="{70E2606D-AC55-46A6-923D-C50B18B227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217333" cy="895414"/>
          </a:xfrm>
          <a:prstGeom prst="rect">
            <a:avLst/>
          </a:prstGeom>
        </p:spPr>
      </p:pic>
    </p:spTree>
    <p:extLst>
      <p:ext uri="{BB962C8B-B14F-4D97-AF65-F5344CB8AC3E}">
        <p14:creationId xmlns:p14="http://schemas.microsoft.com/office/powerpoint/2010/main" val="359749830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685800"/>
            <a:ext cx="8229600" cy="6248400"/>
          </a:xfrm>
        </p:spPr>
        <p:txBody>
          <a:bodyPr>
            <a:normAutofit fontScale="92500" lnSpcReduction="10000"/>
          </a:bodyPr>
          <a:lstStyle/>
          <a:p>
            <a:pPr marL="0" indent="0">
              <a:buNone/>
            </a:pPr>
            <a:endParaRPr lang="en-GB" dirty="0"/>
          </a:p>
          <a:p>
            <a:pPr marL="0" indent="0">
              <a:buNone/>
            </a:pPr>
            <a:endParaRPr lang="en-GB" sz="3000" dirty="0"/>
          </a:p>
          <a:p>
            <a:pPr>
              <a:buFont typeface="Wingdings" panose="05000000000000000000" pitchFamily="2" charset="2"/>
              <a:buChar char="Ø"/>
            </a:pPr>
            <a:r>
              <a:rPr lang="en-GB" sz="3000" dirty="0"/>
              <a:t>Each policy will have definitions but … </a:t>
            </a:r>
          </a:p>
          <a:p>
            <a:pPr marL="0" indent="0">
              <a:buNone/>
            </a:pPr>
            <a:endParaRPr lang="en-GB" sz="3000" dirty="0"/>
          </a:p>
          <a:p>
            <a:pPr marL="0" indent="0" algn="just">
              <a:buNone/>
            </a:pPr>
            <a:r>
              <a:rPr lang="en-GB" sz="3000" dirty="0"/>
              <a:t>“If interpretation is the quest to discover what a reasonable man would have understood specific parties to have meant by the use of specific language in a specific situation at a specific time and place, how can that be affected by authority?” </a:t>
            </a:r>
          </a:p>
          <a:p>
            <a:pPr marL="0" indent="0">
              <a:buNone/>
            </a:pPr>
            <a:endParaRPr lang="en-GB" sz="3000" dirty="0"/>
          </a:p>
          <a:p>
            <a:pPr marL="0" indent="0">
              <a:buNone/>
            </a:pPr>
            <a:endParaRPr lang="en-GB" sz="3000" dirty="0"/>
          </a:p>
          <a:p>
            <a:pPr marL="0" indent="0" algn="ctr">
              <a:buNone/>
            </a:pPr>
            <a:r>
              <a:rPr lang="en-GB" sz="3000" i="1" dirty="0"/>
              <a:t>Lord Hoffmann in Bank of Credit and Commerce International SA v Ali [2001] UKHL 8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29137674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dirty="0"/>
              <a:t>Learning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sz="9600" dirty="0"/>
              <a:t>By the end of the </a:t>
            </a:r>
            <a:r>
              <a:rPr lang="en-GB" sz="9600" dirty="0"/>
              <a:t>session</a:t>
            </a:r>
            <a:r>
              <a:rPr sz="9600" dirty="0"/>
              <a:t>, participants will be able to:</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identify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understand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3</a:t>
            </a:r>
          </a:p>
          <a:p>
            <a:pPr marL="0" indent="0" algn="ctr">
              <a:buNone/>
            </a:pPr>
            <a:br>
              <a:rPr lang="en-GB" b="1" dirty="0"/>
            </a:br>
            <a:r>
              <a:rPr lang="en-GB" sz="4800" b="1" dirty="0"/>
              <a:t>Remove the Junk &amp; the Clunk</a:t>
            </a:r>
            <a:endParaRPr lang="en-GB" sz="4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extLst>
      <p:ext uri="{BB962C8B-B14F-4D97-AF65-F5344CB8AC3E}">
        <p14:creationId xmlns:p14="http://schemas.microsoft.com/office/powerpoint/2010/main" val="77732274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524000"/>
            <a:ext cx="8194948" cy="5105400"/>
          </a:xfrm>
        </p:spPr>
        <p:txBody>
          <a:bodyPr>
            <a:normAutofit/>
          </a:bodyPr>
          <a:lstStyle/>
          <a:p>
            <a:pPr marL="0" indent="0" algn="ctr">
              <a:buNone/>
            </a:pPr>
            <a:endParaRPr lang="en-GB" sz="2400" dirty="0"/>
          </a:p>
          <a:p>
            <a:pPr marL="0" indent="0" algn="ctr">
              <a:buNone/>
            </a:pPr>
            <a:r>
              <a:rPr lang="en-GB" sz="2800"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lgn="ctr">
              <a:buNone/>
            </a:pPr>
            <a:endParaRPr lang="en-GB" sz="2800" dirty="0"/>
          </a:p>
          <a:p>
            <a:pPr marL="0" indent="0" algn="ctr">
              <a:buNone/>
            </a:pPr>
            <a:endParaRPr lang="en-GB" sz="2000" i="1" dirty="0"/>
          </a:p>
          <a:p>
            <a:pPr marL="0" indent="0" algn="ctr">
              <a:buNone/>
            </a:pPr>
            <a:r>
              <a:rPr lang="en-GB" sz="2000" i="1" dirty="0"/>
              <a:t>Taken from ‘Language on Trial’ by the Plain English Campaign </a:t>
            </a:r>
          </a:p>
          <a:p>
            <a:pPr marL="0" indent="0">
              <a:buNone/>
            </a:pPr>
            <a:endParaRPr lang="en-GB" sz="2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253591271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GB" b="1" dirty="0"/>
              <a:t>How do we remove the junk and clunk?</a:t>
            </a:r>
            <a:endParaRPr lang="en-US"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lnSpcReduction="10000"/>
          </a:bodyPr>
          <a:lstStyle/>
          <a:p>
            <a:pPr>
              <a:buFont typeface="Wingdings" panose="05000000000000000000" pitchFamily="2" charset="2"/>
              <a:buChar char="Ø"/>
            </a:pPr>
            <a:r>
              <a:rPr lang="en-GB" sz="2800" dirty="0"/>
              <a:t>Keep sentences short and avoid surplus words (in the event that).</a:t>
            </a:r>
          </a:p>
          <a:p>
            <a:pPr marL="0" indent="0">
              <a:buNone/>
            </a:pPr>
            <a:r>
              <a:rPr lang="en-GB" sz="2800" dirty="0"/>
              <a:t> </a:t>
            </a:r>
          </a:p>
          <a:p>
            <a:pPr>
              <a:buFont typeface="Wingdings" panose="05000000000000000000" pitchFamily="2" charset="2"/>
              <a:buChar char="Ø"/>
            </a:pPr>
            <a:r>
              <a:rPr lang="en-GB" sz="2800" dirty="0"/>
              <a:t>Avoid archaic words (herewith), couplets (unless and until) and jargon (condition precedent).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Avoid ambiguity (shall).</a:t>
            </a:r>
          </a:p>
          <a:p>
            <a:pPr marL="0" indent="0">
              <a:buNone/>
            </a:pPr>
            <a:endParaRPr lang="en-GB" sz="2800" dirty="0"/>
          </a:p>
          <a:p>
            <a:pPr>
              <a:buFont typeface="Wingdings" panose="05000000000000000000" pitchFamily="2" charset="2"/>
              <a:buChar char="Ø"/>
            </a:pPr>
            <a:r>
              <a:rPr lang="en-GB" sz="2800" dirty="0"/>
              <a:t>Avoid nominalisations (We shall only make a payment under this policy if … / We will only pay under this policy if …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202986085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US" b="1" dirty="0"/>
              <a:t>Compound phrases</a:t>
            </a:r>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a:bodyPr>
          <a:lstStyle/>
          <a:p>
            <a:pPr>
              <a:buFont typeface="Wingdings" panose="05000000000000000000" pitchFamily="2" charset="2"/>
              <a:buChar char="Ø"/>
            </a:pPr>
            <a:r>
              <a:rPr lang="en-GB" dirty="0"/>
              <a:t>as prescribed by 		under</a:t>
            </a:r>
          </a:p>
          <a:p>
            <a:pPr>
              <a:buFont typeface="Wingdings" panose="05000000000000000000" pitchFamily="2" charset="2"/>
              <a:buChar char="Ø"/>
            </a:pPr>
            <a:r>
              <a:rPr lang="en-GB" dirty="0"/>
              <a:t>in accordance with 		by, under</a:t>
            </a:r>
          </a:p>
          <a:p>
            <a:pPr>
              <a:buFont typeface="Wingdings" panose="05000000000000000000" pitchFamily="2" charset="2"/>
              <a:buChar char="Ø"/>
            </a:pPr>
            <a:r>
              <a:rPr lang="en-GB" dirty="0"/>
              <a:t>in the course of 		in, while, during</a:t>
            </a:r>
          </a:p>
          <a:p>
            <a:pPr>
              <a:buFont typeface="Wingdings" panose="05000000000000000000" pitchFamily="2" charset="2"/>
              <a:buChar char="Ø"/>
            </a:pPr>
            <a:r>
              <a:rPr lang="en-GB" dirty="0"/>
              <a:t>in the event that		if</a:t>
            </a:r>
          </a:p>
          <a:p>
            <a:pPr>
              <a:buFont typeface="Wingdings" panose="05000000000000000000" pitchFamily="2" charset="2"/>
              <a:buChar char="Ø"/>
            </a:pPr>
            <a:r>
              <a:rPr lang="en-GB" dirty="0"/>
              <a:t>on behalf of 			for</a:t>
            </a:r>
          </a:p>
          <a:p>
            <a:pPr>
              <a:buFont typeface="Wingdings" panose="05000000000000000000" pitchFamily="2" charset="2"/>
              <a:buChar char="Ø"/>
            </a:pPr>
            <a:r>
              <a:rPr lang="en-GB" dirty="0"/>
              <a:t>provided that			if</a:t>
            </a:r>
          </a:p>
          <a:p>
            <a:pPr>
              <a:buFont typeface="Wingdings" panose="05000000000000000000" pitchFamily="2" charset="2"/>
              <a:buChar char="Ø"/>
            </a:pPr>
            <a:r>
              <a:rPr lang="en-GB" dirty="0"/>
              <a:t>until such time as		until</a:t>
            </a:r>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369256622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GB" sz="4400" b="1" dirty="0"/>
              <a:t>Archaic language - couplets</a:t>
            </a:r>
            <a:endParaRPr lang="en-US" b="1"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a:bodyPr>
          <a:lstStyle/>
          <a:p>
            <a:pPr>
              <a:buFont typeface="Wingdings" panose="05000000000000000000" pitchFamily="2" charset="2"/>
              <a:buChar char="Ø"/>
            </a:pPr>
            <a:r>
              <a:rPr lang="en-GB" dirty="0"/>
              <a:t>alter or change </a:t>
            </a:r>
          </a:p>
          <a:p>
            <a:pPr>
              <a:buFont typeface="Wingdings" panose="05000000000000000000" pitchFamily="2" charset="2"/>
              <a:buChar char="Ø"/>
            </a:pPr>
            <a:r>
              <a:rPr lang="en-GB" dirty="0"/>
              <a:t>cease and desist </a:t>
            </a:r>
          </a:p>
          <a:p>
            <a:pPr>
              <a:buFont typeface="Wingdings" panose="05000000000000000000" pitchFamily="2" charset="2"/>
              <a:buChar char="Ø"/>
            </a:pPr>
            <a:r>
              <a:rPr lang="en-GB" dirty="0"/>
              <a:t>do and perform </a:t>
            </a:r>
          </a:p>
          <a:p>
            <a:pPr>
              <a:buFont typeface="Wingdings" panose="05000000000000000000" pitchFamily="2" charset="2"/>
              <a:buChar char="Ø"/>
            </a:pPr>
            <a:r>
              <a:rPr lang="en-GB" dirty="0"/>
              <a:t>for and during the period of  </a:t>
            </a:r>
          </a:p>
          <a:p>
            <a:pPr>
              <a:buFont typeface="Wingdings" panose="05000000000000000000" pitchFamily="2" charset="2"/>
              <a:buChar char="Ø"/>
            </a:pPr>
            <a:r>
              <a:rPr lang="en-GB" dirty="0"/>
              <a:t>full and complete </a:t>
            </a:r>
          </a:p>
          <a:p>
            <a:pPr>
              <a:buFont typeface="Wingdings" panose="05000000000000000000" pitchFamily="2" charset="2"/>
              <a:buChar char="Ø"/>
            </a:pPr>
            <a:r>
              <a:rPr lang="en-GB" dirty="0"/>
              <a:t>made and entered into </a:t>
            </a:r>
          </a:p>
          <a:p>
            <a:pPr>
              <a:buFont typeface="Wingdings" panose="05000000000000000000" pitchFamily="2" charset="2"/>
              <a:buChar char="Ø"/>
            </a:pPr>
            <a:r>
              <a:rPr lang="en-GB" dirty="0"/>
              <a:t>order and direct</a:t>
            </a:r>
          </a:p>
          <a:p>
            <a:pPr>
              <a:buFont typeface="Wingdings" panose="05000000000000000000" pitchFamily="2" charset="2"/>
              <a:buChar char="Ø"/>
            </a:pPr>
            <a:r>
              <a:rPr lang="en-GB" dirty="0"/>
              <a:t>save and except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462620" y="3429824"/>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380203760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1295400"/>
            <a:ext cx="8229600" cy="5638800"/>
          </a:xfrm>
        </p:spPr>
        <p:txBody>
          <a:bodyPr>
            <a:normAutofit/>
          </a:bodyPr>
          <a:lstStyle/>
          <a:p>
            <a:pPr marL="0" indent="0" algn="ctr">
              <a:buNone/>
            </a:pPr>
            <a:endParaRPr lang="en-GB" sz="3200" b="1" dirty="0"/>
          </a:p>
          <a:p>
            <a:pPr marL="0" indent="0" algn="ctr">
              <a:buNone/>
            </a:pPr>
            <a:endParaRPr lang="en-GB" sz="3200" b="1" dirty="0"/>
          </a:p>
          <a:p>
            <a:pPr marL="0" indent="0" algn="ctr">
              <a:buNone/>
            </a:pPr>
            <a:r>
              <a:rPr lang="en-GB" sz="4800" b="1" dirty="0"/>
              <a:t>Step 4</a:t>
            </a:r>
          </a:p>
          <a:p>
            <a:pPr marL="0" indent="0" algn="ctr">
              <a:buNone/>
            </a:pPr>
            <a:br>
              <a:rPr lang="en-GB" sz="4800" b="1" dirty="0"/>
            </a:br>
            <a:r>
              <a:rPr lang="en-GB" sz="4800" b="1" dirty="0"/>
              <a:t>Lift the Fog </a:t>
            </a:r>
            <a:endParaRPr lang="en-GB" sz="4800" dirty="0"/>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7" name="Picture 6">
            <a:extLst>
              <a:ext uri="{FF2B5EF4-FFF2-40B4-BE49-F238E27FC236}">
                <a16:creationId xmlns:a16="http://schemas.microsoft.com/office/drawing/2014/main" id="{70E2606D-AC55-46A6-923D-C50B18B227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217333" cy="895414"/>
          </a:xfrm>
          <a:prstGeom prst="rect">
            <a:avLst/>
          </a:prstGeom>
        </p:spPr>
      </p:pic>
    </p:spTree>
    <p:extLst>
      <p:ext uri="{BB962C8B-B14F-4D97-AF65-F5344CB8AC3E}">
        <p14:creationId xmlns:p14="http://schemas.microsoft.com/office/powerpoint/2010/main" val="1589603954"/>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60459" y="1219200"/>
            <a:ext cx="8229600" cy="4495290"/>
          </a:xfrm>
        </p:spPr>
        <p:txBody>
          <a:bodyPr>
            <a:normAutofit/>
          </a:bodyPr>
          <a:lstStyle/>
          <a:p>
            <a:pPr marL="0" indent="0">
              <a:buNone/>
            </a:pPr>
            <a:endParaRPr lang="en-GB" sz="2800" dirty="0"/>
          </a:p>
          <a:p>
            <a:pPr>
              <a:buFont typeface="Wingdings" panose="05000000000000000000" pitchFamily="2" charset="2"/>
              <a:buChar char="Ø"/>
            </a:pPr>
            <a:r>
              <a:rPr lang="en-GB" sz="2800" dirty="0"/>
              <a:t>Think about accessibility as well as readability.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Use lists where appropriate and limit cross-references (accessibility).</a:t>
            </a:r>
          </a:p>
          <a:p>
            <a:pPr marL="0" indent="0">
              <a:buNone/>
            </a:pPr>
            <a:endParaRPr lang="en-GB" sz="2800" dirty="0"/>
          </a:p>
          <a:p>
            <a:pPr>
              <a:buFont typeface="Wingdings" panose="05000000000000000000" pitchFamily="2" charset="2"/>
              <a:buChar char="Ø"/>
            </a:pPr>
            <a:r>
              <a:rPr lang="en-GB" sz="2800" dirty="0"/>
              <a:t>Think about the hierarchy of information.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1959713374"/>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a:bodyPr>
          <a:lstStyle/>
          <a:p>
            <a:pPr marL="0" indent="0" algn="ctr">
              <a:buNone/>
            </a:pPr>
            <a:r>
              <a:rPr lang="en-GB" sz="2800"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buNone/>
            </a:pPr>
            <a:endParaRPr lang="en-GB" sz="2800" dirty="0"/>
          </a:p>
          <a:p>
            <a:pPr marL="0" indent="0" algn="ctr">
              <a:buNone/>
            </a:pPr>
            <a:endParaRPr lang="en-GB" sz="2000" i="1" dirty="0"/>
          </a:p>
          <a:p>
            <a:pPr marL="0"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28626046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lnSpcReduction="10000"/>
          </a:bodyPr>
          <a:lstStyle/>
          <a:p>
            <a:pPr marL="0" indent="0">
              <a:buNone/>
            </a:pPr>
            <a:endParaRPr lang="en-GB" sz="2800" dirty="0"/>
          </a:p>
          <a:p>
            <a:pPr marL="0" indent="0">
              <a:buNone/>
            </a:pPr>
            <a:r>
              <a:rPr lang="en-GB" sz="2800" dirty="0"/>
              <a:t>We will only pay under this Policy if:</a:t>
            </a:r>
          </a:p>
          <a:p>
            <a:pPr marL="0" indent="0">
              <a:buNone/>
            </a:pPr>
            <a:endParaRPr lang="en-GB" sz="2800" dirty="0"/>
          </a:p>
          <a:p>
            <a:pPr marL="914400" lvl="1" indent="-514350">
              <a:buFont typeface="+mj-lt"/>
              <a:buAutoNum type="arabicPeriod"/>
            </a:pPr>
            <a:r>
              <a:rPr lang="en-GB" dirty="0"/>
              <a:t>you have kept to the terms of the Policy; and</a:t>
            </a:r>
          </a:p>
          <a:p>
            <a:pPr marL="914400" lvl="1" indent="-514350">
              <a:buFont typeface="+mj-lt"/>
              <a:buAutoNum type="arabicPeriod"/>
            </a:pPr>
            <a:r>
              <a:rPr lang="en-GB" dirty="0"/>
              <a:t>the statements and answers in your Proposal are true. </a:t>
            </a:r>
          </a:p>
          <a:p>
            <a:endParaRPr lang="en-GB" sz="2800" dirty="0"/>
          </a:p>
          <a:p>
            <a:pPr marL="0" indent="0">
              <a:buNone/>
            </a:pPr>
            <a:endParaRPr lang="en-GB" sz="2000" i="1" dirty="0"/>
          </a:p>
          <a:p>
            <a:pPr marL="0" indent="0">
              <a:buNone/>
            </a:pPr>
            <a:endParaRPr lang="en-GB" sz="2000" i="1" dirty="0"/>
          </a:p>
          <a:p>
            <a:pPr marL="303711" lvl="1"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65636632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FE6D64A-CB54-4475-B921-41494776DE9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1"/>
            <a:ext cx="6705600" cy="7315200"/>
          </a:xfrm>
        </p:spPr>
      </p:pic>
    </p:spTree>
    <p:extLst>
      <p:ext uri="{BB962C8B-B14F-4D97-AF65-F5344CB8AC3E}">
        <p14:creationId xmlns:p14="http://schemas.microsoft.com/office/powerpoint/2010/main" val="318709097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The skills toolkit </a:t>
            </a:r>
            <a:endParaRPr dirty="0"/>
          </a:p>
        </p:txBody>
      </p:sp>
      <p:sp>
        <p:nvSpPr>
          <p:cNvPr id="109" name="Content Placeholder 4"/>
          <p:cNvSpPr txBox="1">
            <a:spLocks noGrp="1"/>
          </p:cNvSpPr>
          <p:nvPr>
            <p:ph type="body" idx="1"/>
          </p:nvPr>
        </p:nvSpPr>
        <p:spPr>
          <a:xfrm>
            <a:off x="457200" y="1284514"/>
            <a:ext cx="8229600" cy="5649686"/>
          </a:xfrm>
          <a:prstGeom prst="rect">
            <a:avLst/>
          </a:prstGeom>
        </p:spPr>
        <p:txBody>
          <a:bodyPr>
            <a:normAutofit fontScale="25000" lnSpcReduction="20000"/>
          </a:bodyPr>
          <a:lstStyle/>
          <a:p>
            <a:pPr marL="0" indent="0">
              <a:spcBef>
                <a:spcPts val="600"/>
              </a:spcBef>
              <a:buSzTx/>
              <a:buNone/>
              <a:defRPr sz="2800"/>
            </a:pPr>
            <a:endParaRPr lang="en-GB" sz="6000" dirty="0"/>
          </a:p>
          <a:p>
            <a:pPr marL="0" indent="0">
              <a:spcBef>
                <a:spcPts val="600"/>
              </a:spcBef>
              <a:buSzTx/>
              <a:buNone/>
              <a:defRPr sz="2800"/>
            </a:pPr>
            <a:endParaRPr lang="en-GB" sz="6000" dirty="0"/>
          </a:p>
          <a:p>
            <a:pPr marL="0" indent="0">
              <a:spcBef>
                <a:spcPts val="600"/>
              </a:spcBef>
              <a:buSzTx/>
              <a:buNone/>
              <a:defRPr sz="2800"/>
            </a:pPr>
            <a:r>
              <a:rPr lang="en-GB" sz="9600" b="1" dirty="0"/>
              <a:t>Part 1 </a:t>
            </a:r>
          </a:p>
          <a:p>
            <a:pPr>
              <a:spcBef>
                <a:spcPts val="600"/>
              </a:spcBef>
              <a:buSzTx/>
              <a:buFont typeface="Wingdings" panose="05000000000000000000" pitchFamily="2" charset="2"/>
              <a:buChar char="Ø"/>
              <a:defRPr sz="2800"/>
            </a:pPr>
            <a:r>
              <a:rPr lang="en-GB" sz="9600" dirty="0"/>
              <a:t>Communicating in a way that aids accessibility and understanding.</a:t>
            </a:r>
          </a:p>
          <a:p>
            <a:pPr>
              <a:spcBef>
                <a:spcPts val="600"/>
              </a:spcBef>
              <a:buSzTx/>
              <a:buFont typeface="Wingdings" panose="05000000000000000000" pitchFamily="2" charset="2"/>
              <a:buChar char="Ø"/>
              <a:defRPr sz="2800"/>
            </a:pPr>
            <a:r>
              <a:rPr lang="en-GB" sz="9600" dirty="0"/>
              <a:t>Checking understanding to facilitate informed decision-making.</a:t>
            </a:r>
          </a:p>
          <a:p>
            <a:pPr marL="0" indent="0">
              <a:spcBef>
                <a:spcPts val="600"/>
              </a:spcBef>
              <a:buSzTx/>
              <a:buNone/>
              <a:defRPr sz="2800"/>
            </a:pPr>
            <a:endParaRPr lang="en-GB" sz="9600" dirty="0"/>
          </a:p>
          <a:p>
            <a:pPr marL="0" indent="0">
              <a:spcBef>
                <a:spcPts val="600"/>
              </a:spcBef>
              <a:buSzTx/>
              <a:buNone/>
              <a:defRPr sz="2800"/>
            </a:pPr>
            <a:r>
              <a:rPr lang="en-GB" sz="9600" b="1" dirty="0"/>
              <a:t>Part 2</a:t>
            </a:r>
          </a:p>
          <a:p>
            <a:pPr>
              <a:spcBef>
                <a:spcPts val="600"/>
              </a:spcBef>
              <a:buSzTx/>
              <a:buFont typeface="Wingdings" panose="05000000000000000000" pitchFamily="2" charset="2"/>
              <a:buChar char="Ø"/>
              <a:defRPr sz="2800"/>
            </a:pPr>
            <a:r>
              <a:rPr lang="en-GB" sz="9600" dirty="0"/>
              <a:t>Recognising and dealing with vulnerable customers. </a:t>
            </a:r>
            <a:endParaRPr lang="en-GB" sz="9600" b="1" dirty="0"/>
          </a:p>
          <a:p>
            <a:pPr>
              <a:spcBef>
                <a:spcPts val="600"/>
              </a:spcBef>
              <a:buSzTx/>
              <a:buFont typeface="Wingdings" panose="05000000000000000000" pitchFamily="2" charset="2"/>
              <a:buChar char="Ø"/>
              <a:defRPr sz="2800"/>
            </a:pPr>
            <a:r>
              <a:rPr lang="en-GB" sz="9600" dirty="0"/>
              <a:t>Recognising and handling behavioural biases throughout the customer journey.</a:t>
            </a:r>
          </a:p>
          <a:p>
            <a:pPr>
              <a:spcBef>
                <a:spcPts val="600"/>
              </a:spcBef>
              <a:buSzTx/>
              <a:buFont typeface="Wingdings" panose="05000000000000000000" pitchFamily="2" charset="2"/>
              <a:buChar char="Ø"/>
              <a:defRPr sz="2800"/>
            </a:pPr>
            <a:endParaRPr lang="en-GB" sz="9600" dirty="0"/>
          </a:p>
          <a:p>
            <a:pPr marL="0" indent="0">
              <a:spcBef>
                <a:spcPts val="600"/>
              </a:spcBef>
              <a:buSzTx/>
              <a:buNone/>
              <a:defRPr sz="2800"/>
            </a:pPr>
            <a:endParaRPr lang="en-GB" sz="9600" dirty="0"/>
          </a:p>
          <a:p>
            <a:pPr marL="0" indent="0">
              <a:spcBef>
                <a:spcPts val="600"/>
              </a:spcBef>
              <a:buSzTx/>
              <a:buNone/>
              <a:defRPr sz="2800"/>
            </a:pPr>
            <a:r>
              <a:rPr lang="en-GB" sz="9600" dirty="0"/>
              <a:t>Note: throughout the Consumer Duty the FCA make a very strong link between behavioural biases and vulnerable customers. </a:t>
            </a:r>
          </a:p>
          <a:p>
            <a:pPr marL="0" indent="0">
              <a:spcBef>
                <a:spcPts val="600"/>
              </a:spcBef>
              <a:buSzTx/>
              <a:buNone/>
              <a:defRPr sz="2800"/>
            </a:pPr>
            <a:endParaRPr lang="en-GB" sz="24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659883537"/>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5</a:t>
            </a:r>
          </a:p>
          <a:p>
            <a:pPr marL="0" indent="0" algn="ctr">
              <a:buNone/>
            </a:pPr>
            <a:br>
              <a:rPr lang="en-GB" b="1" dirty="0"/>
            </a:br>
            <a:r>
              <a:rPr lang="en-GB" sz="4800" b="1" dirty="0"/>
              <a:t>Enlighten</a:t>
            </a:r>
            <a:endParaRPr lang="en-GB" sz="4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extLst>
      <p:ext uri="{BB962C8B-B14F-4D97-AF65-F5344CB8AC3E}">
        <p14:creationId xmlns:p14="http://schemas.microsoft.com/office/powerpoint/2010/main" val="2080248836"/>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lstStyle/>
          <a:p>
            <a:pPr algn="l"/>
            <a:r>
              <a:rPr lang="en-GB" sz="4400" b="1" dirty="0"/>
              <a:t>In other words … </a:t>
            </a:r>
            <a:endParaRPr lang="en-US"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600200"/>
            <a:ext cx="8194948" cy="5334000"/>
          </a:xfrm>
        </p:spPr>
        <p:txBody>
          <a:bodyPr>
            <a:normAutofit/>
          </a:bodyPr>
          <a:lstStyle/>
          <a:p>
            <a:pPr marL="0" indent="0">
              <a:buNone/>
            </a:pPr>
            <a:endParaRPr lang="en-GB" sz="2800" dirty="0"/>
          </a:p>
          <a:p>
            <a:pPr marL="27432" indent="0">
              <a:buNone/>
            </a:pPr>
            <a:r>
              <a:rPr lang="en-GB" sz="2800" dirty="0"/>
              <a:t>You will truly enlighten the customer when you are able to do the following: </a:t>
            </a:r>
          </a:p>
          <a:p>
            <a:pPr marL="667512" lvl="2" indent="0">
              <a:buNone/>
            </a:pPr>
            <a:endParaRPr lang="en-GB" sz="2800" dirty="0"/>
          </a:p>
          <a:p>
            <a:pPr lvl="2">
              <a:buFont typeface="Wingdings" panose="05000000000000000000" pitchFamily="2" charset="2"/>
              <a:buChar char="Ø"/>
            </a:pPr>
            <a:r>
              <a:rPr lang="en-GB" sz="2800" dirty="0"/>
              <a:t>read and understand the text. </a:t>
            </a:r>
          </a:p>
          <a:p>
            <a:pPr lvl="2">
              <a:buFont typeface="Wingdings" panose="05000000000000000000" pitchFamily="2" charset="2"/>
              <a:buChar char="Ø"/>
            </a:pPr>
            <a:r>
              <a:rPr lang="en-GB" sz="2800" dirty="0"/>
              <a:t>take notes of the main points. </a:t>
            </a:r>
          </a:p>
          <a:p>
            <a:pPr lvl="2">
              <a:buFont typeface="Wingdings" panose="05000000000000000000" pitchFamily="2" charset="2"/>
              <a:buChar char="Ø"/>
            </a:pPr>
            <a:r>
              <a:rPr lang="en-GB" sz="2800" dirty="0"/>
              <a:t>cover the original.</a:t>
            </a:r>
          </a:p>
          <a:p>
            <a:pPr lvl="2">
              <a:buFont typeface="Wingdings" panose="05000000000000000000" pitchFamily="2" charset="2"/>
              <a:buChar char="Ø"/>
            </a:pPr>
            <a:r>
              <a:rPr lang="en-GB" sz="2800" dirty="0"/>
              <a:t>remove the junk and the clunk</a:t>
            </a:r>
          </a:p>
          <a:p>
            <a:pPr lvl="2">
              <a:buFont typeface="Wingdings" panose="05000000000000000000" pitchFamily="2" charset="2"/>
              <a:buChar char="Ø"/>
            </a:pPr>
            <a:r>
              <a:rPr lang="en-GB" sz="2800" dirty="0"/>
              <a:t>think about how to restructure.</a:t>
            </a:r>
          </a:p>
          <a:p>
            <a:pPr lvl="2">
              <a:buFont typeface="Wingdings" panose="05000000000000000000" pitchFamily="2" charset="2"/>
              <a:buChar char="Ø"/>
            </a:pPr>
            <a:r>
              <a:rPr lang="en-GB" sz="2800" dirty="0"/>
              <a:t>check against the original.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4218837212"/>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lstStyle/>
          <a:p>
            <a:pPr algn="l"/>
            <a:r>
              <a:rPr lang="en-GB" b="1" dirty="0"/>
              <a:t>The 5 steps</a:t>
            </a:r>
            <a:endParaRPr lang="en-US" b="1"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600200"/>
            <a:ext cx="8194948" cy="5334000"/>
          </a:xfrm>
        </p:spPr>
        <p:txBody>
          <a:bodyPr>
            <a:normAutofit/>
          </a:bodyPr>
          <a:lstStyle/>
          <a:p>
            <a:pPr marL="0" indent="0">
              <a:buNone/>
            </a:pPr>
            <a:endParaRPr lang="en-GB" sz="2800" dirty="0"/>
          </a:p>
          <a:p>
            <a:pPr marL="514350" indent="-514350">
              <a:buFont typeface="+mj-lt"/>
              <a:buAutoNum type="arabicPeriod"/>
            </a:pPr>
            <a:r>
              <a:rPr lang="en-GB" sz="2800" dirty="0"/>
              <a:t>Read and understand the policy yourself.</a:t>
            </a:r>
          </a:p>
          <a:p>
            <a:pPr marL="514350" indent="-514350">
              <a:buFont typeface="+mj-lt"/>
              <a:buAutoNum type="arabicPeriod"/>
            </a:pPr>
            <a:endParaRPr lang="en-GB" sz="2800" dirty="0"/>
          </a:p>
          <a:p>
            <a:pPr marL="514350" indent="-514350">
              <a:buFont typeface="+mj-lt"/>
              <a:buAutoNum type="arabicPeriod"/>
            </a:pPr>
            <a:r>
              <a:rPr lang="en-GB" sz="2800" dirty="0"/>
              <a:t> Don´t wear the legalese goggles. </a:t>
            </a:r>
          </a:p>
          <a:p>
            <a:pPr marL="514350" indent="-514350">
              <a:buFont typeface="+mj-lt"/>
              <a:buAutoNum type="arabicPeriod"/>
            </a:pPr>
            <a:endParaRPr lang="en-GB" sz="2800" dirty="0"/>
          </a:p>
          <a:p>
            <a:pPr marL="514350" indent="-514350">
              <a:buFont typeface="+mj-lt"/>
              <a:buAutoNum type="arabicPeriod"/>
            </a:pPr>
            <a:r>
              <a:rPr lang="en-GB" sz="2800" dirty="0"/>
              <a:t>Remove the junk and the clunk. </a:t>
            </a:r>
          </a:p>
          <a:p>
            <a:pPr marL="514350" indent="-514350">
              <a:buFont typeface="+mj-lt"/>
              <a:buAutoNum type="arabicPeriod"/>
            </a:pPr>
            <a:endParaRPr lang="en-GB" sz="2800" dirty="0"/>
          </a:p>
          <a:p>
            <a:pPr marL="514350" indent="-514350">
              <a:buFont typeface="+mj-lt"/>
              <a:buAutoNum type="arabicPeriod"/>
            </a:pPr>
            <a:r>
              <a:rPr lang="en-GB" sz="2800" dirty="0"/>
              <a:t>Lift the fog. </a:t>
            </a:r>
          </a:p>
          <a:p>
            <a:pPr marL="514350" indent="-514350">
              <a:buFont typeface="+mj-lt"/>
              <a:buAutoNum type="arabicPeriod"/>
            </a:pPr>
            <a:endParaRPr lang="en-GB" sz="2800" dirty="0"/>
          </a:p>
          <a:p>
            <a:pPr marL="514350" indent="-514350">
              <a:buFont typeface="+mj-lt"/>
              <a:buAutoNum type="arabicPeriod"/>
            </a:pPr>
            <a:r>
              <a:rPr lang="en-GB" sz="2800" dirty="0"/>
              <a:t>Enlighten.</a:t>
            </a:r>
          </a:p>
          <a:p>
            <a:pPr marL="27432"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1484201552"/>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4"/>
          <p:cNvPicPr>
            <a:picLocks noChangeAspect="1"/>
          </p:cNvPicPr>
          <p:nvPr/>
        </p:nvPicPr>
        <p:blipFill>
          <a:blip r:embed="rId2"/>
          <a:srcRect r="66477"/>
          <a:stretch>
            <a:fillRect/>
          </a:stretch>
        </p:blipFill>
        <p:spPr>
          <a:xfrm>
            <a:off x="8475345" y="6364628"/>
            <a:ext cx="1021736" cy="950572"/>
          </a:xfrm>
          <a:prstGeom prst="rect">
            <a:avLst/>
          </a:prstGeom>
        </p:spPr>
      </p:pic>
      <p:pic>
        <p:nvPicPr>
          <p:cNvPr id="4" name="Picture 2"/>
          <p:cNvPicPr>
            <a:picLocks noChangeAspect="1"/>
          </p:cNvPicPr>
          <p:nvPr/>
        </p:nvPicPr>
        <p:blipFill rotWithShape="1">
          <a:blip r:embed="rId3"/>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3" name="Content Placeholder 2">
            <a:extLst>
              <a:ext uri="{FF2B5EF4-FFF2-40B4-BE49-F238E27FC236}">
                <a16:creationId xmlns:a16="http://schemas.microsoft.com/office/drawing/2014/main" id="{61BEE6CE-618D-41BA-A78A-91B8889726C5}"/>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233946" y="0"/>
            <a:ext cx="8558912" cy="7315199"/>
          </a:xfrm>
        </p:spPr>
      </p:pic>
    </p:spTree>
    <p:extLst>
      <p:ext uri="{BB962C8B-B14F-4D97-AF65-F5344CB8AC3E}">
        <p14:creationId xmlns:p14="http://schemas.microsoft.com/office/powerpoint/2010/main" val="1406715518"/>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4383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Checking understanding to facilitate informed decision-making</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1043615910"/>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1360714"/>
          </a:xfrm>
          <a:prstGeom prst="rect">
            <a:avLst/>
          </a:prstGeom>
        </p:spPr>
        <p:txBody>
          <a:bodyPr>
            <a:normAutofit/>
          </a:bodyPr>
          <a:lstStyle>
            <a:lvl1pPr algn="l">
              <a:defRPr b="1"/>
            </a:lvl1pPr>
          </a:lstStyle>
          <a:p>
            <a:r>
              <a:rPr lang="en-GB" dirty="0"/>
              <a:t>Concept checking</a:t>
            </a:r>
            <a:endParaRPr dirty="0"/>
          </a:p>
        </p:txBody>
      </p:sp>
      <p:sp>
        <p:nvSpPr>
          <p:cNvPr id="109" name="Content Placeholder 4"/>
          <p:cNvSpPr txBox="1">
            <a:spLocks noGrp="1"/>
          </p:cNvSpPr>
          <p:nvPr>
            <p:ph type="body" idx="1"/>
          </p:nvPr>
        </p:nvSpPr>
        <p:spPr>
          <a:xfrm>
            <a:off x="457200" y="762001"/>
            <a:ext cx="8229600" cy="6553200"/>
          </a:xfrm>
          <a:prstGeom prst="rect">
            <a:avLst/>
          </a:prstGeom>
        </p:spPr>
        <p:txBody>
          <a:bodyPr>
            <a:noAutofit/>
          </a:bodyPr>
          <a:lstStyle/>
          <a:p>
            <a:pPr marL="0" indent="0">
              <a:spcBef>
                <a:spcPts val="600"/>
              </a:spcBef>
              <a:buSzTx/>
              <a:buNone/>
              <a:defRPr sz="2700"/>
            </a:pPr>
            <a:endParaRPr lang="en-GB" sz="2800" dirty="0"/>
          </a:p>
          <a:p>
            <a:pPr>
              <a:spcBef>
                <a:spcPts val="600"/>
              </a:spcBef>
              <a:buSzTx/>
              <a:buFont typeface="Wingdings" panose="05000000000000000000" pitchFamily="2" charset="2"/>
              <a:buChar char="Ø"/>
              <a:defRPr sz="2700"/>
            </a:pPr>
            <a:r>
              <a:rPr lang="en-GB" sz="2400" dirty="0"/>
              <a:t>A skill taught to teachers during training, especially language teachers.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An unobtrusive way of testing if someone has truly listened to, and understood, your advice.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It is important to avoid questions such as:</a:t>
            </a:r>
          </a:p>
          <a:p>
            <a:pPr lvl="1">
              <a:spcBef>
                <a:spcPts val="600"/>
              </a:spcBef>
              <a:buSzTx/>
              <a:buFont typeface="Wingdings" panose="05000000000000000000" pitchFamily="2" charset="2"/>
              <a:buChar char="Ø"/>
              <a:defRPr sz="2700"/>
            </a:pPr>
            <a:r>
              <a:rPr lang="en-GB" sz="2400" dirty="0"/>
              <a:t>Do you have any questions for me? </a:t>
            </a:r>
            <a:r>
              <a:rPr lang="en-GB" sz="2400" i="1" dirty="0"/>
              <a:t>(and relying on no)</a:t>
            </a:r>
          </a:p>
          <a:p>
            <a:pPr lvl="1">
              <a:spcBef>
                <a:spcPts val="600"/>
              </a:spcBef>
              <a:buSzTx/>
              <a:buFont typeface="Wingdings" panose="05000000000000000000" pitchFamily="2" charset="2"/>
              <a:buChar char="Ø"/>
              <a:defRPr sz="2700"/>
            </a:pPr>
            <a:r>
              <a:rPr lang="en-GB" sz="2400" dirty="0"/>
              <a:t>Is that clear? Do you understand? </a:t>
            </a:r>
            <a:r>
              <a:rPr lang="en-GB" sz="2400" i="1" dirty="0"/>
              <a:t>(and relying on yes)</a:t>
            </a:r>
          </a:p>
          <a:p>
            <a:pPr lvl="1">
              <a:spcBef>
                <a:spcPts val="600"/>
              </a:spcBef>
              <a:buSzTx/>
              <a:buFont typeface="Wingdings" panose="05000000000000000000" pitchFamily="2" charset="2"/>
              <a:buChar char="Ø"/>
              <a:defRPr sz="2700"/>
            </a:pPr>
            <a:r>
              <a:rPr lang="en-GB" sz="2400" dirty="0"/>
              <a:t>Is there anything you didn´t understand? </a:t>
            </a:r>
            <a:r>
              <a:rPr lang="en-GB" sz="2400" i="1" dirty="0"/>
              <a:t>(and relying on no)</a:t>
            </a:r>
          </a:p>
          <a:p>
            <a:pPr lvl="1">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Think back to how you would typically respond to such questions at school.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98678124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23261"/>
          </a:xfrm>
          <a:prstGeom prst="rect">
            <a:avLst/>
          </a:prstGeom>
        </p:spPr>
        <p:txBody>
          <a:bodyPr>
            <a:normAutofit/>
          </a:bodyPr>
          <a:lstStyle>
            <a:lvl1pPr algn="l">
              <a:defRPr b="1"/>
            </a:lvl1pPr>
          </a:lstStyle>
          <a:p>
            <a:r>
              <a:rPr lang="en-GB" dirty="0"/>
              <a:t>Why is this important?</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r>
              <a:rPr lang="en-GB" sz="2800" dirty="0"/>
              <a:t>Our legal and regulatory duties require us to ensure we have explained and the client has understood.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The Consumer Duty: outcome based regulation.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Regardless of the duties placed upon us, it is just good practice.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any loss of trust or loyalty in the future.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reputational damage.  </a:t>
            </a:r>
          </a:p>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507396542"/>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Vulnerable customers</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October 2020: 53% of UK adults classified as being vulnerable.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Vulnerability includes capability: low knowledge of financial matters and low literacy skills.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Remember that the 2012 Act requires you to take into account the specific characteristics of the actual consumer. </a:t>
            </a:r>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169561223"/>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illusion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buFont typeface="Wingdings" panose="05000000000000000000" pitchFamily="2" charset="2"/>
              <a:buChar char="Ø"/>
            </a:pPr>
            <a:r>
              <a:rPr lang="en-GB" sz="2800" dirty="0"/>
              <a:t>You must paraphrase complicated information and apply it to the customer´s specific circumstances.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In other words, what this means is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The way this applies to your situation is …</a:t>
            </a:r>
          </a:p>
          <a:p>
            <a:pPr marL="0" indent="0">
              <a:buNone/>
            </a:pPr>
            <a:endParaRPr lang="en-GB" sz="2800" dirty="0"/>
          </a:p>
          <a:p>
            <a:pPr>
              <a:buFont typeface="Wingdings" panose="05000000000000000000" pitchFamily="2" charset="2"/>
              <a:buChar char="Ø"/>
            </a:pPr>
            <a:r>
              <a:rPr lang="en-GB" sz="2800" dirty="0"/>
              <a:t>Concept check to ensure understanding. </a:t>
            </a:r>
          </a:p>
          <a:p>
            <a:pPr marL="0" indent="0">
              <a:spcBef>
                <a:spcPts val="600"/>
              </a:spcBef>
              <a:buSzTx/>
              <a:buNone/>
              <a:defRPr sz="2800"/>
            </a:pP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21417599"/>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4 levels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intended to say.</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actually said.</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t>
            </a:r>
            <a:r>
              <a:rPr lang="en-GB" sz="2800" i="1" dirty="0"/>
              <a:t>think the other person understood</a:t>
            </a:r>
            <a:r>
              <a:rPr lang="en-GB" sz="2800" dirty="0"/>
              <a:t>. </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they </a:t>
            </a:r>
            <a:r>
              <a:rPr lang="en-GB" sz="2800" b="1" dirty="0"/>
              <a:t>actually understood</a:t>
            </a: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0158748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Working in the real world</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r>
              <a:rPr lang="en-GB" sz="2400" dirty="0"/>
              <a:t>Principle 12</a:t>
            </a:r>
          </a:p>
          <a:p>
            <a:pPr marL="0" indent="0">
              <a:spcBef>
                <a:spcPts val="600"/>
              </a:spcBef>
              <a:buSzTx/>
              <a:buNone/>
              <a:defRPr sz="2800"/>
            </a:pPr>
            <a:endParaRPr lang="en-GB" sz="2400" dirty="0"/>
          </a:p>
          <a:p>
            <a:pPr marL="0" indent="0">
              <a:spcBef>
                <a:spcPts val="600"/>
              </a:spcBef>
              <a:buSzTx/>
              <a:buNone/>
              <a:defRPr sz="2800"/>
            </a:pPr>
            <a:r>
              <a:rPr lang="en-GB" sz="2400" dirty="0"/>
              <a:t> “… </a:t>
            </a:r>
            <a:r>
              <a:rPr lang="en-GB" sz="2400" u="sng" dirty="0"/>
              <a:t>focus on the outcomes </a:t>
            </a:r>
            <a:r>
              <a:rPr lang="en-GB" sz="2400" dirty="0"/>
              <a:t>customers get, and act in a way that reflects </a:t>
            </a:r>
            <a:r>
              <a:rPr lang="en-GB" sz="2400" i="1" u="sng" dirty="0"/>
              <a:t>how consumers actually behave and transact in the real world</a:t>
            </a:r>
            <a:r>
              <a:rPr lang="en-GB" sz="2400" dirty="0"/>
              <a:t>, better enabling them to </a:t>
            </a:r>
            <a:r>
              <a:rPr lang="en-GB" sz="2400" u="sng" dirty="0"/>
              <a:t>access and assess relevant information</a:t>
            </a:r>
            <a:r>
              <a:rPr lang="en-GB" sz="2400" dirty="0"/>
              <a:t>, and to act to pursue their financial objectives.”</a:t>
            </a:r>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949229258"/>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903515"/>
          </a:xfrm>
          <a:prstGeom prst="rect">
            <a:avLst/>
          </a:prstGeom>
        </p:spPr>
        <p:txBody>
          <a:bodyPr>
            <a:normAutofit/>
          </a:bodyPr>
          <a:lstStyle>
            <a:lvl1pPr algn="l">
              <a:defRPr b="1"/>
            </a:lvl1pPr>
          </a:lstStyle>
          <a:p>
            <a:r>
              <a:rPr lang="en-GB" dirty="0"/>
              <a:t>Introducing SURE</a:t>
            </a:r>
            <a:endParaRPr dirty="0"/>
          </a:p>
        </p:txBody>
      </p:sp>
      <p:sp>
        <p:nvSpPr>
          <p:cNvPr id="109" name="Content Placeholder 4"/>
          <p:cNvSpPr txBox="1">
            <a:spLocks noGrp="1"/>
          </p:cNvSpPr>
          <p:nvPr>
            <p:ph type="body" idx="1"/>
          </p:nvPr>
        </p:nvSpPr>
        <p:spPr>
          <a:xfrm>
            <a:off x="457200" y="762000"/>
            <a:ext cx="8229600" cy="6553200"/>
          </a:xfrm>
          <a:prstGeom prst="rect">
            <a:avLst/>
          </a:prstGeom>
        </p:spPr>
        <p:txBody>
          <a:bodyPr>
            <a:noAutofit/>
          </a:bodyPr>
          <a:lstStyle/>
          <a:p>
            <a:pPr marL="2308860" lvl="5" indent="0">
              <a:spcBef>
                <a:spcPts val="600"/>
              </a:spcBef>
              <a:buSzTx/>
              <a:buNone/>
              <a:defRPr sz="2800"/>
            </a:pPr>
            <a:endParaRPr lang="en-GB" sz="2800" dirty="0"/>
          </a:p>
          <a:p>
            <a:pPr marL="2308860" lvl="5" indent="0">
              <a:spcBef>
                <a:spcPts val="600"/>
              </a:spcBef>
              <a:buSzTx/>
              <a:buNone/>
              <a:defRPr sz="2800"/>
            </a:pPr>
            <a:r>
              <a:rPr lang="en-GB" sz="2800" b="1" dirty="0"/>
              <a:t>S</a:t>
            </a:r>
            <a:r>
              <a:rPr lang="en-GB" sz="2800" dirty="0"/>
              <a:t>ummarise</a:t>
            </a:r>
          </a:p>
          <a:p>
            <a:pPr marL="2308860" lvl="5" indent="0">
              <a:spcBef>
                <a:spcPts val="600"/>
              </a:spcBef>
              <a:buSzTx/>
              <a:buNone/>
              <a:defRPr sz="2800"/>
            </a:pPr>
            <a:endParaRPr lang="en-GB" sz="2800"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U</a:t>
            </a:r>
            <a:r>
              <a:rPr lang="en-GB" sz="2800" dirty="0"/>
              <a:t>nderstanding check</a:t>
            </a:r>
          </a:p>
          <a:p>
            <a:pPr marL="2308860" lvl="5" indent="0">
              <a:spcBef>
                <a:spcPts val="600"/>
              </a:spcBef>
              <a:buSzTx/>
              <a:buNone/>
              <a:defRPr sz="2800"/>
            </a:pPr>
            <a:endParaRPr lang="en-GB" sz="2800" dirty="0"/>
          </a:p>
          <a:p>
            <a:pPr marL="2308860" lvl="5" indent="0">
              <a:spcBef>
                <a:spcPts val="600"/>
              </a:spcBef>
              <a:buSzTx/>
              <a:buNone/>
              <a:defRPr sz="2800"/>
            </a:pPr>
            <a:endParaRPr lang="en-GB" sz="2800" dirty="0"/>
          </a:p>
          <a:p>
            <a:pPr marL="2308860" lvl="5" indent="0">
              <a:spcBef>
                <a:spcPts val="600"/>
              </a:spcBef>
              <a:buSzTx/>
              <a:buNone/>
              <a:defRPr sz="2800"/>
            </a:pPr>
            <a:r>
              <a:rPr lang="en-GB" sz="2800" b="1" dirty="0"/>
              <a:t>R</a:t>
            </a:r>
            <a:r>
              <a:rPr lang="en-GB" sz="2800" dirty="0"/>
              <a:t>epeat (client´s answer or</a:t>
            </a:r>
          </a:p>
          <a:p>
            <a:pPr marL="2308860" lvl="5" indent="0">
              <a:spcBef>
                <a:spcPts val="600"/>
              </a:spcBef>
              <a:buSzTx/>
              <a:buNone/>
              <a:defRPr sz="2800"/>
            </a:pPr>
            <a:r>
              <a:rPr lang="en-GB" sz="2800" dirty="0"/>
              <a:t>repeat advice)</a:t>
            </a:r>
          </a:p>
          <a:p>
            <a:pPr marL="2308860" lvl="5" indent="0">
              <a:spcBef>
                <a:spcPts val="600"/>
              </a:spcBef>
              <a:buSzTx/>
              <a:buNone/>
              <a:defRPr sz="2800"/>
            </a:pPr>
            <a:endParaRPr lang="en-GB" sz="2800" b="1"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	E</a:t>
            </a:r>
            <a:r>
              <a:rPr lang="en-GB" sz="2800" dirty="0"/>
              <a:t>mbed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Down 1">
            <a:extLst>
              <a:ext uri="{FF2B5EF4-FFF2-40B4-BE49-F238E27FC236}">
                <a16:creationId xmlns:a16="http://schemas.microsoft.com/office/drawing/2014/main" id="{0B8C42B7-D808-4418-BE67-BA6A0963D32C}"/>
              </a:ext>
            </a:extLst>
          </p:cNvPr>
          <p:cNvSpPr/>
          <p:nvPr/>
        </p:nvSpPr>
        <p:spPr>
          <a:xfrm>
            <a:off x="3461657" y="1807028"/>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9" name="Arrow: Down 8">
            <a:extLst>
              <a:ext uri="{FF2B5EF4-FFF2-40B4-BE49-F238E27FC236}">
                <a16:creationId xmlns:a16="http://schemas.microsoft.com/office/drawing/2014/main" id="{36143599-EC7D-4BD1-86F7-AEC5A66AF537}"/>
              </a:ext>
            </a:extLst>
          </p:cNvPr>
          <p:cNvSpPr/>
          <p:nvPr/>
        </p:nvSpPr>
        <p:spPr>
          <a:xfrm>
            <a:off x="3461657" y="3319489"/>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10" name="Arrow: Down 9">
            <a:extLst>
              <a:ext uri="{FF2B5EF4-FFF2-40B4-BE49-F238E27FC236}">
                <a16:creationId xmlns:a16="http://schemas.microsoft.com/office/drawing/2014/main" id="{E47FBA82-B545-4B70-ACDF-BF693C48E80A}"/>
              </a:ext>
            </a:extLst>
          </p:cNvPr>
          <p:cNvSpPr/>
          <p:nvPr/>
        </p:nvSpPr>
        <p:spPr>
          <a:xfrm>
            <a:off x="3461657" y="5317344"/>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0570317"/>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2" name="Title 3"/>
          <p:cNvSpPr txBox="1">
            <a:spLocks noGrp="1"/>
          </p:cNvSpPr>
          <p:nvPr>
            <p:ph type="title"/>
          </p:nvPr>
        </p:nvSpPr>
        <p:spPr>
          <a:prstGeom prst="rect">
            <a:avLst/>
          </a:prstGeom>
        </p:spPr>
        <p:txBody>
          <a:bodyPr/>
          <a:lstStyle>
            <a:lvl1pPr algn="l">
              <a:defRPr b="1"/>
            </a:lvl1pPr>
          </a:lstStyle>
          <a:p>
            <a:r>
              <a:rPr lang="en-GB" dirty="0"/>
              <a:t>Summarise</a:t>
            </a:r>
            <a:endParaRPr dirty="0"/>
          </a:p>
        </p:txBody>
      </p:sp>
      <p:sp>
        <p:nvSpPr>
          <p:cNvPr id="123" name="Content Placeholder 4"/>
          <p:cNvSpPr txBox="1">
            <a:spLocks noGrp="1"/>
          </p:cNvSpPr>
          <p:nvPr>
            <p:ph type="body" idx="1"/>
          </p:nvPr>
        </p:nvSpPr>
        <p:spPr>
          <a:xfrm>
            <a:off x="457200" y="1600200"/>
            <a:ext cx="8229600" cy="5715000"/>
          </a:xfrm>
          <a:prstGeom prst="rect">
            <a:avLst/>
          </a:prstGeom>
        </p:spPr>
        <p:txBody>
          <a:bodyPr>
            <a:normAutofit/>
          </a:bodyPr>
          <a:lstStyle/>
          <a:p>
            <a:pPr marL="0" indent="0">
              <a:lnSpc>
                <a:spcPct val="90000"/>
              </a:lnSpc>
              <a:spcBef>
                <a:spcPts val="600"/>
              </a:spcBef>
              <a:buSzTx/>
              <a:buNone/>
              <a:defRPr sz="2800">
                <a:solidFill>
                  <a:srgbClr val="0F253F"/>
                </a:solidFill>
              </a:defRPr>
            </a:pPr>
            <a:endParaRPr lang="en-GB" sz="2400" dirty="0"/>
          </a:p>
          <a:p>
            <a:pPr>
              <a:lnSpc>
                <a:spcPct val="90000"/>
              </a:lnSpc>
              <a:spcBef>
                <a:spcPts val="600"/>
              </a:spcBef>
              <a:buSzTx/>
              <a:buFont typeface="Wingdings" panose="05000000000000000000" pitchFamily="2" charset="2"/>
              <a:buChar char="Ø"/>
              <a:defRPr sz="2800">
                <a:solidFill>
                  <a:srgbClr val="0F253F"/>
                </a:solidFill>
              </a:defRPr>
            </a:pPr>
            <a:r>
              <a:rPr lang="en-GB" sz="2400" dirty="0"/>
              <a:t>The summary should have two parts:</a:t>
            </a:r>
          </a:p>
          <a:p>
            <a:pPr>
              <a:lnSpc>
                <a:spcPct val="90000"/>
              </a:lnSpc>
              <a:spcBef>
                <a:spcPts val="600"/>
              </a:spcBef>
              <a:buSzTx/>
              <a:buFont typeface="Wingdings" panose="05000000000000000000" pitchFamily="2" charset="2"/>
              <a:buChar char="Ø"/>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1) A summary of the key points of the advice, in plain 	language.</a:t>
            </a:r>
          </a:p>
          <a:p>
            <a:pPr marL="0" indent="0">
              <a:lnSpc>
                <a:spcPct val="90000"/>
              </a:lnSpc>
              <a:spcBef>
                <a:spcPts val="600"/>
              </a:spcBef>
              <a:buSzTx/>
              <a:buNone/>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2) An explanation of how it applies to the client´s specific 	circumstances.  </a:t>
            </a:r>
          </a:p>
        </p:txBody>
      </p:sp>
      <p:pic>
        <p:nvPicPr>
          <p:cNvPr id="124"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27" name="Group 11"/>
          <p:cNvGrpSpPr/>
          <p:nvPr/>
        </p:nvGrpSpPr>
        <p:grpSpPr>
          <a:xfrm>
            <a:off x="8690059" y="-1"/>
            <a:ext cx="455550" cy="7315201"/>
            <a:chOff x="0" y="0"/>
            <a:chExt cx="455549" cy="7315200"/>
          </a:xfrm>
        </p:grpSpPr>
        <p:sp>
          <p:nvSpPr>
            <p:cNvPr id="125"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26"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normAutofit/>
          </a:bodyPr>
          <a:lstStyle>
            <a:lvl1pPr algn="l">
              <a:defRPr b="1"/>
            </a:lvl1pPr>
          </a:lstStyle>
          <a:p>
            <a:r>
              <a:rPr lang="en-GB" dirty="0"/>
              <a:t>Understanding check</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normAutofit fontScale="92500" lnSpcReduction="10000"/>
          </a:bodyPr>
          <a:lstStyle/>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It is at this point that the concept question is asked.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You cannot “test” all of your advice but rather you need to “test” a cross-section.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following is important:</a:t>
            </a:r>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r>
              <a:rPr lang="en-GB" dirty="0"/>
              <a:t>Plan the questions ahead of the discussion. </a:t>
            </a:r>
          </a:p>
          <a:p>
            <a:pPr lvl="1">
              <a:lnSpc>
                <a:spcPct val="90000"/>
              </a:lnSpc>
              <a:buSzTx/>
              <a:buFont typeface="Wingdings" panose="05000000000000000000" pitchFamily="2" charset="2"/>
              <a:buChar char="Ø"/>
              <a:defRPr sz="2800"/>
            </a:pPr>
            <a:r>
              <a:rPr lang="en-GB" dirty="0"/>
              <a:t>Don´t use jargon/unfamiliar language.  </a:t>
            </a:r>
          </a:p>
          <a:p>
            <a:pPr lvl="1">
              <a:lnSpc>
                <a:spcPct val="90000"/>
              </a:lnSpc>
              <a:buSzTx/>
              <a:buFont typeface="Wingdings" panose="05000000000000000000" pitchFamily="2" charset="2"/>
              <a:buChar char="Ø"/>
              <a:defRPr sz="2800"/>
            </a:pPr>
            <a:r>
              <a:rPr lang="en-GB" dirty="0"/>
              <a:t>Ask one question at a time.  </a:t>
            </a:r>
          </a:p>
          <a:p>
            <a:pPr lvl="1">
              <a:lnSpc>
                <a:spcPct val="90000"/>
              </a:lnSpc>
              <a:buSzTx/>
              <a:buFont typeface="Wingdings" panose="05000000000000000000" pitchFamily="2" charset="2"/>
              <a:buChar char="Ø"/>
              <a:defRPr sz="2800"/>
            </a:pPr>
            <a:r>
              <a:rPr lang="en-GB" dirty="0"/>
              <a:t>Use a mix of closed questions and open/probing questions. </a:t>
            </a:r>
          </a:p>
          <a:p>
            <a:pPr lvl="1">
              <a:lnSpc>
                <a:spcPct val="90000"/>
              </a:lnSpc>
              <a:buSzTx/>
              <a:buFont typeface="Wingdings" panose="05000000000000000000" pitchFamily="2" charset="2"/>
              <a:buChar char="Ø"/>
              <a:defRPr sz="2800"/>
            </a:pPr>
            <a:r>
              <a:rPr lang="en-GB" dirty="0"/>
              <a:t>A danger with closed questions is that they have a 50% chance of getting the answer right.  Never use leading questions. </a:t>
            </a:r>
            <a:endParaRPr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Repeat </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If the client answers correctly, acknowledge and repeat the advice.</a:t>
            </a:r>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the client doesn´t answer correctly, repeat the advice and repeat the same concept checking question.  </a:t>
            </a:r>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321010330"/>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Embed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This will occur naturally through the repetition and questioning.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you follow the S, U &amp; R of SURE, you can be confident that the knowledge has been embedded in the client´s mind and it has been understood.   </a:t>
            </a:r>
          </a:p>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180452851"/>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A practical example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sz="2800" dirty="0"/>
          </a:p>
          <a:p>
            <a:pPr marL="0" indent="0">
              <a:lnSpc>
                <a:spcPct val="90000"/>
              </a:lnSpc>
              <a:buSzTx/>
              <a:buNone/>
              <a:defRPr sz="2800"/>
            </a:pPr>
            <a:endParaRPr lang="en-GB" sz="2800" dirty="0"/>
          </a:p>
          <a:p>
            <a:pPr marL="0" indent="0">
              <a:lnSpc>
                <a:spcPct val="90000"/>
              </a:lnSpc>
              <a:buSzTx/>
              <a:buNone/>
              <a:defRPr sz="2800"/>
            </a:pPr>
            <a:r>
              <a:rPr lang="en-GB" sz="2800" i="1"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lnSpc>
                <a:spcPct val="90000"/>
              </a:lnSpc>
              <a:buSzTx/>
              <a:buNone/>
              <a:defRPr sz="2800"/>
            </a:pPr>
            <a:endParaRPr lang="en-GB" dirty="0"/>
          </a:p>
          <a:p>
            <a:pPr marL="0" indent="0" algn="ctr">
              <a:lnSpc>
                <a:spcPct val="90000"/>
              </a:lnSpc>
              <a:buSzTx/>
              <a:buNone/>
              <a:defRPr sz="2800"/>
            </a:pPr>
            <a:r>
              <a:rPr lang="en-GB" sz="1600" i="1" dirty="0"/>
              <a:t>Taken from ‘Language on Trial’ by the Plain English Campaign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11261463"/>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20000"/>
          </a:bodyPr>
          <a:lstStyle/>
          <a:p>
            <a:pPr marL="0" indent="0" algn="ctr">
              <a:lnSpc>
                <a:spcPct val="90000"/>
              </a:lnSpc>
              <a:buSzTx/>
              <a:buNone/>
              <a:defRPr sz="2800"/>
            </a:pPr>
            <a:r>
              <a:rPr lang="en-GB" sz="2600" b="1" dirty="0"/>
              <a:t>Summarise</a:t>
            </a:r>
          </a:p>
          <a:p>
            <a:pPr marL="0" indent="0">
              <a:buNone/>
            </a:pPr>
            <a:r>
              <a:rPr lang="en-GB" sz="2600" dirty="0"/>
              <a:t>The insurer will only pay if you keep to the terms of the policy and the statements and answers in your proposal are true. </a:t>
            </a:r>
          </a:p>
          <a:p>
            <a:pPr marL="0" indent="0">
              <a:buNone/>
            </a:pPr>
            <a:endParaRPr lang="en-GB" sz="2600" dirty="0"/>
          </a:p>
          <a:p>
            <a:pPr marL="0" indent="0" algn="ctr">
              <a:buNone/>
            </a:pPr>
            <a:r>
              <a:rPr lang="en-GB" sz="2600" b="1" dirty="0"/>
              <a:t>Understanding check</a:t>
            </a:r>
          </a:p>
          <a:p>
            <a:pPr marL="0" indent="0">
              <a:buNone/>
            </a:pPr>
            <a:r>
              <a:rPr lang="en-GB" sz="2600" dirty="0"/>
              <a:t>Can the insurer refuse to pay if you don´t keep to the terms of the policy? (closed)</a:t>
            </a:r>
          </a:p>
          <a:p>
            <a:pPr marL="0" indent="0">
              <a:buNone/>
            </a:pPr>
            <a:r>
              <a:rPr lang="en-GB" sz="2600" dirty="0"/>
              <a:t>What will happen if the statements and answers in your proposal aren´t true? (open)</a:t>
            </a:r>
          </a:p>
          <a:p>
            <a:pPr marL="0" indent="0">
              <a:buNone/>
            </a:pPr>
            <a:endParaRPr lang="en-GB" sz="2600" dirty="0"/>
          </a:p>
          <a:p>
            <a:pPr marL="0" indent="0" algn="ctr">
              <a:buNone/>
            </a:pPr>
            <a:r>
              <a:rPr lang="en-GB" sz="2600" b="1" dirty="0"/>
              <a:t>Repeat</a:t>
            </a:r>
          </a:p>
          <a:p>
            <a:pPr marL="0" indent="0">
              <a:buNone/>
            </a:pPr>
            <a:r>
              <a:rPr lang="en-GB" sz="2600" dirty="0"/>
              <a:t>That´s right, if the statements and answers in your proposal aren´t true, the insurer may refuse to pay.</a:t>
            </a:r>
          </a:p>
          <a:p>
            <a:pPr marL="0" indent="0">
              <a:buNone/>
            </a:pPr>
            <a:r>
              <a:rPr lang="en-GB" sz="2600" dirty="0"/>
              <a:t>or</a:t>
            </a:r>
          </a:p>
          <a:p>
            <a:pPr marL="0" indent="0">
              <a:buNone/>
            </a:pPr>
            <a:r>
              <a:rPr lang="en-GB" sz="2600" dirty="0"/>
              <a:t>Unfortunately, that isn´t correct.  Together, let´s look again at the term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573580855"/>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10000"/>
          </a:bodyPr>
          <a:lstStyle/>
          <a:p>
            <a:pPr marL="0" indent="0" algn="ctr">
              <a:lnSpc>
                <a:spcPct val="90000"/>
              </a:lnSpc>
              <a:buSzTx/>
              <a:buNone/>
              <a:defRPr sz="2800"/>
            </a:pPr>
            <a:r>
              <a:rPr lang="en-GB" sz="2600" b="1" dirty="0"/>
              <a:t>Summarise</a:t>
            </a:r>
          </a:p>
          <a:p>
            <a:pPr marL="0" indent="0">
              <a:buNone/>
            </a:pPr>
            <a:r>
              <a:rPr lang="en-GB" sz="2600" dirty="0"/>
              <a:t>Some of the advantages of moving cash into bonds are x, y and z. </a:t>
            </a:r>
          </a:p>
          <a:p>
            <a:pPr marL="0" indent="0">
              <a:buNone/>
            </a:pPr>
            <a:endParaRPr lang="en-GB" sz="2600" dirty="0"/>
          </a:p>
          <a:p>
            <a:pPr marL="0" indent="0" algn="ctr">
              <a:buNone/>
            </a:pPr>
            <a:r>
              <a:rPr lang="en-GB" sz="2600" b="1" dirty="0"/>
              <a:t>Understanding check</a:t>
            </a:r>
          </a:p>
          <a:p>
            <a:pPr marL="0" indent="0">
              <a:buNone/>
            </a:pPr>
            <a:r>
              <a:rPr lang="en-GB" sz="2600" dirty="0"/>
              <a:t>Is y one of the advantages of moving cash into bonds? (closed)</a:t>
            </a:r>
          </a:p>
          <a:p>
            <a:pPr marL="0" indent="0">
              <a:buNone/>
            </a:pPr>
            <a:r>
              <a:rPr lang="en-GB" sz="2600" dirty="0"/>
              <a:t>Can you remind me of one of the advantages of moving cash into bonds? (open)</a:t>
            </a:r>
          </a:p>
          <a:p>
            <a:pPr marL="0" indent="0">
              <a:buNone/>
            </a:pPr>
            <a:endParaRPr lang="en-GB" sz="2600" dirty="0"/>
          </a:p>
          <a:p>
            <a:pPr marL="0" indent="0" algn="ctr">
              <a:buNone/>
            </a:pPr>
            <a:r>
              <a:rPr lang="en-GB" sz="2600" b="1" dirty="0"/>
              <a:t>Repeat</a:t>
            </a:r>
          </a:p>
          <a:p>
            <a:pPr marL="0" indent="0">
              <a:buNone/>
            </a:pPr>
            <a:r>
              <a:rPr lang="en-GB" sz="2600" dirty="0"/>
              <a:t>That´s right, one of the advantages of moving cash into bonds is y.</a:t>
            </a:r>
          </a:p>
          <a:p>
            <a:pPr marL="0" indent="0">
              <a:buNone/>
            </a:pPr>
            <a:r>
              <a:rPr lang="en-GB" sz="2600" dirty="0"/>
              <a:t>or</a:t>
            </a:r>
          </a:p>
          <a:p>
            <a:pPr marL="0" indent="0">
              <a:buNone/>
            </a:pPr>
            <a:r>
              <a:rPr lang="en-GB" sz="2600" dirty="0"/>
              <a:t>Unfortunately, that isn´t correct.  Together, let´s look again at the advantages of moving cash into bonds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268679557"/>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Summary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Without some form of unobtrusive testing we cannot be confident that the client has listened to, and understood, our advice.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We need to prepare the questions we ask.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SURE technique will improve relationships and increase trust and loyalty.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65940079"/>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Customer understanding </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Builds on Principle 7 (TCF):</a:t>
            </a:r>
          </a:p>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Communications must: </a:t>
            </a:r>
          </a:p>
          <a:p>
            <a:pPr>
              <a:spcBef>
                <a:spcPts val="600"/>
              </a:spcBef>
              <a:buSzTx/>
              <a:buFont typeface="Wingdings" panose="05000000000000000000" pitchFamily="2" charset="2"/>
              <a:buChar char="Ø"/>
              <a:defRPr sz="2800"/>
            </a:pPr>
            <a:endParaRPr lang="en-GB" sz="2400" dirty="0"/>
          </a:p>
          <a:p>
            <a:pPr lvl="1">
              <a:spcBef>
                <a:spcPts val="600"/>
              </a:spcBef>
              <a:buSzTx/>
              <a:buFont typeface="Wingdings" panose="05000000000000000000" pitchFamily="2" charset="2"/>
              <a:buChar char="Ø"/>
              <a:defRPr sz="2800"/>
            </a:pPr>
            <a:r>
              <a:rPr lang="en-GB" sz="2400" dirty="0"/>
              <a:t>meet the information needs</a:t>
            </a:r>
          </a:p>
          <a:p>
            <a:pPr lvl="1">
              <a:spcBef>
                <a:spcPts val="600"/>
              </a:spcBef>
              <a:buSzTx/>
              <a:buFont typeface="Wingdings" panose="05000000000000000000" pitchFamily="2" charset="2"/>
              <a:buChar char="Ø"/>
              <a:defRPr sz="2800"/>
            </a:pPr>
            <a:r>
              <a:rPr lang="en-GB" sz="2400" dirty="0"/>
              <a:t>be likely to be understood by customers intended to receive the communication</a:t>
            </a:r>
          </a:p>
          <a:p>
            <a:pPr lvl="1">
              <a:spcBef>
                <a:spcPts val="600"/>
              </a:spcBef>
              <a:buSzTx/>
              <a:buFont typeface="Wingdings" panose="05000000000000000000" pitchFamily="2" charset="2"/>
              <a:buChar char="Ø"/>
              <a:defRPr sz="2800"/>
            </a:pPr>
            <a:r>
              <a:rPr lang="en-GB" sz="2400" dirty="0"/>
              <a:t>facilitate informed decisions </a:t>
            </a:r>
          </a:p>
          <a:p>
            <a:pPr lvl="1">
              <a:spcBef>
                <a:spcPts val="600"/>
              </a:spcBef>
              <a:buSzTx/>
              <a:buFont typeface="Wingdings" panose="05000000000000000000" pitchFamily="2" charset="2"/>
              <a:buChar char="Ø"/>
              <a:defRPr sz="2800"/>
            </a:pPr>
            <a:r>
              <a:rPr lang="en-GB" sz="2400" dirty="0"/>
              <a:t>taking into account the characteristics of the customers intended to receive the communication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648178700"/>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Restatement of l</a:t>
            </a:r>
            <a:r>
              <a:rPr dirty="0"/>
              <a:t>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lang="en-GB" sz="9600" dirty="0"/>
              <a:t>During this session</a:t>
            </a:r>
            <a:r>
              <a:rPr sz="9600" dirty="0"/>
              <a:t>, </a:t>
            </a:r>
            <a:r>
              <a:rPr lang="en-GB" sz="9600" dirty="0"/>
              <a:t>we have</a:t>
            </a:r>
            <a:r>
              <a:rPr sz="9600" dirty="0"/>
              <a:t>:</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identified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understood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learnt how to 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38380427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1121229"/>
            <a:ext cx="8229600" cy="5497285"/>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You must: </a:t>
            </a:r>
          </a:p>
          <a:p>
            <a:pPr marL="0" indent="0">
              <a:spcBef>
                <a:spcPts val="600"/>
              </a:spcBef>
              <a:buSzTx/>
              <a:buNone/>
              <a:defRPr sz="2800"/>
            </a:pPr>
            <a:endParaRPr lang="en-GB" sz="2400" dirty="0"/>
          </a:p>
          <a:p>
            <a:pPr lvl="1">
              <a:spcBef>
                <a:spcPts val="600"/>
              </a:spcBef>
              <a:buSzTx/>
              <a:buFont typeface="Wingdings" panose="05000000000000000000" pitchFamily="2" charset="2"/>
              <a:buChar char="Ø"/>
              <a:defRPr sz="2800"/>
            </a:pPr>
            <a:r>
              <a:rPr lang="en-GB" sz="2400" dirty="0"/>
              <a:t>ask them if they understand the information and have any further questions</a:t>
            </a:r>
          </a:p>
          <a:p>
            <a:pPr lvl="1">
              <a:spcBef>
                <a:spcPts val="600"/>
              </a:spcBef>
              <a:buSzTx/>
              <a:buFont typeface="Wingdings" panose="05000000000000000000" pitchFamily="2" charset="2"/>
              <a:buChar char="Ø"/>
              <a:defRPr sz="2800"/>
            </a:pPr>
            <a:r>
              <a:rPr lang="en-GB" sz="2400" dirty="0"/>
              <a:t>test, monitor and adapt communications to support understanding and good outcomes for customers</a:t>
            </a:r>
          </a:p>
          <a:p>
            <a:pPr marL="0" indent="0">
              <a:spcBef>
                <a:spcPts val="600"/>
              </a:spcBef>
              <a:buSzTx/>
              <a:buNone/>
              <a:defRPr sz="2800"/>
            </a:pPr>
            <a:endParaRPr lang="en-GB" sz="16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84447575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Communication channels</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It is important to respect the customer´s preferred communication channel but also note Paragraph 8.28:</a:t>
            </a:r>
          </a:p>
          <a:p>
            <a:pPr marL="0" indent="0">
              <a:spcBef>
                <a:spcPts val="600"/>
              </a:spcBef>
              <a:buSzTx/>
              <a:buNone/>
              <a:defRPr sz="2800"/>
            </a:pPr>
            <a:endParaRPr lang="en-GB" sz="2400" dirty="0"/>
          </a:p>
          <a:p>
            <a:pPr marL="440871" lvl="1" indent="0" algn="just">
              <a:spcBef>
                <a:spcPts val="600"/>
              </a:spcBef>
              <a:buSzTx/>
              <a:buNone/>
              <a:defRPr sz="2800"/>
            </a:pPr>
            <a:r>
              <a:rPr lang="en-GB" sz="2400" dirty="0"/>
              <a:t>“A firm might also consider requiring customers to interact with the firm via another channel before making a decision such as buying a product or service, where the other channel is likely to facilitate a fuller consideration of important information.”</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013506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Tailoring communication </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endParaRPr lang="en-GB" sz="2400" dirty="0"/>
          </a:p>
          <a:p>
            <a:pPr marL="0" indent="0">
              <a:spcBef>
                <a:spcPts val="600"/>
              </a:spcBef>
              <a:buSzTx/>
              <a:buNone/>
              <a:defRPr sz="2800"/>
            </a:pPr>
            <a:r>
              <a:rPr lang="en-GB" sz="2400" dirty="0"/>
              <a:t>Paragraph 8.31 requires firms to </a:t>
            </a:r>
          </a:p>
          <a:p>
            <a:pPr marL="0" indent="0">
              <a:spcBef>
                <a:spcPts val="600"/>
              </a:spcBef>
              <a:buSzTx/>
              <a:buNone/>
              <a:defRPr sz="2800"/>
            </a:pPr>
            <a:endParaRPr lang="en-GB" sz="2400" dirty="0"/>
          </a:p>
          <a:p>
            <a:pPr marL="0" indent="0">
              <a:spcBef>
                <a:spcPts val="600"/>
              </a:spcBef>
              <a:buSzTx/>
              <a:buNone/>
              <a:defRPr sz="2800"/>
            </a:pPr>
            <a:r>
              <a:rPr lang="en-GB" sz="2400" dirty="0"/>
              <a:t>“… take into account what they know, or could reasonably be expected to know, about the sophistication, financial capabilities and vulnerability of the intended recipients of the communications and tailor them to meet their information needs as appropriate.”</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94782441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Remember the real world?</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endParaRPr lang="en-GB" sz="2400" dirty="0"/>
          </a:p>
          <a:p>
            <a:pPr marL="0" indent="0">
              <a:spcBef>
                <a:spcPts val="600"/>
              </a:spcBef>
              <a:buSzTx/>
              <a:buNone/>
              <a:defRPr sz="2800"/>
            </a:pPr>
            <a:r>
              <a:rPr lang="en-GB" sz="2400" dirty="0"/>
              <a:t>Paragraph 8.39:</a:t>
            </a:r>
          </a:p>
          <a:p>
            <a:pPr marL="0" indent="0">
              <a:spcBef>
                <a:spcPts val="600"/>
              </a:spcBef>
              <a:buSzTx/>
              <a:buNone/>
              <a:defRPr sz="2800"/>
            </a:pPr>
            <a:endParaRPr lang="en-GB" sz="2400" dirty="0"/>
          </a:p>
          <a:p>
            <a:pPr marL="0" indent="0" algn="just">
              <a:spcBef>
                <a:spcPts val="600"/>
              </a:spcBef>
              <a:buSzTx/>
              <a:buNone/>
              <a:defRPr sz="2800"/>
            </a:pPr>
            <a:r>
              <a:rPr lang="en-GB" sz="2400" dirty="0"/>
              <a:t>“Firms may consider their communications to be understandable, but that may only reflect the views of those involved in the design and sign-off of their communications – often legal, compliance and other financial services professionals.”</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026633010"/>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911</TotalTime>
  <Words>2270</Words>
  <Application>Microsoft Office PowerPoint</Application>
  <PresentationFormat>Custom</PresentationFormat>
  <Paragraphs>407</Paragraphs>
  <Slides>50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Wingdings</vt:lpstr>
      <vt:lpstr>Office Theme</vt:lpstr>
      <vt:lpstr>PowerPoint Presentation</vt:lpstr>
      <vt:lpstr>Learning objectives </vt:lpstr>
      <vt:lpstr>The skills toolkit </vt:lpstr>
      <vt:lpstr>Working in the real world</vt:lpstr>
      <vt:lpstr>Customer understanding </vt:lpstr>
      <vt:lpstr>PowerPoint Presentation</vt:lpstr>
      <vt:lpstr>Communication channels</vt:lpstr>
      <vt:lpstr>Tailoring communication </vt:lpstr>
      <vt:lpstr>Remember the real world?</vt:lpstr>
      <vt:lpstr>Testing understanding</vt:lpstr>
      <vt:lpstr>Customer support</vt:lpstr>
      <vt:lpstr>How does outcomes-based regulation work?</vt:lpstr>
      <vt:lpstr>PowerPoint Presentation</vt:lpstr>
      <vt:lpstr>PowerPoint Presentation</vt:lpstr>
      <vt:lpstr>Plain language is the key</vt:lpstr>
      <vt:lpstr>PowerPoint Presentation</vt:lpstr>
      <vt:lpstr>PowerPoint Presentation</vt:lpstr>
      <vt:lpstr>PowerPoint Presentation</vt:lpstr>
      <vt:lpstr>PowerPoint Presentation</vt:lpstr>
      <vt:lpstr>PowerPoint Presentation</vt:lpstr>
      <vt:lpstr>PowerPoint Presentation</vt:lpstr>
      <vt:lpstr>How do we remove the junk and clunk?</vt:lpstr>
      <vt:lpstr>Compound phrases</vt:lpstr>
      <vt:lpstr>Archaic language - couplets</vt:lpstr>
      <vt:lpstr>PowerPoint Presentation</vt:lpstr>
      <vt:lpstr>PowerPoint Presentation</vt:lpstr>
      <vt:lpstr>PowerPoint Presentation</vt:lpstr>
      <vt:lpstr>PowerPoint Presentation</vt:lpstr>
      <vt:lpstr>PowerPoint Presentation</vt:lpstr>
      <vt:lpstr>PowerPoint Presentation</vt:lpstr>
      <vt:lpstr>In other words … </vt:lpstr>
      <vt:lpstr>The 5 steps</vt:lpstr>
      <vt:lpstr>PowerPoint Presentation</vt:lpstr>
      <vt:lpstr>PowerPoint Presentation</vt:lpstr>
      <vt:lpstr>Concept checking</vt:lpstr>
      <vt:lpstr>Why is this important?</vt:lpstr>
      <vt:lpstr>Vulnerable customers</vt:lpstr>
      <vt:lpstr>The illusion of communication</vt:lpstr>
      <vt:lpstr>The 4 levels of communication</vt:lpstr>
      <vt:lpstr>Introducing SURE</vt:lpstr>
      <vt:lpstr>Summarise</vt:lpstr>
      <vt:lpstr>Understanding check</vt:lpstr>
      <vt:lpstr>Repeat </vt:lpstr>
      <vt:lpstr>Embed </vt:lpstr>
      <vt:lpstr>A practical example </vt:lpstr>
      <vt:lpstr>PowerPoint Presentation</vt:lpstr>
      <vt:lpstr>PowerPoint Presentation</vt:lpstr>
      <vt:lpstr>Summary </vt:lpstr>
      <vt:lpstr>PowerPoint Presentation</vt:lpstr>
      <vt:lpstr>Restatement of learning objectives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Jeffrey Heasman</cp:lastModifiedBy>
  <cp:revision>71</cp:revision>
  <cp:lastPrinted>2020-09-17T06:56:50Z</cp:lastPrinted>
  <dcterms:modified xsi:type="dcterms:W3CDTF">2023-05-18T13:11:21Z</dcterms:modified>
</cp:coreProperties>
</file>