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3"/>
  </p:notesMasterIdLst>
  <p:handoutMasterIdLst>
    <p:handoutMasterId r:id="rId94"/>
  </p:handoutMasterIdLst>
  <p:sldIdLst>
    <p:sldId id="256" r:id="rId2"/>
    <p:sldId id="257" r:id="rId3"/>
    <p:sldId id="289" r:id="rId4"/>
    <p:sldId id="290" r:id="rId5"/>
    <p:sldId id="291" r:id="rId6"/>
    <p:sldId id="292" r:id="rId7"/>
    <p:sldId id="293" r:id="rId8"/>
    <p:sldId id="294" r:id="rId9"/>
    <p:sldId id="296" r:id="rId10"/>
    <p:sldId id="297" r:id="rId11"/>
    <p:sldId id="298" r:id="rId12"/>
    <p:sldId id="502" r:id="rId13"/>
    <p:sldId id="465" r:id="rId14"/>
    <p:sldId id="466" r:id="rId15"/>
    <p:sldId id="453" r:id="rId16"/>
    <p:sldId id="319" r:id="rId17"/>
    <p:sldId id="324" r:id="rId18"/>
    <p:sldId id="450" r:id="rId19"/>
    <p:sldId id="451" r:id="rId20"/>
    <p:sldId id="454" r:id="rId21"/>
    <p:sldId id="449" r:id="rId22"/>
    <p:sldId id="325" r:id="rId23"/>
    <p:sldId id="456" r:id="rId24"/>
    <p:sldId id="457" r:id="rId25"/>
    <p:sldId id="458" r:id="rId26"/>
    <p:sldId id="327" r:id="rId27"/>
    <p:sldId id="459" r:id="rId28"/>
    <p:sldId id="460" r:id="rId29"/>
    <p:sldId id="402" r:id="rId30"/>
    <p:sldId id="461" r:id="rId31"/>
    <p:sldId id="455" r:id="rId32"/>
    <p:sldId id="462" r:id="rId33"/>
    <p:sldId id="443" r:id="rId34"/>
    <p:sldId id="467" r:id="rId35"/>
    <p:sldId id="271" r:id="rId36"/>
    <p:sldId id="270" r:id="rId37"/>
    <p:sldId id="285" r:id="rId38"/>
    <p:sldId id="286" r:id="rId39"/>
    <p:sldId id="287" r:id="rId40"/>
    <p:sldId id="274" r:id="rId41"/>
    <p:sldId id="259" r:id="rId42"/>
    <p:sldId id="260" r:id="rId43"/>
    <p:sldId id="279" r:id="rId44"/>
    <p:sldId id="273" r:id="rId45"/>
    <p:sldId id="283" r:id="rId46"/>
    <p:sldId id="284" r:id="rId47"/>
    <p:sldId id="288" r:id="rId48"/>
    <p:sldId id="281" r:id="rId49"/>
    <p:sldId id="268" r:id="rId50"/>
    <p:sldId id="499" r:id="rId51"/>
    <p:sldId id="497" r:id="rId52"/>
    <p:sldId id="498" r:id="rId53"/>
    <p:sldId id="500" r:id="rId54"/>
    <p:sldId id="469" r:id="rId55"/>
    <p:sldId id="475" r:id="rId56"/>
    <p:sldId id="479" r:id="rId57"/>
    <p:sldId id="480" r:id="rId58"/>
    <p:sldId id="478" r:id="rId59"/>
    <p:sldId id="481" r:id="rId60"/>
    <p:sldId id="482" r:id="rId61"/>
    <p:sldId id="483" r:id="rId62"/>
    <p:sldId id="484" r:id="rId63"/>
    <p:sldId id="477" r:id="rId64"/>
    <p:sldId id="485" r:id="rId65"/>
    <p:sldId id="486" r:id="rId66"/>
    <p:sldId id="487" r:id="rId67"/>
    <p:sldId id="488" r:id="rId68"/>
    <p:sldId id="489" r:id="rId69"/>
    <p:sldId id="490" r:id="rId70"/>
    <p:sldId id="495" r:id="rId71"/>
    <p:sldId id="496" r:id="rId72"/>
    <p:sldId id="464" r:id="rId73"/>
    <p:sldId id="471" r:id="rId74"/>
    <p:sldId id="470" r:id="rId75"/>
    <p:sldId id="492" r:id="rId76"/>
    <p:sldId id="493" r:id="rId77"/>
    <p:sldId id="494" r:id="rId78"/>
    <p:sldId id="305" r:id="rId79"/>
    <p:sldId id="309" r:id="rId80"/>
    <p:sldId id="316" r:id="rId81"/>
    <p:sldId id="503" r:id="rId82"/>
    <p:sldId id="491" r:id="rId83"/>
    <p:sldId id="306" r:id="rId84"/>
    <p:sldId id="307" r:id="rId85"/>
    <p:sldId id="312" r:id="rId86"/>
    <p:sldId id="313" r:id="rId87"/>
    <p:sldId id="504" r:id="rId88"/>
    <p:sldId id="302" r:id="rId89"/>
    <p:sldId id="303" r:id="rId90"/>
    <p:sldId id="472" r:id="rId91"/>
    <p:sldId id="468" r:id="rId92"/>
  </p:sldIdLst>
  <p:sldSz cx="9753600" cy="7315200"/>
  <p:notesSz cx="7104063" cy="10234613"/>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786" autoAdjust="0"/>
    <p:restoredTop sz="94660"/>
  </p:normalViewPr>
  <p:slideViewPr>
    <p:cSldViewPr snapToGrid="0">
      <p:cViewPr varScale="1">
        <p:scale>
          <a:sx n="59" d="100"/>
          <a:sy n="59" d="100"/>
        </p:scale>
        <p:origin x="1420" y="60"/>
      </p:cViewPr>
      <p:guideLst/>
    </p:cSldViewPr>
  </p:slideViewPr>
  <p:notesTextViewPr>
    <p:cViewPr>
      <p:scale>
        <a:sx n="1" d="1"/>
        <a:sy n="1" d="1"/>
      </p:scale>
      <p:origin x="0" y="0"/>
    </p:cViewPr>
  </p:notesTextViewPr>
  <p:notesViewPr>
    <p:cSldViewPr snapToGrid="0">
      <p:cViewPr varScale="1">
        <p:scale>
          <a:sx n="45" d="100"/>
          <a:sy n="45" d="100"/>
        </p:scale>
        <p:origin x="2796" y="88"/>
      </p:cViewPr>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slide" Target="slides/slide88.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notesMaster" Target="notesMasters/notesMaster1.xml"/><Relationship Id="rId98"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9E6803E-AF8C-49EE-841B-3610F9CE2DD2}"/>
              </a:ext>
            </a:extLst>
          </p:cNvPr>
          <p:cNvSpPr>
            <a:spLocks noGrp="1"/>
          </p:cNvSpPr>
          <p:nvPr>
            <p:ph type="hdr" sz="quarter"/>
          </p:nvPr>
        </p:nvSpPr>
        <p:spPr>
          <a:xfrm>
            <a:off x="0" y="0"/>
            <a:ext cx="3078163" cy="512763"/>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6784E960-8F51-4A4A-95FF-01EE2D1D1F03}"/>
              </a:ext>
            </a:extLst>
          </p:cNvPr>
          <p:cNvSpPr>
            <a:spLocks noGrp="1"/>
          </p:cNvSpPr>
          <p:nvPr>
            <p:ph type="dt" sz="quarter" idx="1"/>
          </p:nvPr>
        </p:nvSpPr>
        <p:spPr>
          <a:xfrm>
            <a:off x="4024313" y="0"/>
            <a:ext cx="3078162" cy="512763"/>
          </a:xfrm>
          <a:prstGeom prst="rect">
            <a:avLst/>
          </a:prstGeom>
        </p:spPr>
        <p:txBody>
          <a:bodyPr vert="horz" lIns="91440" tIns="45720" rIns="91440" bIns="45720" rtlCol="0"/>
          <a:lstStyle>
            <a:lvl1pPr algn="r">
              <a:defRPr sz="1200"/>
            </a:lvl1pPr>
          </a:lstStyle>
          <a:p>
            <a:endParaRPr lang="en-GB" dirty="0"/>
          </a:p>
        </p:txBody>
      </p:sp>
      <p:sp>
        <p:nvSpPr>
          <p:cNvPr id="4" name="Footer Placeholder 3">
            <a:extLst>
              <a:ext uri="{FF2B5EF4-FFF2-40B4-BE49-F238E27FC236}">
                <a16:creationId xmlns:a16="http://schemas.microsoft.com/office/drawing/2014/main" id="{365DB495-BC63-4806-8D0F-7E12DBE11B72}"/>
              </a:ext>
            </a:extLst>
          </p:cNvPr>
          <p:cNvSpPr>
            <a:spLocks noGrp="1"/>
          </p:cNvSpPr>
          <p:nvPr>
            <p:ph type="ftr" sz="quarter" idx="2"/>
          </p:nvPr>
        </p:nvSpPr>
        <p:spPr>
          <a:xfrm>
            <a:off x="0" y="9721850"/>
            <a:ext cx="3078163" cy="512763"/>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2296D8E7-AA66-4C27-868B-B1FAEE59322F}"/>
              </a:ext>
            </a:extLst>
          </p:cNvPr>
          <p:cNvSpPr>
            <a:spLocks noGrp="1"/>
          </p:cNvSpPr>
          <p:nvPr>
            <p:ph type="sldNum" sz="quarter" idx="3"/>
          </p:nvPr>
        </p:nvSpPr>
        <p:spPr>
          <a:xfrm>
            <a:off x="4024313" y="9721850"/>
            <a:ext cx="3078162" cy="512763"/>
          </a:xfrm>
          <a:prstGeom prst="rect">
            <a:avLst/>
          </a:prstGeom>
        </p:spPr>
        <p:txBody>
          <a:bodyPr vert="horz" lIns="91440" tIns="45720" rIns="91440" bIns="45720" rtlCol="0" anchor="b"/>
          <a:lstStyle>
            <a:lvl1pPr algn="r">
              <a:defRPr sz="1200"/>
            </a:lvl1pPr>
          </a:lstStyle>
          <a:p>
            <a:fld id="{5265F24E-9060-4C72-9001-8B51FAA38DCE}" type="slidenum">
              <a:rPr lang="en-GB" smtClean="0"/>
              <a:t>‹#›</a:t>
            </a:fld>
            <a:endParaRPr lang="en-GB"/>
          </a:p>
        </p:txBody>
      </p:sp>
    </p:spTree>
    <p:extLst>
      <p:ext uri="{BB962C8B-B14F-4D97-AF65-F5344CB8AC3E}">
        <p14:creationId xmlns:p14="http://schemas.microsoft.com/office/powerpoint/2010/main" val="25887090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995363" y="768350"/>
            <a:ext cx="5113337" cy="3836988"/>
          </a:xfrm>
          <a:prstGeom prst="rect">
            <a:avLst/>
          </a:prstGeom>
        </p:spPr>
        <p:txBody>
          <a:bodyPr lIns="99075" tIns="49538" rIns="99075" bIns="49538"/>
          <a:lstStyle/>
          <a:p>
            <a:endParaRPr/>
          </a:p>
        </p:txBody>
      </p:sp>
      <p:sp>
        <p:nvSpPr>
          <p:cNvPr id="92" name="Shape 92"/>
          <p:cNvSpPr>
            <a:spLocks noGrp="1"/>
          </p:cNvSpPr>
          <p:nvPr>
            <p:ph type="body" sz="quarter" idx="1"/>
          </p:nvPr>
        </p:nvSpPr>
        <p:spPr>
          <a:xfrm>
            <a:off x="947209" y="4861441"/>
            <a:ext cx="5209646" cy="4605576"/>
          </a:xfrm>
          <a:prstGeom prst="rect">
            <a:avLst/>
          </a:prstGeom>
        </p:spPr>
        <p:txBody>
          <a:bodyPr lIns="99075" tIns="49538" rIns="99075" bIns="49538"/>
          <a:lstStyle/>
          <a:p>
            <a:endParaR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85800" y="2130425"/>
            <a:ext cx="7772400" cy="1470025"/>
          </a:xfrm>
          <a:prstGeom prst="rect">
            <a:avLst/>
          </a:prstGeom>
        </p:spPr>
        <p:txBody>
          <a:bodyPr/>
          <a:lstStyle/>
          <a:p>
            <a:r>
              <a:t>Title Text</a:t>
            </a:r>
          </a:p>
        </p:txBody>
      </p:sp>
      <p:sp>
        <p:nvSpPr>
          <p:cNvPr id="12" name="Body Level One…"/>
          <p:cNvSpPr txBox="1">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prstGeom prst="rect">
            <a:avLst/>
          </a:prstGeom>
        </p:spPr>
        <p:txBody>
          <a:bodyPr/>
          <a:lstStyle/>
          <a:p>
            <a:r>
              <a:t>Title Text</a:t>
            </a:r>
          </a:p>
        </p:txBody>
      </p:sp>
      <p:sp>
        <p:nvSpPr>
          <p:cNvPr id="48" name="Body Level One…"/>
          <p:cNvSpPr txBox="1">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21"/>
          </p:nvPr>
        </p:nvSpPr>
        <p:spPr>
          <a:xfrm>
            <a:off x="4645025" y="1535112"/>
            <a:ext cx="4041775" cy="639763"/>
          </a:xfrm>
          <a:prstGeom prst="rect">
            <a:avLst/>
          </a:prstGeom>
        </p:spPr>
        <p:txBody>
          <a:bodyPr anchor="b"/>
          <a:lstStyle/>
          <a:p>
            <a:pPr marL="0" indent="0">
              <a:spcBef>
                <a:spcPts val="500"/>
              </a:spcBef>
              <a:buSzTx/>
              <a:buFontTx/>
              <a:buNone/>
              <a:defRPr sz="24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457200" y="273050"/>
            <a:ext cx="3008314" cy="1162050"/>
          </a:xfrm>
          <a:prstGeom prst="rect">
            <a:avLst/>
          </a:prstGeom>
        </p:spPr>
        <p:txBody>
          <a:bodyPr anchor="b"/>
          <a:lstStyle>
            <a:lvl1pPr algn="l">
              <a:defRPr sz="2000" b="1"/>
            </a:lvl1pPr>
          </a:lstStyle>
          <a:p>
            <a:r>
              <a:t>Title Text</a:t>
            </a:r>
          </a:p>
        </p:txBody>
      </p:sp>
      <p:sp>
        <p:nvSpPr>
          <p:cNvPr id="73" name="Body Level One…"/>
          <p:cNvSpPr txBox="1">
            <a:spLocks noGrp="1"/>
          </p:cNvSpPr>
          <p:nvPr>
            <p:ph type="body" idx="1"/>
          </p:nvPr>
        </p:nvSpPr>
        <p:spPr>
          <a:xfrm>
            <a:off x="3575050" y="273050"/>
            <a:ext cx="5111750" cy="585311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quarter" idx="21"/>
          </p:nvPr>
        </p:nvSpPr>
        <p:spPr>
          <a:xfrm>
            <a:off x="457199" y="1435100"/>
            <a:ext cx="3008315" cy="4691063"/>
          </a:xfrm>
          <a:prstGeom prst="rect">
            <a:avLst/>
          </a:prstGeom>
        </p:spPr>
        <p:txBody>
          <a:bodyPr/>
          <a:lstStyle/>
          <a:p>
            <a:pPr marL="0" indent="0">
              <a:spcBef>
                <a:spcPts val="300"/>
              </a:spcBef>
              <a:buSzTx/>
              <a:buFontTx/>
              <a:buNone/>
              <a:defRPr sz="14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1792288" y="4800600"/>
            <a:ext cx="5486401" cy="566738"/>
          </a:xfrm>
          <a:prstGeom prst="rect">
            <a:avLst/>
          </a:prstGeom>
        </p:spPr>
        <p:txBody>
          <a:bodyPr anchor="b"/>
          <a:lstStyle>
            <a:lvl1pPr algn="l">
              <a:defRPr sz="2000" b="1"/>
            </a:lvl1pPr>
          </a:lstStyle>
          <a:p>
            <a:r>
              <a:t>Title Text</a:t>
            </a:r>
          </a:p>
        </p:txBody>
      </p:sp>
      <p:sp>
        <p:nvSpPr>
          <p:cNvPr id="83" name="Picture Placeholder 2"/>
          <p:cNvSpPr>
            <a:spLocks noGrp="1"/>
          </p:cNvSpPr>
          <p:nvPr>
            <p:ph type="pic" sz="half" idx="21"/>
          </p:nvPr>
        </p:nvSpPr>
        <p:spPr>
          <a:xfrm>
            <a:off x="1792288" y="612775"/>
            <a:ext cx="5486401" cy="4114800"/>
          </a:xfrm>
          <a:prstGeom prst="rect">
            <a:avLst/>
          </a:prstGeom>
        </p:spPr>
        <p:txBody>
          <a:bodyPr lIns="91439" rIns="91439">
            <a:noAutofit/>
          </a:bodyPr>
          <a:lstStyle/>
          <a:p>
            <a:endParaRPr/>
          </a:p>
        </p:txBody>
      </p:sp>
      <p:sp>
        <p:nvSpPr>
          <p:cNvPr id="84" name="Body Level One…"/>
          <p:cNvSpPr txBox="1">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457200" y="274638"/>
            <a:ext cx="8229600" cy="1143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t>Title Text</a:t>
            </a:r>
          </a:p>
        </p:txBody>
      </p:sp>
      <p:sp>
        <p:nvSpPr>
          <p:cNvPr id="3" name="Body Level One…"/>
          <p:cNvSpPr txBox="1">
            <a:spLocks noGrp="1"/>
          </p:cNvSpPr>
          <p:nvPr>
            <p:ph type="body" idx="1"/>
          </p:nvPr>
        </p:nvSpPr>
        <p:spPr>
          <a:xfrm>
            <a:off x="457200" y="1600200"/>
            <a:ext cx="8229600" cy="45259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8428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3" r:id="rId4"/>
    <p:sldLayoutId id="2147483654" r:id="rId5"/>
    <p:sldLayoutId id="2147483655" r:id="rId6"/>
    <p:sldLayoutId id="2147483656" r:id="rId7"/>
    <p:sldLayoutId id="2147483657" r:id="rId8"/>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n-lt"/>
          <a:ea typeface="+mn-ea"/>
          <a:cs typeface="+mn-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n-lt"/>
          <a:ea typeface="+mn-ea"/>
          <a:cs typeface="+mn-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3.png"/></Relationships>
</file>

<file path=ppt/slides/_rels/slide5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5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6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7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7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9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94" name="Picture 2" descr="Picture 2"/>
          <p:cNvPicPr>
            <a:picLocks noChangeAspect="1"/>
          </p:cNvPicPr>
          <p:nvPr/>
        </p:nvPicPr>
        <p:blipFill>
          <a:blip r:embed="rId3">
            <a:alphaModFix amt="58000"/>
          </a:blip>
          <a:srcRect l="2172" t="5660" b="21254"/>
          <a:stretch>
            <a:fillRect/>
          </a:stretch>
        </p:blipFill>
        <p:spPr>
          <a:xfrm>
            <a:off x="0" y="832"/>
            <a:ext cx="9753604" cy="7314368"/>
          </a:xfrm>
          <a:prstGeom prst="rect">
            <a:avLst/>
          </a:prstGeom>
          <a:ln w="12700">
            <a:miter lim="400000"/>
          </a:ln>
        </p:spPr>
      </p:pic>
      <p:grpSp>
        <p:nvGrpSpPr>
          <p:cNvPr id="97" name="Group 3"/>
          <p:cNvGrpSpPr/>
          <p:nvPr/>
        </p:nvGrpSpPr>
        <p:grpSpPr>
          <a:xfrm>
            <a:off x="5867736" y="503744"/>
            <a:ext cx="3885866" cy="455550"/>
            <a:chOff x="0" y="0"/>
            <a:chExt cx="3885865" cy="455548"/>
          </a:xfrm>
        </p:grpSpPr>
        <p:sp>
          <p:nvSpPr>
            <p:cNvPr id="95" name="Freeform 4"/>
            <p:cNvSpPr/>
            <p:nvPr/>
          </p:nvSpPr>
          <p:spPr>
            <a:xfrm>
              <a:off x="0" y="313927"/>
              <a:ext cx="3885866"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96" name="Freeform 5"/>
            <p:cNvSpPr/>
            <p:nvPr/>
          </p:nvSpPr>
          <p:spPr>
            <a:xfrm>
              <a:off x="0" y="-1"/>
              <a:ext cx="3885866" cy="141623"/>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grpSp>
      <p:pic>
        <p:nvPicPr>
          <p:cNvPr id="98" name="Picture 6" descr="Picture 6"/>
          <p:cNvPicPr>
            <a:picLocks noChangeAspect="1"/>
          </p:cNvPicPr>
          <p:nvPr/>
        </p:nvPicPr>
        <p:blipFill>
          <a:blip r:embed="rId4"/>
          <a:stretch>
            <a:fillRect/>
          </a:stretch>
        </p:blipFill>
        <p:spPr>
          <a:xfrm>
            <a:off x="3217333" y="6159020"/>
            <a:ext cx="879014" cy="774967"/>
          </a:xfrm>
          <a:prstGeom prst="rect">
            <a:avLst/>
          </a:prstGeom>
          <a:ln w="12700">
            <a:miter lim="400000"/>
          </a:ln>
        </p:spPr>
      </p:pic>
      <p:sp>
        <p:nvSpPr>
          <p:cNvPr id="99" name="TextBox 9"/>
          <p:cNvSpPr txBox="1"/>
          <p:nvPr/>
        </p:nvSpPr>
        <p:spPr>
          <a:xfrm>
            <a:off x="206457" y="2013148"/>
            <a:ext cx="9340686" cy="100174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ctr">
              <a:lnSpc>
                <a:spcPts val="3800"/>
              </a:lnSpc>
              <a:defRPr sz="4400" b="1">
                <a:solidFill>
                  <a:srgbClr val="FFFFFF"/>
                </a:solidFill>
              </a:defRPr>
            </a:pPr>
            <a:r>
              <a:rPr lang="en-GB" sz="4000" dirty="0"/>
              <a:t>The Consumer Duty Skills Toolkit – Part 1</a:t>
            </a:r>
            <a:br>
              <a:rPr dirty="0"/>
            </a:br>
            <a:endParaRPr dirty="0"/>
          </a:p>
        </p:txBody>
      </p:sp>
      <p:sp>
        <p:nvSpPr>
          <p:cNvPr id="100" name="TextBox 10"/>
          <p:cNvSpPr txBox="1"/>
          <p:nvPr/>
        </p:nvSpPr>
        <p:spPr>
          <a:xfrm>
            <a:off x="-551881" y="3191825"/>
            <a:ext cx="10857362" cy="1107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ctr">
              <a:lnSpc>
                <a:spcPts val="4400"/>
              </a:lnSpc>
              <a:defRPr sz="3200" b="1">
                <a:solidFill>
                  <a:srgbClr val="FFFFFF"/>
                </a:solidFill>
              </a:defRPr>
            </a:pPr>
            <a:r>
              <a:rPr dirty="0"/>
              <a:t>by</a:t>
            </a:r>
          </a:p>
          <a:p>
            <a:pPr algn="ctr">
              <a:lnSpc>
                <a:spcPts val="4400"/>
              </a:lnSpc>
              <a:defRPr sz="3200" b="1">
                <a:solidFill>
                  <a:srgbClr val="FFFFFF"/>
                </a:solidFill>
              </a:defRPr>
            </a:pPr>
            <a:r>
              <a:rPr dirty="0"/>
              <a:t>Jeff Heasman MABP, PGCert CELTA, LL.B (Hons), LL.M</a:t>
            </a:r>
          </a:p>
        </p:txBody>
      </p:sp>
      <p:sp>
        <p:nvSpPr>
          <p:cNvPr id="101" name="TextBox 11"/>
          <p:cNvSpPr txBox="1"/>
          <p:nvPr/>
        </p:nvSpPr>
        <p:spPr>
          <a:xfrm>
            <a:off x="731519" y="4621352"/>
            <a:ext cx="8593482" cy="8178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ctr">
              <a:lnSpc>
                <a:spcPts val="3300"/>
              </a:lnSpc>
              <a:defRPr sz="2000" b="1">
                <a:solidFill>
                  <a:srgbClr val="FFFFFF"/>
                </a:solidFill>
              </a:defRPr>
            </a:pPr>
            <a:r>
              <a:rPr dirty="0"/>
              <a:t>Certified Practitioner Member of the Academy of Modern Applied Psychology</a:t>
            </a:r>
          </a:p>
          <a:p>
            <a:pPr algn="ctr">
              <a:lnSpc>
                <a:spcPts val="3300"/>
              </a:lnSpc>
              <a:defRPr sz="2000" b="1">
                <a:solidFill>
                  <a:srgbClr val="FFFFFF"/>
                </a:solidFill>
              </a:defRPr>
            </a:pPr>
            <a:r>
              <a:rPr dirty="0"/>
              <a:t>Member of the Association for Business Psychology </a:t>
            </a:r>
          </a:p>
        </p:txBody>
      </p:sp>
      <p:sp>
        <p:nvSpPr>
          <p:cNvPr id="102" name="TextBox 12"/>
          <p:cNvSpPr txBox="1"/>
          <p:nvPr/>
        </p:nvSpPr>
        <p:spPr>
          <a:xfrm>
            <a:off x="1711999" y="6367217"/>
            <a:ext cx="8593482" cy="41148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lvl1pPr algn="ctr">
              <a:lnSpc>
                <a:spcPts val="3300"/>
              </a:lnSpc>
              <a:defRPr sz="2400">
                <a:solidFill>
                  <a:srgbClr val="FFFFFF"/>
                </a:solidFill>
              </a:defRPr>
            </a:lvl1pPr>
          </a:lstStyle>
          <a:p>
            <a:r>
              <a:t>linkedin.com/in/jeffheasman</a:t>
            </a:r>
          </a:p>
        </p:txBody>
      </p:sp>
      <p:grpSp>
        <p:nvGrpSpPr>
          <p:cNvPr id="105" name="Group 13"/>
          <p:cNvGrpSpPr/>
          <p:nvPr/>
        </p:nvGrpSpPr>
        <p:grpSpPr>
          <a:xfrm>
            <a:off x="-1" y="5420035"/>
            <a:ext cx="3572981" cy="455550"/>
            <a:chOff x="0" y="0"/>
            <a:chExt cx="3572979" cy="455548"/>
          </a:xfrm>
        </p:grpSpPr>
        <p:sp>
          <p:nvSpPr>
            <p:cNvPr id="103" name="Freeform 14"/>
            <p:cNvSpPr/>
            <p:nvPr/>
          </p:nvSpPr>
          <p:spPr>
            <a:xfrm>
              <a:off x="-1" y="313927"/>
              <a:ext cx="3572981" cy="141622"/>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sp>
          <p:nvSpPr>
            <p:cNvPr id="104" name="Freeform 15"/>
            <p:cNvSpPr/>
            <p:nvPr/>
          </p:nvSpPr>
          <p:spPr>
            <a:xfrm>
              <a:off x="-1" y="-1"/>
              <a:ext cx="3572981" cy="141623"/>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grpSp>
      <p:pic>
        <p:nvPicPr>
          <p:cNvPr id="106" name="Picture 6" descr="Picture 6"/>
          <p:cNvPicPr>
            <a:picLocks noChangeAspect="1"/>
          </p:cNvPicPr>
          <p:nvPr/>
        </p:nvPicPr>
        <p:blipFill>
          <a:blip r:embed="rId5"/>
          <a:stretch>
            <a:fillRect/>
          </a:stretch>
        </p:blipFill>
        <p:spPr>
          <a:xfrm>
            <a:off x="103332" y="144930"/>
            <a:ext cx="3217335" cy="895415"/>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lang="en-GB" dirty="0"/>
              <a:t>Testing understanding</a:t>
            </a:r>
            <a:endParaRPr dirty="0"/>
          </a:p>
        </p:txBody>
      </p:sp>
      <p:sp>
        <p:nvSpPr>
          <p:cNvPr id="109" name="Content Placeholder 4"/>
          <p:cNvSpPr txBox="1">
            <a:spLocks noGrp="1"/>
          </p:cNvSpPr>
          <p:nvPr>
            <p:ph type="body" idx="1"/>
          </p:nvPr>
        </p:nvSpPr>
        <p:spPr>
          <a:xfrm>
            <a:off x="457200" y="1600200"/>
            <a:ext cx="8229600" cy="5018314"/>
          </a:xfrm>
          <a:prstGeom prst="rect">
            <a:avLst/>
          </a:prstGeom>
        </p:spPr>
        <p:txBody>
          <a:bodyPr>
            <a:normAutofit/>
          </a:bodyPr>
          <a:lstStyle/>
          <a:p>
            <a:pPr marL="0" indent="0">
              <a:spcBef>
                <a:spcPts val="600"/>
              </a:spcBef>
              <a:buSzTx/>
              <a:buNone/>
              <a:defRPr sz="2800"/>
            </a:pPr>
            <a:endParaRPr lang="en-GB" sz="2400" dirty="0"/>
          </a:p>
          <a:p>
            <a:pPr>
              <a:spcBef>
                <a:spcPts val="600"/>
              </a:spcBef>
              <a:buSzTx/>
              <a:buFont typeface="Wingdings" panose="05000000000000000000" pitchFamily="2" charset="2"/>
              <a:buChar char="Ø"/>
              <a:defRPr sz="2800"/>
            </a:pPr>
            <a:endParaRPr lang="en-GB" sz="2400" dirty="0"/>
          </a:p>
          <a:p>
            <a:pPr>
              <a:spcBef>
                <a:spcPts val="600"/>
              </a:spcBef>
              <a:buSzTx/>
              <a:buFont typeface="Wingdings" panose="05000000000000000000" pitchFamily="2" charset="2"/>
              <a:buChar char="Ø"/>
              <a:defRPr sz="2800"/>
            </a:pPr>
            <a:r>
              <a:rPr lang="en-GB" sz="2400" dirty="0"/>
              <a:t>Readability testing for standard communications. </a:t>
            </a:r>
          </a:p>
          <a:p>
            <a:pPr>
              <a:spcBef>
                <a:spcPts val="600"/>
              </a:spcBef>
              <a:buSzTx/>
              <a:buFont typeface="Wingdings" panose="05000000000000000000" pitchFamily="2" charset="2"/>
              <a:buChar char="Ø"/>
              <a:defRPr sz="2800"/>
            </a:pPr>
            <a:endParaRPr lang="en-GB" sz="2400" dirty="0"/>
          </a:p>
          <a:p>
            <a:pPr>
              <a:spcBef>
                <a:spcPts val="600"/>
              </a:spcBef>
              <a:buSzTx/>
              <a:buFont typeface="Wingdings" panose="05000000000000000000" pitchFamily="2" charset="2"/>
              <a:buChar char="Ø"/>
              <a:defRPr sz="2800"/>
            </a:pPr>
            <a:r>
              <a:rPr lang="en-GB" sz="2400" dirty="0"/>
              <a:t>Paragraph 8.73:</a:t>
            </a:r>
          </a:p>
          <a:p>
            <a:pPr>
              <a:spcBef>
                <a:spcPts val="600"/>
              </a:spcBef>
              <a:buSzTx/>
              <a:buFont typeface="Wingdings" panose="05000000000000000000" pitchFamily="2" charset="2"/>
              <a:buChar char="Ø"/>
              <a:defRPr sz="2800"/>
            </a:pPr>
            <a:endParaRPr lang="en-GB" sz="2400" dirty="0"/>
          </a:p>
          <a:p>
            <a:pPr marL="0" indent="0" algn="just">
              <a:spcBef>
                <a:spcPts val="600"/>
              </a:spcBef>
              <a:buSzTx/>
              <a:buNone/>
              <a:defRPr sz="2800"/>
            </a:pPr>
            <a:r>
              <a:rPr lang="en-GB" sz="2400" dirty="0"/>
              <a:t>“adopt a ‘test and learn approach’, adapting communications where appropriate with the aim of improving customer understanding to support good outcomes.” </a:t>
            </a:r>
          </a:p>
          <a:p>
            <a:pPr marL="0" indent="0" algn="just">
              <a:spcBef>
                <a:spcPts val="600"/>
              </a:spcBef>
              <a:buSzTx/>
              <a:buNone/>
              <a:defRPr sz="2800"/>
            </a:pPr>
            <a:endParaRPr lang="en-GB" sz="2400" dirty="0"/>
          </a:p>
          <a:p>
            <a:pPr marL="0" indent="0" algn="just">
              <a:spcBef>
                <a:spcPts val="600"/>
              </a:spcBef>
              <a:buSzTx/>
              <a:buNone/>
              <a:defRPr sz="2800"/>
            </a:pPr>
            <a:endParaRPr lang="en-GB" sz="24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881743801"/>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lang="en-GB" dirty="0"/>
              <a:t>Customer support</a:t>
            </a:r>
            <a:endParaRPr dirty="0"/>
          </a:p>
        </p:txBody>
      </p:sp>
      <p:sp>
        <p:nvSpPr>
          <p:cNvPr id="109" name="Content Placeholder 4"/>
          <p:cNvSpPr txBox="1">
            <a:spLocks noGrp="1"/>
          </p:cNvSpPr>
          <p:nvPr>
            <p:ph type="body" idx="1"/>
          </p:nvPr>
        </p:nvSpPr>
        <p:spPr>
          <a:xfrm>
            <a:off x="457200" y="1600200"/>
            <a:ext cx="8229600" cy="5018314"/>
          </a:xfrm>
          <a:prstGeom prst="rect">
            <a:avLst/>
          </a:prstGeom>
        </p:spPr>
        <p:txBody>
          <a:bodyPr>
            <a:normAutofit fontScale="92500" lnSpcReduction="20000"/>
          </a:bodyPr>
          <a:lstStyle/>
          <a:p>
            <a:pPr marL="0" indent="0">
              <a:spcBef>
                <a:spcPts val="600"/>
              </a:spcBef>
              <a:buSzTx/>
              <a:buNone/>
              <a:defRPr sz="2800"/>
            </a:pPr>
            <a:endParaRPr lang="en-GB" sz="2400" dirty="0"/>
          </a:p>
          <a:p>
            <a:pPr>
              <a:spcBef>
                <a:spcPts val="600"/>
              </a:spcBef>
              <a:buSzTx/>
              <a:buFont typeface="Wingdings" panose="05000000000000000000" pitchFamily="2" charset="2"/>
              <a:buChar char="Ø"/>
              <a:defRPr sz="2800"/>
            </a:pPr>
            <a:r>
              <a:rPr lang="en-GB" sz="2400" dirty="0"/>
              <a:t>At the heart of this pillar is providing support that meets the needs of the customer.  </a:t>
            </a:r>
          </a:p>
          <a:p>
            <a:pPr>
              <a:spcBef>
                <a:spcPts val="600"/>
              </a:spcBef>
              <a:buSzTx/>
              <a:buFont typeface="Wingdings" panose="05000000000000000000" pitchFamily="2" charset="2"/>
              <a:buChar char="Ø"/>
              <a:defRPr sz="2800"/>
            </a:pPr>
            <a:endParaRPr lang="en-GB" sz="2400" dirty="0"/>
          </a:p>
          <a:p>
            <a:pPr>
              <a:spcBef>
                <a:spcPts val="600"/>
              </a:spcBef>
              <a:buSzTx/>
              <a:buFont typeface="Wingdings" panose="05000000000000000000" pitchFamily="2" charset="2"/>
              <a:buChar char="Ø"/>
              <a:defRPr sz="2800"/>
            </a:pPr>
            <a:r>
              <a:rPr lang="en-GB" sz="2400" dirty="0"/>
              <a:t>Paragraph 9.4:</a:t>
            </a:r>
          </a:p>
          <a:p>
            <a:pPr>
              <a:spcBef>
                <a:spcPts val="600"/>
              </a:spcBef>
              <a:buSzTx/>
              <a:buFont typeface="Wingdings" panose="05000000000000000000" pitchFamily="2" charset="2"/>
              <a:buChar char="Ø"/>
              <a:defRPr sz="2800"/>
            </a:pPr>
            <a:endParaRPr lang="en-GB" sz="2400" dirty="0"/>
          </a:p>
          <a:p>
            <a:pPr marL="0" indent="0">
              <a:spcBef>
                <a:spcPts val="600"/>
              </a:spcBef>
              <a:buSzTx/>
              <a:buNone/>
              <a:defRPr sz="2800"/>
            </a:pPr>
            <a:r>
              <a:rPr lang="en-GB" sz="2400" dirty="0"/>
              <a:t>“Under the consumer understanding outcome firms should communicate with customers in a way that equips them to make effective, timely and properly informed decisions. </a:t>
            </a:r>
          </a:p>
          <a:p>
            <a:pPr marL="0" indent="0">
              <a:spcBef>
                <a:spcPts val="600"/>
              </a:spcBef>
              <a:buSzTx/>
              <a:buNone/>
              <a:defRPr sz="2800"/>
            </a:pPr>
            <a:endParaRPr lang="en-GB" sz="2400" dirty="0"/>
          </a:p>
          <a:p>
            <a:pPr marL="0" indent="0">
              <a:spcBef>
                <a:spcPts val="600"/>
              </a:spcBef>
              <a:buSzTx/>
              <a:buNone/>
              <a:defRPr sz="2800"/>
            </a:pPr>
            <a:r>
              <a:rPr lang="en-GB" sz="2400" dirty="0"/>
              <a:t>Under the consumer support outcome firms should enable customers to act on these decisions without facing unreasonable barriers.”</a:t>
            </a:r>
          </a:p>
          <a:p>
            <a:pPr marL="0" indent="0">
              <a:spcBef>
                <a:spcPts val="600"/>
              </a:spcBef>
              <a:buSzTx/>
              <a:buNone/>
              <a:defRPr sz="2800"/>
            </a:pPr>
            <a:endParaRPr lang="en-GB" sz="2400" dirty="0"/>
          </a:p>
          <a:p>
            <a:pPr>
              <a:spcBef>
                <a:spcPts val="600"/>
              </a:spcBef>
              <a:buSzTx/>
              <a:buFont typeface="Wingdings" panose="05000000000000000000" pitchFamily="2" charset="2"/>
              <a:buChar char="Ø"/>
              <a:defRPr sz="2800"/>
            </a:pPr>
            <a:r>
              <a:rPr lang="en-GB" sz="2400" dirty="0"/>
              <a:t>Particular focus on vulnerable customers.  Paragraph 9.37 deals with representatives of vulnerable customers. </a:t>
            </a:r>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1691007082"/>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Title 3"/>
          <p:cNvSpPr txBox="1">
            <a:spLocks noGrp="1"/>
          </p:cNvSpPr>
          <p:nvPr>
            <p:ph type="title"/>
          </p:nvPr>
        </p:nvSpPr>
        <p:spPr>
          <a:xfrm>
            <a:off x="457200" y="-1"/>
            <a:ext cx="8229600" cy="1023261"/>
          </a:xfrm>
          <a:prstGeom prst="rect">
            <a:avLst/>
          </a:prstGeom>
        </p:spPr>
        <p:txBody>
          <a:bodyPr>
            <a:normAutofit fontScale="90000"/>
          </a:bodyPr>
          <a:lstStyle>
            <a:lvl1pPr algn="l">
              <a:defRPr b="1"/>
            </a:lvl1pPr>
          </a:lstStyle>
          <a:p>
            <a:r>
              <a:rPr lang="en-GB" dirty="0"/>
              <a:t>How does outcomes-based regulation work?</a:t>
            </a:r>
            <a:endParaRPr dirty="0"/>
          </a:p>
        </p:txBody>
      </p:sp>
      <p:sp>
        <p:nvSpPr>
          <p:cNvPr id="109" name="Content Placeholder 4"/>
          <p:cNvSpPr txBox="1">
            <a:spLocks noGrp="1"/>
          </p:cNvSpPr>
          <p:nvPr>
            <p:ph type="body" idx="1"/>
          </p:nvPr>
        </p:nvSpPr>
        <p:spPr>
          <a:xfrm>
            <a:off x="457200" y="1132116"/>
            <a:ext cx="8229600" cy="6074228"/>
          </a:xfrm>
          <a:prstGeom prst="rect">
            <a:avLst/>
          </a:prstGeom>
        </p:spPr>
        <p:txBody>
          <a:bodyPr>
            <a:noAutofit/>
          </a:bodyPr>
          <a:lstStyle/>
          <a:p>
            <a:pPr>
              <a:spcBef>
                <a:spcPts val="600"/>
              </a:spcBef>
              <a:buSzTx/>
              <a:buFont typeface="Wingdings" panose="05000000000000000000" pitchFamily="2" charset="2"/>
              <a:buChar char="Ø"/>
              <a:defRPr sz="2700"/>
            </a:pPr>
            <a:endParaRPr lang="en-GB" sz="2800" dirty="0"/>
          </a:p>
          <a:p>
            <a:pPr marL="0" indent="0">
              <a:spcBef>
                <a:spcPts val="600"/>
              </a:spcBef>
              <a:buSzTx/>
              <a:buNone/>
              <a:defRPr sz="2700"/>
            </a:pPr>
            <a:endParaRPr lang="en-GB" sz="2800" dirty="0"/>
          </a:p>
          <a:p>
            <a:pPr marL="0" indent="0">
              <a:spcBef>
                <a:spcPts val="600"/>
              </a:spcBef>
              <a:buSzTx/>
              <a:buNone/>
              <a:defRPr sz="2700"/>
            </a:pPr>
            <a:r>
              <a:rPr lang="en-GB" sz="2800" dirty="0"/>
              <a:t>Inputs			Outputs		Outcomes</a:t>
            </a:r>
          </a:p>
          <a:p>
            <a:pPr marL="0" indent="0">
              <a:spcBef>
                <a:spcPts val="600"/>
              </a:spcBef>
              <a:buSzTx/>
              <a:buNone/>
              <a:defRPr sz="2800"/>
            </a:pPr>
            <a:endParaRPr lang="en-GB" sz="2800" dirty="0"/>
          </a:p>
          <a:p>
            <a:pPr marL="0" indent="0">
              <a:spcBef>
                <a:spcPts val="600"/>
              </a:spcBef>
              <a:buSzTx/>
              <a:buNone/>
              <a:defRPr sz="2800"/>
            </a:pPr>
            <a:r>
              <a:rPr lang="en-GB" sz="2400" i="1" dirty="0"/>
              <a:t>The skills / 		The activities 		What is to be resources needed	to achieve the 		achieved / what the to achieve the 		outcomes.		client vales.</a:t>
            </a:r>
          </a:p>
          <a:p>
            <a:pPr marL="0" indent="0">
              <a:spcBef>
                <a:spcPts val="600"/>
              </a:spcBef>
              <a:buSzTx/>
              <a:buNone/>
              <a:defRPr sz="2800"/>
            </a:pPr>
            <a:r>
              <a:rPr lang="en-GB" sz="2400" i="1" dirty="0"/>
              <a:t>outcomes. </a:t>
            </a:r>
          </a:p>
          <a:p>
            <a:pPr marL="0" indent="0">
              <a:spcBef>
                <a:spcPts val="600"/>
              </a:spcBef>
              <a:buSzTx/>
              <a:buNone/>
              <a:defRPr sz="2800"/>
            </a:pPr>
            <a:endParaRPr lang="en-GB" sz="2400" i="1" dirty="0"/>
          </a:p>
          <a:p>
            <a:pPr>
              <a:spcBef>
                <a:spcPts val="600"/>
              </a:spcBef>
              <a:buSzTx/>
              <a:buFont typeface="Wingdings" panose="05000000000000000000" pitchFamily="2" charset="2"/>
              <a:buChar char="Ø"/>
              <a:defRPr sz="2800"/>
            </a:pPr>
            <a:r>
              <a:rPr lang="en-GB" sz="2400" dirty="0"/>
              <a:t>The regulator sets the outcomes to be achieved.  </a:t>
            </a:r>
          </a:p>
          <a:p>
            <a:pPr>
              <a:spcBef>
                <a:spcPts val="600"/>
              </a:spcBef>
              <a:buSzTx/>
              <a:buFont typeface="Wingdings" panose="05000000000000000000" pitchFamily="2" charset="2"/>
              <a:buChar char="Ø"/>
              <a:defRPr sz="2800"/>
            </a:pPr>
            <a:endParaRPr lang="en-GB" sz="2400" i="1" dirty="0"/>
          </a:p>
          <a:p>
            <a:pPr>
              <a:spcBef>
                <a:spcPts val="600"/>
              </a:spcBef>
              <a:buSzTx/>
              <a:buFont typeface="Wingdings" panose="05000000000000000000" pitchFamily="2" charset="2"/>
              <a:buChar char="Ø"/>
              <a:defRPr sz="2800"/>
            </a:pPr>
            <a:r>
              <a:rPr lang="en-GB" sz="2400" dirty="0"/>
              <a:t>The firm has freedom in terms of the inputs and outputs to achieve the outcomes. </a:t>
            </a:r>
            <a:endParaRPr lang="en-GB" sz="2400" i="1" dirty="0"/>
          </a:p>
          <a:p>
            <a:pPr marL="0" indent="0">
              <a:spcBef>
                <a:spcPts val="600"/>
              </a:spcBef>
              <a:buSzTx/>
              <a:buNone/>
              <a:defRPr sz="2800"/>
            </a:pPr>
            <a:endParaRPr lang="en-GB" sz="2400" i="1" dirty="0"/>
          </a:p>
          <a:p>
            <a:pPr marL="0" indent="0">
              <a:spcBef>
                <a:spcPts val="600"/>
              </a:spcBef>
              <a:buSzTx/>
              <a:buNone/>
              <a:defRPr sz="2800"/>
            </a:pPr>
            <a:endParaRPr lang="en-GB" sz="2400" i="1" dirty="0"/>
          </a:p>
          <a:p>
            <a:pPr marL="0" indent="0">
              <a:spcBef>
                <a:spcPts val="600"/>
              </a:spcBef>
              <a:buSzTx/>
              <a:buNone/>
              <a:defRPr sz="2800"/>
            </a:pPr>
            <a:endParaRPr lang="en-GB"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
        <p:nvSpPr>
          <p:cNvPr id="2" name="Arrow: Striped Right 1">
            <a:extLst>
              <a:ext uri="{FF2B5EF4-FFF2-40B4-BE49-F238E27FC236}">
                <a16:creationId xmlns:a16="http://schemas.microsoft.com/office/drawing/2014/main" id="{E784082F-433A-199F-0170-BBF73A903F0C}"/>
              </a:ext>
            </a:extLst>
          </p:cNvPr>
          <p:cNvSpPr/>
          <p:nvPr/>
        </p:nvSpPr>
        <p:spPr>
          <a:xfrm>
            <a:off x="1774372" y="2193252"/>
            <a:ext cx="978408" cy="484632"/>
          </a:xfrm>
          <a:prstGeom prst="stripedRightArrow">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GB" sz="1800" b="0" i="0" u="none" strike="noStrike" cap="none" spc="0" normalizeH="0" baseline="0">
              <a:ln>
                <a:noFill/>
              </a:ln>
              <a:solidFill>
                <a:srgbClr val="000000"/>
              </a:solidFill>
              <a:effectLst/>
              <a:uFillTx/>
              <a:latin typeface="+mn-lt"/>
              <a:ea typeface="+mn-ea"/>
              <a:cs typeface="+mn-cs"/>
              <a:sym typeface="Calibri"/>
            </a:endParaRPr>
          </a:p>
        </p:txBody>
      </p:sp>
      <p:sp>
        <p:nvSpPr>
          <p:cNvPr id="3" name="Arrow: Striped Right 2">
            <a:extLst>
              <a:ext uri="{FF2B5EF4-FFF2-40B4-BE49-F238E27FC236}">
                <a16:creationId xmlns:a16="http://schemas.microsoft.com/office/drawing/2014/main" id="{D758FDBC-F14C-90A8-9D81-21C254F14B01}"/>
              </a:ext>
            </a:extLst>
          </p:cNvPr>
          <p:cNvSpPr/>
          <p:nvPr/>
        </p:nvSpPr>
        <p:spPr>
          <a:xfrm>
            <a:off x="4741382" y="2193252"/>
            <a:ext cx="978408" cy="484632"/>
          </a:xfrm>
          <a:prstGeom prst="stripedRightArrow">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GB" sz="1800" b="0" i="0" u="none" strike="noStrike" cap="none" spc="0" normalizeH="0" baseline="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2974600569"/>
      </p:ext>
    </p:extLst>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pic>
        <p:nvPicPr>
          <p:cNvPr id="185" name="Picture 14" descr="Picture 14"/>
          <p:cNvPicPr>
            <a:picLocks noChangeAspect="1"/>
          </p:cNvPicPr>
          <p:nvPr/>
        </p:nvPicPr>
        <p:blipFill>
          <a:blip r:embed="rId2"/>
          <a:srcRect r="66477"/>
          <a:stretch>
            <a:fillRect/>
          </a:stretch>
        </p:blipFill>
        <p:spPr>
          <a:xfrm>
            <a:off x="8475344" y="6364628"/>
            <a:ext cx="1021737" cy="950573"/>
          </a:xfrm>
          <a:prstGeom prst="rect">
            <a:avLst/>
          </a:prstGeom>
          <a:ln w="12700">
            <a:miter lim="400000"/>
          </a:ln>
        </p:spPr>
      </p:pic>
      <p:pic>
        <p:nvPicPr>
          <p:cNvPr id="186" name="Picture 2" descr="Picture 2"/>
          <p:cNvPicPr>
            <a:picLocks noChangeAspect="1"/>
          </p:cNvPicPr>
          <p:nvPr/>
        </p:nvPicPr>
        <p:blipFill>
          <a:blip r:embed="rId3"/>
          <a:srcRect t="798" r="88376"/>
          <a:stretch>
            <a:fillRect/>
          </a:stretch>
        </p:blipFill>
        <p:spPr>
          <a:xfrm rot="10800000">
            <a:off x="-76201" y="-2"/>
            <a:ext cx="864123" cy="7315201"/>
          </a:xfrm>
          <a:prstGeom prst="rect">
            <a:avLst/>
          </a:prstGeom>
          <a:ln w="12700">
            <a:miter lim="400000"/>
          </a:ln>
        </p:spPr>
      </p:pic>
      <p:grpSp>
        <p:nvGrpSpPr>
          <p:cNvPr id="189" name="Group 3"/>
          <p:cNvGrpSpPr/>
          <p:nvPr/>
        </p:nvGrpSpPr>
        <p:grpSpPr>
          <a:xfrm>
            <a:off x="778396" y="-1"/>
            <a:ext cx="455550" cy="7315201"/>
            <a:chOff x="0" y="0"/>
            <a:chExt cx="455549" cy="7315200"/>
          </a:xfrm>
        </p:grpSpPr>
        <p:sp>
          <p:nvSpPr>
            <p:cNvPr id="187" name="Freeform 4"/>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88" name="Freeform 5"/>
            <p:cNvSpPr/>
            <p:nvPr/>
          </p:nvSpPr>
          <p:spPr>
            <a:xfrm rot="5400000">
              <a:off x="-3272862" y="3586789"/>
              <a:ext cx="7315201" cy="141622"/>
            </a:xfrm>
            <a:prstGeom prst="rect">
              <a:avLst/>
            </a:prstGeom>
            <a:solidFill>
              <a:srgbClr val="28AD18"/>
            </a:solidFill>
            <a:ln w="12700" cap="flat">
              <a:noFill/>
              <a:miter lim="400000"/>
            </a:ln>
            <a:effectLst/>
          </p:spPr>
          <p:txBody>
            <a:bodyPr wrap="square" lIns="45719" tIns="45719" rIns="45719" bIns="45719" numCol="1" anchor="t">
              <a:noAutofit/>
            </a:bodyPr>
            <a:lstStyle/>
            <a:p>
              <a:endParaRPr/>
            </a:p>
          </p:txBody>
        </p:sp>
      </p:grpSp>
      <p:pic>
        <p:nvPicPr>
          <p:cNvPr id="190" name="Content Placeholder 2" descr="Content Placeholder 2"/>
          <p:cNvPicPr>
            <a:picLocks noChangeAspect="1"/>
          </p:cNvPicPr>
          <p:nvPr/>
        </p:nvPicPr>
        <p:blipFill>
          <a:blip r:embed="rId4"/>
          <a:stretch>
            <a:fillRect/>
          </a:stretch>
        </p:blipFill>
        <p:spPr>
          <a:xfrm>
            <a:off x="1233945" y="0"/>
            <a:ext cx="8558913" cy="7315200"/>
          </a:xfrm>
          <a:prstGeom prst="rect">
            <a:avLst/>
          </a:prstGeom>
          <a:ln w="12700">
            <a:miter lim="400000"/>
          </a:ln>
        </p:spPr>
      </p:pic>
    </p:spTree>
    <p:extLst>
      <p:ext uri="{BB962C8B-B14F-4D97-AF65-F5344CB8AC3E}">
        <p14:creationId xmlns:p14="http://schemas.microsoft.com/office/powerpoint/2010/main" val="3329820800"/>
      </p:ext>
    </p:extLst>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94" name="Picture 2" descr="Picture 2"/>
          <p:cNvPicPr>
            <a:picLocks noChangeAspect="1"/>
          </p:cNvPicPr>
          <p:nvPr/>
        </p:nvPicPr>
        <p:blipFill>
          <a:blip r:embed="rId3">
            <a:alphaModFix amt="58000"/>
          </a:blip>
          <a:srcRect l="2172" t="5660" b="21254"/>
          <a:stretch>
            <a:fillRect/>
          </a:stretch>
        </p:blipFill>
        <p:spPr>
          <a:xfrm>
            <a:off x="0" y="832"/>
            <a:ext cx="9753604" cy="7314368"/>
          </a:xfrm>
          <a:prstGeom prst="rect">
            <a:avLst/>
          </a:prstGeom>
          <a:ln w="12700">
            <a:miter lim="400000"/>
          </a:ln>
        </p:spPr>
      </p:pic>
      <p:grpSp>
        <p:nvGrpSpPr>
          <p:cNvPr id="97" name="Group 3"/>
          <p:cNvGrpSpPr/>
          <p:nvPr/>
        </p:nvGrpSpPr>
        <p:grpSpPr>
          <a:xfrm>
            <a:off x="5867736" y="503744"/>
            <a:ext cx="3885866" cy="455550"/>
            <a:chOff x="0" y="0"/>
            <a:chExt cx="3885865" cy="455548"/>
          </a:xfrm>
        </p:grpSpPr>
        <p:sp>
          <p:nvSpPr>
            <p:cNvPr id="95" name="Freeform 4"/>
            <p:cNvSpPr/>
            <p:nvPr/>
          </p:nvSpPr>
          <p:spPr>
            <a:xfrm>
              <a:off x="0" y="313927"/>
              <a:ext cx="3885866"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96" name="Freeform 5"/>
            <p:cNvSpPr/>
            <p:nvPr/>
          </p:nvSpPr>
          <p:spPr>
            <a:xfrm>
              <a:off x="0" y="-1"/>
              <a:ext cx="3885866" cy="141623"/>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grpSp>
      <p:sp>
        <p:nvSpPr>
          <p:cNvPr id="99" name="TextBox 9"/>
          <p:cNvSpPr txBox="1"/>
          <p:nvPr/>
        </p:nvSpPr>
        <p:spPr>
          <a:xfrm>
            <a:off x="206457" y="2013148"/>
            <a:ext cx="9340686" cy="343831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ctr">
              <a:lnSpc>
                <a:spcPts val="3800"/>
              </a:lnSpc>
              <a:defRPr sz="4400" b="1">
                <a:solidFill>
                  <a:srgbClr val="FFFFFF"/>
                </a:solidFill>
              </a:defRPr>
            </a:pPr>
            <a:endParaRPr lang="en-GB" sz="4000" dirty="0"/>
          </a:p>
          <a:p>
            <a:pPr algn="ctr">
              <a:lnSpc>
                <a:spcPts val="3800"/>
              </a:lnSpc>
              <a:defRPr sz="4400" b="1">
                <a:solidFill>
                  <a:srgbClr val="FFFFFF"/>
                </a:solidFill>
              </a:defRPr>
            </a:pPr>
            <a:endParaRPr lang="en-GB" sz="4000" dirty="0"/>
          </a:p>
          <a:p>
            <a:pPr algn="ctr">
              <a:lnSpc>
                <a:spcPts val="3800"/>
              </a:lnSpc>
              <a:defRPr sz="4400" b="1">
                <a:solidFill>
                  <a:srgbClr val="FFFFFF"/>
                </a:solidFill>
              </a:defRPr>
            </a:pPr>
            <a:r>
              <a:rPr lang="en-GB" sz="4000" dirty="0"/>
              <a:t>Communicating in a way that aids accessibility and understanding</a:t>
            </a:r>
          </a:p>
          <a:p>
            <a:pPr algn="ctr">
              <a:lnSpc>
                <a:spcPts val="3800"/>
              </a:lnSpc>
              <a:defRPr sz="4400" b="1">
                <a:solidFill>
                  <a:srgbClr val="FFFFFF"/>
                </a:solidFill>
              </a:defRPr>
            </a:pPr>
            <a:endParaRPr lang="en-GB" sz="4000" dirty="0"/>
          </a:p>
          <a:p>
            <a:pPr algn="ctr">
              <a:lnSpc>
                <a:spcPts val="3800"/>
              </a:lnSpc>
              <a:defRPr sz="4400" b="1">
                <a:solidFill>
                  <a:srgbClr val="FFFFFF"/>
                </a:solidFill>
              </a:defRPr>
            </a:pPr>
            <a:r>
              <a:rPr lang="en-GB" sz="4000" dirty="0"/>
              <a:t> </a:t>
            </a:r>
            <a:br>
              <a:rPr dirty="0"/>
            </a:br>
            <a:endParaRPr dirty="0"/>
          </a:p>
        </p:txBody>
      </p:sp>
      <p:grpSp>
        <p:nvGrpSpPr>
          <p:cNvPr id="105" name="Group 13"/>
          <p:cNvGrpSpPr/>
          <p:nvPr/>
        </p:nvGrpSpPr>
        <p:grpSpPr>
          <a:xfrm>
            <a:off x="-1" y="5420035"/>
            <a:ext cx="3572981" cy="455550"/>
            <a:chOff x="0" y="0"/>
            <a:chExt cx="3572979" cy="455548"/>
          </a:xfrm>
        </p:grpSpPr>
        <p:sp>
          <p:nvSpPr>
            <p:cNvPr id="103" name="Freeform 14"/>
            <p:cNvSpPr/>
            <p:nvPr/>
          </p:nvSpPr>
          <p:spPr>
            <a:xfrm>
              <a:off x="-1" y="313927"/>
              <a:ext cx="3572981" cy="141622"/>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sp>
          <p:nvSpPr>
            <p:cNvPr id="104" name="Freeform 15"/>
            <p:cNvSpPr/>
            <p:nvPr/>
          </p:nvSpPr>
          <p:spPr>
            <a:xfrm>
              <a:off x="-1" y="-1"/>
              <a:ext cx="3572981" cy="141623"/>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grpSp>
      <p:pic>
        <p:nvPicPr>
          <p:cNvPr id="106" name="Picture 6" descr="Picture 6"/>
          <p:cNvPicPr>
            <a:picLocks noChangeAspect="1"/>
          </p:cNvPicPr>
          <p:nvPr/>
        </p:nvPicPr>
        <p:blipFill>
          <a:blip r:embed="rId4"/>
          <a:stretch>
            <a:fillRect/>
          </a:stretch>
        </p:blipFill>
        <p:spPr>
          <a:xfrm>
            <a:off x="103332" y="144930"/>
            <a:ext cx="3217335" cy="895415"/>
          </a:xfrm>
          <a:prstGeom prst="rect">
            <a:avLst/>
          </a:prstGeom>
          <a:ln w="12700">
            <a:miter lim="400000"/>
          </a:ln>
        </p:spPr>
      </p:pic>
    </p:spTree>
    <p:extLst>
      <p:ext uri="{BB962C8B-B14F-4D97-AF65-F5344CB8AC3E}">
        <p14:creationId xmlns:p14="http://schemas.microsoft.com/office/powerpoint/2010/main" val="939397502"/>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734F83-1D5B-4564-9D2B-464A8EEB4FEB}"/>
              </a:ext>
            </a:extLst>
          </p:cNvPr>
          <p:cNvSpPr>
            <a:spLocks noGrp="1"/>
          </p:cNvSpPr>
          <p:nvPr>
            <p:ph type="title"/>
          </p:nvPr>
        </p:nvSpPr>
        <p:spPr/>
        <p:txBody>
          <a:bodyPr/>
          <a:lstStyle/>
          <a:p>
            <a:pPr algn="l"/>
            <a:r>
              <a:rPr lang="en-GB" sz="4400" b="1" dirty="0"/>
              <a:t>Plain language is the key</a:t>
            </a:r>
            <a:endParaRPr lang="en-GB" b="1" dirty="0"/>
          </a:p>
        </p:txBody>
      </p:sp>
      <p:sp>
        <p:nvSpPr>
          <p:cNvPr id="5" name="Content Placeholder 4">
            <a:extLst>
              <a:ext uri="{FF2B5EF4-FFF2-40B4-BE49-F238E27FC236}">
                <a16:creationId xmlns:a16="http://schemas.microsoft.com/office/drawing/2014/main" id="{81ABA070-41B0-42F6-AA2D-28FEB04DACB1}"/>
              </a:ext>
            </a:extLst>
          </p:cNvPr>
          <p:cNvSpPr>
            <a:spLocks noGrp="1"/>
          </p:cNvSpPr>
          <p:nvPr>
            <p:ph idx="1"/>
          </p:nvPr>
        </p:nvSpPr>
        <p:spPr>
          <a:xfrm>
            <a:off x="457200" y="1600200"/>
            <a:ext cx="8229600" cy="5029200"/>
          </a:xfrm>
        </p:spPr>
        <p:txBody>
          <a:bodyPr>
            <a:normAutofit/>
          </a:bodyPr>
          <a:lstStyle/>
          <a:p>
            <a:pPr marL="0" indent="0">
              <a:buNone/>
            </a:pPr>
            <a:r>
              <a:rPr lang="en-GB" sz="2800" dirty="0">
                <a:solidFill>
                  <a:schemeClr val="tx2">
                    <a:lumMod val="50000"/>
                  </a:schemeClr>
                </a:solidFill>
              </a:rPr>
              <a:t>	</a:t>
            </a:r>
          </a:p>
          <a:p>
            <a:pPr marL="0" indent="0">
              <a:buNone/>
            </a:pPr>
            <a:r>
              <a:rPr lang="en-GB" sz="2800" dirty="0">
                <a:solidFill>
                  <a:schemeClr val="tx2">
                    <a:lumMod val="50000"/>
                  </a:schemeClr>
                </a:solidFill>
              </a:rPr>
              <a:t>	Plain language	=	Simplicity </a:t>
            </a:r>
          </a:p>
          <a:p>
            <a:pPr marL="0" indent="0">
              <a:buNone/>
            </a:pPr>
            <a:r>
              <a:rPr lang="en-GB" sz="2800" dirty="0">
                <a:solidFill>
                  <a:schemeClr val="tx2">
                    <a:lumMod val="50000"/>
                  </a:schemeClr>
                </a:solidFill>
              </a:rPr>
              <a:t>	Simplicity		=	Understanding </a:t>
            </a:r>
          </a:p>
          <a:p>
            <a:pPr marL="0" indent="0">
              <a:buNone/>
            </a:pPr>
            <a:r>
              <a:rPr lang="en-GB" sz="2800" dirty="0">
                <a:solidFill>
                  <a:schemeClr val="tx2">
                    <a:lumMod val="50000"/>
                  </a:schemeClr>
                </a:solidFill>
              </a:rPr>
              <a:t>	Understanding	=	Transparency </a:t>
            </a:r>
          </a:p>
          <a:p>
            <a:pPr marL="0" indent="0">
              <a:buNone/>
            </a:pPr>
            <a:r>
              <a:rPr lang="en-GB" sz="2800" dirty="0">
                <a:solidFill>
                  <a:schemeClr val="tx2">
                    <a:lumMod val="50000"/>
                  </a:schemeClr>
                </a:solidFill>
              </a:rPr>
              <a:t>	Transparency 	=	Honesty </a:t>
            </a:r>
          </a:p>
          <a:p>
            <a:pPr marL="0" indent="0">
              <a:buNone/>
            </a:pPr>
            <a:r>
              <a:rPr lang="en-GB" sz="2800" dirty="0">
                <a:solidFill>
                  <a:schemeClr val="tx2">
                    <a:lumMod val="50000"/>
                  </a:schemeClr>
                </a:solidFill>
              </a:rPr>
              <a:t>	Honesty 		=	Trust </a:t>
            </a:r>
          </a:p>
          <a:p>
            <a:pPr marL="0" indent="0">
              <a:buNone/>
            </a:pPr>
            <a:r>
              <a:rPr lang="en-GB" sz="2800" dirty="0">
                <a:solidFill>
                  <a:schemeClr val="tx2">
                    <a:lumMod val="50000"/>
                  </a:schemeClr>
                </a:solidFill>
              </a:rPr>
              <a:t>	Trust 			=	Customers </a:t>
            </a:r>
          </a:p>
          <a:p>
            <a:pPr marL="0" indent="0">
              <a:buNone/>
            </a:pPr>
            <a:endParaRPr lang="en-GB" sz="2800" dirty="0">
              <a:solidFill>
                <a:schemeClr val="tx2">
                  <a:lumMod val="50000"/>
                </a:schemeClr>
              </a:solidFill>
            </a:endParaRPr>
          </a:p>
          <a:p>
            <a:pPr marL="0" indent="0" algn="ctr">
              <a:buNone/>
            </a:pPr>
            <a:r>
              <a:rPr lang="en-GB" sz="2800" i="1" dirty="0">
                <a:solidFill>
                  <a:schemeClr val="tx2">
                    <a:lumMod val="50000"/>
                  </a:schemeClr>
                </a:solidFill>
              </a:rPr>
              <a:t>www.comprehensible.co.uk</a:t>
            </a:r>
          </a:p>
          <a:p>
            <a:pPr marL="0" indent="0">
              <a:buNone/>
            </a:pPr>
            <a:endParaRPr lang="en-GB" sz="2400" dirty="0"/>
          </a:p>
          <a:p>
            <a:pPr marL="0" indent="0">
              <a:buNone/>
            </a:pPr>
            <a:endParaRPr lang="en-GB" sz="2400" dirty="0"/>
          </a:p>
          <a:p>
            <a:pPr marL="0" indent="0">
              <a:buNone/>
            </a:pPr>
            <a:endParaRPr lang="en-GB" sz="2400" dirty="0"/>
          </a:p>
          <a:p>
            <a:pPr marL="0" indent="0">
              <a:buNone/>
            </a:pPr>
            <a:endParaRPr lang="en-GB" sz="2400"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spTree>
    <p:extLst>
      <p:ext uri="{BB962C8B-B14F-4D97-AF65-F5344CB8AC3E}">
        <p14:creationId xmlns:p14="http://schemas.microsoft.com/office/powerpoint/2010/main" val="963833684"/>
      </p:ext>
    </p:extLst>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3B0EDC00-1870-4841-869D-7E0A56D709AB}"/>
              </a:ext>
            </a:extLst>
          </p:cNvPr>
          <p:cNvSpPr>
            <a:spLocks noGrp="1"/>
          </p:cNvSpPr>
          <p:nvPr>
            <p:ph idx="1"/>
          </p:nvPr>
        </p:nvSpPr>
        <p:spPr>
          <a:xfrm>
            <a:off x="1406252" y="990600"/>
            <a:ext cx="8194948" cy="6172200"/>
          </a:xfrm>
        </p:spPr>
        <p:txBody>
          <a:bodyPr>
            <a:normAutofit/>
          </a:bodyPr>
          <a:lstStyle/>
          <a:p>
            <a:pPr marL="0" indent="0" algn="ctr">
              <a:buNone/>
            </a:pPr>
            <a:endParaRPr lang="en-GB" b="1" dirty="0"/>
          </a:p>
          <a:p>
            <a:pPr marL="0" indent="0" algn="ctr">
              <a:buNone/>
            </a:pPr>
            <a:endParaRPr lang="en-GB" sz="4800" b="1" dirty="0"/>
          </a:p>
          <a:p>
            <a:pPr marL="0" indent="0" algn="ctr">
              <a:buNone/>
            </a:pPr>
            <a:r>
              <a:rPr lang="en-GB" sz="4800" b="1" dirty="0"/>
              <a:t>Step 1</a:t>
            </a:r>
          </a:p>
          <a:p>
            <a:pPr marL="0" indent="0" algn="ctr">
              <a:buNone/>
            </a:pPr>
            <a:br>
              <a:rPr lang="en-GB" b="1" dirty="0"/>
            </a:br>
            <a:r>
              <a:rPr lang="en-GB" sz="4800" b="1" dirty="0"/>
              <a:t>Read &amp; Understand It Yourself</a:t>
            </a:r>
            <a:endParaRPr lang="en-GB" dirty="0"/>
          </a:p>
        </p:txBody>
      </p:sp>
      <p:pic>
        <p:nvPicPr>
          <p:cNvPr id="4" name="Picture 2"/>
          <p:cNvPicPr>
            <a:picLocks noChangeAspect="1"/>
          </p:cNvPicPr>
          <p:nvPr/>
        </p:nvPicPr>
        <p:blipFill rotWithShape="1">
          <a:blip r:embed="rId2"/>
          <a:srcRect t="798" r="88376"/>
          <a:stretch>
            <a:fillRect/>
          </a:stretch>
        </p:blipFill>
        <p:spPr>
          <a:xfrm rot="-10800000">
            <a:off x="-76200" y="-2"/>
            <a:ext cx="864122" cy="7315201"/>
          </a:xfrm>
          <a:prstGeom prst="rect">
            <a:avLst/>
          </a:prstGeom>
        </p:spPr>
      </p:pic>
      <p:grpSp>
        <p:nvGrpSpPr>
          <p:cNvPr id="5" name="Group 3"/>
          <p:cNvGrpSpPr/>
          <p:nvPr/>
        </p:nvGrpSpPr>
        <p:grpSpPr>
          <a:xfrm rot="5400000">
            <a:off x="-2651429" y="3429825"/>
            <a:ext cx="7315200" cy="455549"/>
            <a:chOff x="0" y="0"/>
            <a:chExt cx="3935972" cy="245110"/>
          </a:xfrm>
        </p:grpSpPr>
        <p:sp>
          <p:nvSpPr>
            <p:cNvPr id="6" name="Freeform 4"/>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7" name="Freeform 5"/>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28AD18"/>
            </a:solidFill>
          </p:spPr>
        </p:sp>
      </p:grpSp>
      <p:pic>
        <p:nvPicPr>
          <p:cNvPr id="10" name="Picture 9">
            <a:extLst>
              <a:ext uri="{FF2B5EF4-FFF2-40B4-BE49-F238E27FC236}">
                <a16:creationId xmlns:a16="http://schemas.microsoft.com/office/drawing/2014/main" id="{32D2D80B-BE4B-4CB8-BEC7-04AEA7178C3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14496" y="185057"/>
            <a:ext cx="3217333" cy="895414"/>
          </a:xfrm>
          <a:prstGeom prst="rect">
            <a:avLst/>
          </a:prstGeom>
        </p:spPr>
      </p:pic>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4"/>
          <p:cNvPicPr>
            <a:picLocks noChangeAspect="1"/>
          </p:cNvPicPr>
          <p:nvPr/>
        </p:nvPicPr>
        <p:blipFill>
          <a:blip r:embed="rId2"/>
          <a:srcRect r="66477"/>
          <a:stretch>
            <a:fillRect/>
          </a:stretch>
        </p:blipFill>
        <p:spPr>
          <a:xfrm>
            <a:off x="-112604" y="6096000"/>
            <a:ext cx="1021736" cy="950572"/>
          </a:xfrm>
          <a:prstGeom prst="rect">
            <a:avLst/>
          </a:prstGeom>
        </p:spPr>
      </p:pic>
      <p:pic>
        <p:nvPicPr>
          <p:cNvPr id="4" name="Picture 2"/>
          <p:cNvPicPr>
            <a:picLocks noChangeAspect="1"/>
          </p:cNvPicPr>
          <p:nvPr/>
        </p:nvPicPr>
        <p:blipFill rotWithShape="1">
          <a:blip r:embed="rId3"/>
          <a:srcRect t="798" r="88376"/>
          <a:stretch>
            <a:fillRect/>
          </a:stretch>
        </p:blipFill>
        <p:spPr>
          <a:xfrm rot="-10800000">
            <a:off x="-76200" y="-2"/>
            <a:ext cx="864122" cy="7315201"/>
          </a:xfrm>
          <a:prstGeom prst="rect">
            <a:avLst/>
          </a:prstGeom>
        </p:spPr>
      </p:pic>
      <p:grpSp>
        <p:nvGrpSpPr>
          <p:cNvPr id="5" name="Group 3"/>
          <p:cNvGrpSpPr/>
          <p:nvPr/>
        </p:nvGrpSpPr>
        <p:grpSpPr>
          <a:xfrm rot="5400000">
            <a:off x="-2651429" y="3429825"/>
            <a:ext cx="7315200" cy="455549"/>
            <a:chOff x="0" y="0"/>
            <a:chExt cx="3935972" cy="245110"/>
          </a:xfrm>
        </p:grpSpPr>
        <p:sp>
          <p:nvSpPr>
            <p:cNvPr id="6" name="Freeform 4"/>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7" name="Freeform 5"/>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28AD18"/>
            </a:solidFill>
          </p:spPr>
        </p:sp>
      </p:grpSp>
      <p:sp>
        <p:nvSpPr>
          <p:cNvPr id="11" name="Title 8">
            <a:extLst>
              <a:ext uri="{FF2B5EF4-FFF2-40B4-BE49-F238E27FC236}">
                <a16:creationId xmlns:a16="http://schemas.microsoft.com/office/drawing/2014/main" id="{7471DA1F-FBAC-43FE-9BD9-C6822403215D}"/>
              </a:ext>
            </a:extLst>
          </p:cNvPr>
          <p:cNvSpPr>
            <a:spLocks noGrp="1"/>
          </p:cNvSpPr>
          <p:nvPr>
            <p:ph idx="1"/>
          </p:nvPr>
        </p:nvSpPr>
        <p:spPr>
          <a:xfrm>
            <a:off x="1406525" y="457200"/>
            <a:ext cx="8194675" cy="6477000"/>
          </a:xfrm>
        </p:spPr>
        <p:txBody>
          <a:bodyPr>
            <a:normAutofit/>
          </a:bodyPr>
          <a:lstStyle/>
          <a:p>
            <a:pPr>
              <a:buFont typeface="Wingdings" panose="05000000000000000000" pitchFamily="2" charset="2"/>
              <a:buChar char="Ø"/>
            </a:pPr>
            <a:endParaRPr lang="en-GB" sz="2800" dirty="0"/>
          </a:p>
          <a:p>
            <a:pPr>
              <a:buFont typeface="Wingdings" panose="05000000000000000000" pitchFamily="2" charset="2"/>
              <a:buChar char="Ø"/>
            </a:pPr>
            <a:endParaRPr lang="en-GB" sz="2800" dirty="0"/>
          </a:p>
          <a:p>
            <a:pPr>
              <a:buFont typeface="Wingdings" panose="05000000000000000000" pitchFamily="2" charset="2"/>
              <a:buChar char="Ø"/>
            </a:pPr>
            <a:r>
              <a:rPr lang="en-GB" sz="2800" dirty="0"/>
              <a:t>How many people can honestly admit to having read and understood the entire policy/product documents? </a:t>
            </a:r>
          </a:p>
          <a:p>
            <a:pPr>
              <a:buFont typeface="Wingdings" panose="05000000000000000000" pitchFamily="2" charset="2"/>
              <a:buChar char="Ø"/>
            </a:pPr>
            <a:endParaRPr lang="en-GB" sz="2800" dirty="0"/>
          </a:p>
          <a:p>
            <a:pPr>
              <a:buFont typeface="Wingdings" panose="05000000000000000000" pitchFamily="2" charset="2"/>
              <a:buChar char="Ø"/>
            </a:pPr>
            <a:r>
              <a:rPr lang="en-GB" sz="2800" dirty="0"/>
              <a:t>T</a:t>
            </a:r>
            <a:r>
              <a:rPr lang="es-ES" sz="2800" dirty="0"/>
              <a:t>he </a:t>
            </a:r>
            <a:r>
              <a:rPr lang="es-ES" sz="2800" dirty="0" err="1"/>
              <a:t>duties</a:t>
            </a:r>
            <a:r>
              <a:rPr lang="es-ES" sz="2800" dirty="0"/>
              <a:t> of the </a:t>
            </a:r>
            <a:r>
              <a:rPr lang="es-ES" sz="2800" dirty="0" err="1"/>
              <a:t>broker</a:t>
            </a:r>
            <a:r>
              <a:rPr lang="es-ES" sz="2800" dirty="0"/>
              <a:t>/</a:t>
            </a:r>
            <a:r>
              <a:rPr lang="es-ES" sz="2800" dirty="0" err="1"/>
              <a:t>advisor</a:t>
            </a:r>
            <a:r>
              <a:rPr lang="es-ES" sz="2800" dirty="0"/>
              <a:t>/</a:t>
            </a:r>
            <a:r>
              <a:rPr lang="es-ES" sz="2800" dirty="0" err="1"/>
              <a:t>intermediary</a:t>
            </a:r>
            <a:r>
              <a:rPr lang="es-ES" sz="2800" dirty="0"/>
              <a:t> </a:t>
            </a:r>
            <a:r>
              <a:rPr lang="es-ES" sz="2800" dirty="0" err="1"/>
              <a:t>go</a:t>
            </a:r>
            <a:r>
              <a:rPr lang="es-ES" sz="2800" dirty="0"/>
              <a:t> </a:t>
            </a:r>
            <a:r>
              <a:rPr lang="es-ES" sz="2800" dirty="0" err="1"/>
              <a:t>beyond</a:t>
            </a:r>
            <a:r>
              <a:rPr lang="es-ES" sz="2800" dirty="0"/>
              <a:t> </a:t>
            </a:r>
            <a:r>
              <a:rPr lang="es-ES" sz="2800" dirty="0" err="1"/>
              <a:t>those</a:t>
            </a:r>
            <a:r>
              <a:rPr lang="es-ES" sz="2800" dirty="0"/>
              <a:t> of </a:t>
            </a:r>
            <a:r>
              <a:rPr lang="es-ES" sz="2800" dirty="0" err="1"/>
              <a:t>being</a:t>
            </a:r>
            <a:r>
              <a:rPr lang="es-ES" sz="2800" dirty="0"/>
              <a:t> a post box.  </a:t>
            </a:r>
          </a:p>
          <a:p>
            <a:pPr>
              <a:buFont typeface="Wingdings" panose="05000000000000000000" pitchFamily="2" charset="2"/>
              <a:buChar char="Ø"/>
            </a:pPr>
            <a:endParaRPr lang="en-GB" sz="2800" dirty="0"/>
          </a:p>
          <a:p>
            <a:pPr>
              <a:buFont typeface="Wingdings" panose="05000000000000000000" pitchFamily="2" charset="2"/>
              <a:buChar char="Ø"/>
            </a:pPr>
            <a:r>
              <a:rPr lang="en-GB" sz="2800" dirty="0"/>
              <a:t>I</a:t>
            </a:r>
            <a:r>
              <a:rPr lang="es-ES" sz="2800" dirty="0" err="1"/>
              <a:t>nconsistencies</a:t>
            </a:r>
            <a:r>
              <a:rPr lang="es-ES" sz="2800" dirty="0"/>
              <a:t> </a:t>
            </a:r>
            <a:r>
              <a:rPr lang="es-ES" sz="2800" dirty="0" err="1"/>
              <a:t>or</a:t>
            </a:r>
            <a:r>
              <a:rPr lang="es-ES" sz="2800" dirty="0"/>
              <a:t> </a:t>
            </a:r>
            <a:r>
              <a:rPr lang="es-ES" sz="2800" dirty="0" err="1"/>
              <a:t>ambiguities</a:t>
            </a:r>
            <a:r>
              <a:rPr lang="es-ES" sz="2800" dirty="0"/>
              <a:t> </a:t>
            </a:r>
            <a:r>
              <a:rPr lang="es-ES" sz="2800" dirty="0" err="1"/>
              <a:t>will</a:t>
            </a:r>
            <a:r>
              <a:rPr lang="es-ES" sz="2800" dirty="0"/>
              <a:t> be </a:t>
            </a:r>
            <a:r>
              <a:rPr lang="es-ES" sz="2800" dirty="0" err="1"/>
              <a:t>construed</a:t>
            </a:r>
            <a:r>
              <a:rPr lang="es-ES" sz="2800" dirty="0"/>
              <a:t> </a:t>
            </a:r>
            <a:r>
              <a:rPr lang="es-ES" sz="2800" dirty="0" err="1"/>
              <a:t>against</a:t>
            </a:r>
            <a:r>
              <a:rPr lang="es-ES" sz="2800" dirty="0"/>
              <a:t> </a:t>
            </a:r>
            <a:r>
              <a:rPr lang="es-ES" sz="2800" dirty="0" err="1"/>
              <a:t>the</a:t>
            </a:r>
            <a:r>
              <a:rPr lang="es-ES" sz="2800" dirty="0"/>
              <a:t> </a:t>
            </a:r>
            <a:r>
              <a:rPr lang="es-ES" sz="2800" dirty="0" err="1"/>
              <a:t>drafter</a:t>
            </a:r>
            <a:r>
              <a:rPr lang="es-ES" sz="2800" dirty="0"/>
              <a:t>.  </a:t>
            </a:r>
          </a:p>
          <a:p>
            <a:pPr marL="0" indent="0">
              <a:buNone/>
            </a:pPr>
            <a:endParaRPr lang="en-GB" dirty="0"/>
          </a:p>
        </p:txBody>
      </p:sp>
    </p:spTree>
    <p:extLst>
      <p:ext uri="{BB962C8B-B14F-4D97-AF65-F5344CB8AC3E}">
        <p14:creationId xmlns:p14="http://schemas.microsoft.com/office/powerpoint/2010/main" val="583443174"/>
      </p:ext>
    </p:extLst>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398221" y="1295400"/>
            <a:ext cx="8229600" cy="5638800"/>
          </a:xfrm>
        </p:spPr>
        <p:txBody>
          <a:bodyPr>
            <a:normAutofit/>
          </a:bodyPr>
          <a:lstStyle/>
          <a:p>
            <a:pPr marL="0" indent="0" algn="ctr">
              <a:buNone/>
            </a:pPr>
            <a:endParaRPr lang="en-GB" sz="3200" b="1" dirty="0"/>
          </a:p>
          <a:p>
            <a:pPr marL="0" indent="0" algn="ctr">
              <a:buNone/>
            </a:pPr>
            <a:endParaRPr lang="en-GB" sz="3200" b="1" dirty="0"/>
          </a:p>
          <a:p>
            <a:pPr marL="0" indent="0" algn="ctr">
              <a:buNone/>
            </a:pPr>
            <a:r>
              <a:rPr lang="en-GB" sz="4800" b="1" dirty="0"/>
              <a:t>Step 2</a:t>
            </a:r>
          </a:p>
          <a:p>
            <a:pPr marL="0" indent="0" algn="ctr">
              <a:buNone/>
            </a:pPr>
            <a:br>
              <a:rPr lang="en-GB" sz="4800" b="1" dirty="0"/>
            </a:br>
            <a:r>
              <a:rPr lang="en-GB" sz="4800" b="1" dirty="0"/>
              <a:t>Don´t Wear Legalese Goggles</a:t>
            </a:r>
            <a:endParaRPr lang="en-GB" sz="4800" dirty="0"/>
          </a:p>
          <a:p>
            <a:pPr marL="0" indent="0">
              <a:buNone/>
            </a:pPr>
            <a:endParaRPr lang="en-GB"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pic>
        <p:nvPicPr>
          <p:cNvPr id="7" name="Picture 6">
            <a:extLst>
              <a:ext uri="{FF2B5EF4-FFF2-40B4-BE49-F238E27FC236}">
                <a16:creationId xmlns:a16="http://schemas.microsoft.com/office/drawing/2014/main" id="{70E2606D-AC55-46A6-923D-C50B18B2272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3217333" cy="895414"/>
          </a:xfrm>
          <a:prstGeom prst="rect">
            <a:avLst/>
          </a:prstGeom>
        </p:spPr>
      </p:pic>
    </p:spTree>
    <p:extLst>
      <p:ext uri="{BB962C8B-B14F-4D97-AF65-F5344CB8AC3E}">
        <p14:creationId xmlns:p14="http://schemas.microsoft.com/office/powerpoint/2010/main" val="3597498302"/>
      </p:ext>
    </p:extLst>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398221" y="685800"/>
            <a:ext cx="8229600" cy="6248400"/>
          </a:xfrm>
        </p:spPr>
        <p:txBody>
          <a:bodyPr>
            <a:normAutofit fontScale="92500" lnSpcReduction="10000"/>
          </a:bodyPr>
          <a:lstStyle/>
          <a:p>
            <a:pPr marL="0" indent="0">
              <a:buNone/>
            </a:pPr>
            <a:endParaRPr lang="en-GB" dirty="0"/>
          </a:p>
          <a:p>
            <a:pPr marL="0" indent="0">
              <a:buNone/>
            </a:pPr>
            <a:endParaRPr lang="en-GB" sz="3000" dirty="0"/>
          </a:p>
          <a:p>
            <a:pPr>
              <a:buFont typeface="Wingdings" panose="05000000000000000000" pitchFamily="2" charset="2"/>
              <a:buChar char="Ø"/>
            </a:pPr>
            <a:r>
              <a:rPr lang="en-GB" sz="3000" dirty="0"/>
              <a:t>Each policy will have definitions but … </a:t>
            </a:r>
          </a:p>
          <a:p>
            <a:pPr marL="0" indent="0">
              <a:buNone/>
            </a:pPr>
            <a:endParaRPr lang="en-GB" sz="3000" dirty="0"/>
          </a:p>
          <a:p>
            <a:pPr marL="0" indent="0" algn="just">
              <a:buNone/>
            </a:pPr>
            <a:r>
              <a:rPr lang="en-GB" sz="3000" dirty="0"/>
              <a:t>“If interpretation is the quest to discover what a reasonable man would have understood specific parties to have meant by the use of specific language in a specific situation at a specific time and place, how can that be affected by authority?” </a:t>
            </a:r>
          </a:p>
          <a:p>
            <a:pPr marL="0" indent="0">
              <a:buNone/>
            </a:pPr>
            <a:endParaRPr lang="en-GB" sz="3000" dirty="0"/>
          </a:p>
          <a:p>
            <a:pPr marL="0" indent="0">
              <a:buNone/>
            </a:pPr>
            <a:endParaRPr lang="en-GB" sz="3000" dirty="0"/>
          </a:p>
          <a:p>
            <a:pPr marL="0" indent="0" algn="ctr">
              <a:buNone/>
            </a:pPr>
            <a:r>
              <a:rPr lang="en-GB" sz="3000" i="1" dirty="0"/>
              <a:t>Lord Hoffmann in Bank of Credit and Commerce International SA v Ali [2001] UKHL 8 </a:t>
            </a:r>
          </a:p>
          <a:p>
            <a:pPr marL="0" indent="0">
              <a:buNone/>
            </a:pPr>
            <a:endParaRPr lang="en-GB"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spTree>
    <p:extLst>
      <p:ext uri="{BB962C8B-B14F-4D97-AF65-F5344CB8AC3E}">
        <p14:creationId xmlns:p14="http://schemas.microsoft.com/office/powerpoint/2010/main" val="3291376747"/>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dirty="0"/>
              <a:t>Learning objectives </a:t>
            </a:r>
          </a:p>
        </p:txBody>
      </p:sp>
      <p:sp>
        <p:nvSpPr>
          <p:cNvPr id="109" name="Content Placeholder 4"/>
          <p:cNvSpPr txBox="1">
            <a:spLocks noGrp="1"/>
          </p:cNvSpPr>
          <p:nvPr>
            <p:ph type="body" idx="1"/>
          </p:nvPr>
        </p:nvSpPr>
        <p:spPr>
          <a:xfrm>
            <a:off x="457200" y="1600200"/>
            <a:ext cx="8229600" cy="5018314"/>
          </a:xfrm>
          <a:prstGeom prst="rect">
            <a:avLst/>
          </a:prstGeom>
        </p:spPr>
        <p:txBody>
          <a:bodyPr>
            <a:normAutofit fontScale="25000" lnSpcReduction="20000"/>
          </a:bodyPr>
          <a:lstStyle/>
          <a:p>
            <a:pPr marL="0" indent="0">
              <a:spcBef>
                <a:spcPts val="600"/>
              </a:spcBef>
              <a:buSzTx/>
              <a:buNone/>
              <a:defRPr sz="3000"/>
            </a:pPr>
            <a:endParaRPr lang="en-GB" sz="8600" dirty="0"/>
          </a:p>
          <a:p>
            <a:pPr marL="0" indent="0">
              <a:spcBef>
                <a:spcPts val="600"/>
              </a:spcBef>
              <a:buSzTx/>
              <a:buNone/>
              <a:defRPr sz="3000"/>
            </a:pPr>
            <a:endParaRPr sz="8600" dirty="0"/>
          </a:p>
          <a:p>
            <a:pPr marL="0" indent="0">
              <a:spcBef>
                <a:spcPts val="600"/>
              </a:spcBef>
              <a:buSzTx/>
              <a:buNone/>
              <a:defRPr sz="2700"/>
            </a:pPr>
            <a:r>
              <a:rPr sz="9600" dirty="0"/>
              <a:t>By the end of the </a:t>
            </a:r>
            <a:r>
              <a:rPr lang="en-GB" sz="9600" dirty="0"/>
              <a:t>session</a:t>
            </a:r>
            <a:r>
              <a:rPr sz="9600" dirty="0"/>
              <a:t>, participants will be able to:</a:t>
            </a:r>
            <a:endParaRPr lang="en-GB" sz="9600" dirty="0"/>
          </a:p>
          <a:p>
            <a:pPr marL="0" indent="0">
              <a:spcBef>
                <a:spcPts val="600"/>
              </a:spcBef>
              <a:buSzTx/>
              <a:buNone/>
              <a:defRPr sz="2700"/>
            </a:pPr>
            <a:endParaRPr lang="en-GB" sz="9600" dirty="0"/>
          </a:p>
          <a:p>
            <a:pPr>
              <a:spcBef>
                <a:spcPts val="600"/>
              </a:spcBef>
              <a:buSzTx/>
              <a:buFont typeface="Wingdings" panose="05000000000000000000" pitchFamily="2" charset="2"/>
              <a:buChar char="Ø"/>
              <a:defRPr sz="2700"/>
            </a:pPr>
            <a:r>
              <a:rPr lang="en-GB" sz="9600" dirty="0"/>
              <a:t>identify the key requirements relating to consumer understanding and consumer support under the Consumer Duty. </a:t>
            </a:r>
          </a:p>
          <a:p>
            <a:pPr marL="0" indent="0">
              <a:spcBef>
                <a:spcPts val="600"/>
              </a:spcBef>
              <a:buSzTx/>
              <a:buNone/>
              <a:defRPr sz="2700"/>
            </a:pPr>
            <a:endParaRPr lang="en-GB" sz="9600" dirty="0"/>
          </a:p>
          <a:p>
            <a:pPr>
              <a:spcBef>
                <a:spcPts val="600"/>
              </a:spcBef>
              <a:buSzTx/>
              <a:buFont typeface="Wingdings" panose="05000000000000000000" pitchFamily="2" charset="2"/>
              <a:buChar char="Ø"/>
              <a:defRPr sz="2700"/>
            </a:pPr>
            <a:r>
              <a:rPr lang="en-GB" sz="9600" dirty="0"/>
              <a:t>understand the key elements of outcomes-based regulation and skills necessary to evidence outcomes. </a:t>
            </a:r>
          </a:p>
          <a:p>
            <a:pPr marL="0" indent="0">
              <a:spcBef>
                <a:spcPts val="600"/>
              </a:spcBef>
              <a:buSzTx/>
              <a:buNone/>
              <a:defRPr sz="2700"/>
            </a:pPr>
            <a:r>
              <a:rPr lang="en-GB" sz="9600" dirty="0"/>
              <a:t> </a:t>
            </a:r>
          </a:p>
          <a:p>
            <a:pPr>
              <a:spcBef>
                <a:spcPts val="600"/>
              </a:spcBef>
              <a:buSzTx/>
              <a:buFont typeface="Wingdings" panose="05000000000000000000" pitchFamily="2" charset="2"/>
              <a:buChar char="Ø"/>
              <a:defRPr sz="2700"/>
            </a:pPr>
            <a:r>
              <a:rPr lang="en-GB" sz="9600" dirty="0"/>
              <a:t>implement a strategy to utilise the skills taught to remain on the right side of the new Consumer Duty   </a:t>
            </a:r>
            <a:endParaRPr sz="9600" dirty="0"/>
          </a:p>
          <a:p>
            <a:pPr marL="0" indent="0">
              <a:spcBef>
                <a:spcPts val="600"/>
              </a:spcBef>
              <a:buSzTx/>
              <a:buNone/>
              <a:defRPr sz="2800"/>
            </a:pPr>
            <a:endParaRPr lang="en-GB" sz="2900" dirty="0"/>
          </a:p>
          <a:p>
            <a:pPr marL="0" indent="0">
              <a:spcBef>
                <a:spcPts val="600"/>
              </a:spcBef>
              <a:buSzTx/>
              <a:buNone/>
              <a:defRPr sz="2800"/>
            </a:pPr>
            <a:r>
              <a:rPr lang="en-GB" sz="2900" dirty="0"/>
              <a:t> </a:t>
            </a:r>
            <a:endParaRPr sz="29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3B0EDC00-1870-4841-869D-7E0A56D709AB}"/>
              </a:ext>
            </a:extLst>
          </p:cNvPr>
          <p:cNvSpPr>
            <a:spLocks noGrp="1"/>
          </p:cNvSpPr>
          <p:nvPr>
            <p:ph idx="1"/>
          </p:nvPr>
        </p:nvSpPr>
        <p:spPr>
          <a:xfrm>
            <a:off x="1406252" y="990600"/>
            <a:ext cx="8194948" cy="6172200"/>
          </a:xfrm>
        </p:spPr>
        <p:txBody>
          <a:bodyPr>
            <a:normAutofit/>
          </a:bodyPr>
          <a:lstStyle/>
          <a:p>
            <a:pPr marL="0" indent="0" algn="ctr">
              <a:buNone/>
            </a:pPr>
            <a:endParaRPr lang="en-GB" b="1" dirty="0"/>
          </a:p>
          <a:p>
            <a:pPr marL="0" indent="0" algn="ctr">
              <a:buNone/>
            </a:pPr>
            <a:endParaRPr lang="en-GB" sz="4800" b="1" dirty="0"/>
          </a:p>
          <a:p>
            <a:pPr marL="0" indent="0" algn="ctr">
              <a:buNone/>
            </a:pPr>
            <a:r>
              <a:rPr lang="en-GB" sz="4800" b="1" dirty="0"/>
              <a:t>Step 3</a:t>
            </a:r>
          </a:p>
          <a:p>
            <a:pPr marL="0" indent="0" algn="ctr">
              <a:buNone/>
            </a:pPr>
            <a:br>
              <a:rPr lang="en-GB" b="1" dirty="0"/>
            </a:br>
            <a:r>
              <a:rPr lang="en-GB" sz="4800" b="1" dirty="0"/>
              <a:t>Remove the Junk &amp; the Clunk</a:t>
            </a:r>
            <a:endParaRPr lang="en-GB" sz="4800" dirty="0"/>
          </a:p>
        </p:txBody>
      </p:sp>
      <p:pic>
        <p:nvPicPr>
          <p:cNvPr id="4" name="Picture 2"/>
          <p:cNvPicPr>
            <a:picLocks noChangeAspect="1"/>
          </p:cNvPicPr>
          <p:nvPr/>
        </p:nvPicPr>
        <p:blipFill rotWithShape="1">
          <a:blip r:embed="rId2"/>
          <a:srcRect t="798" r="88376"/>
          <a:stretch>
            <a:fillRect/>
          </a:stretch>
        </p:blipFill>
        <p:spPr>
          <a:xfrm rot="-10800000">
            <a:off x="-76200" y="-2"/>
            <a:ext cx="864122" cy="7315201"/>
          </a:xfrm>
          <a:prstGeom prst="rect">
            <a:avLst/>
          </a:prstGeom>
        </p:spPr>
      </p:pic>
      <p:grpSp>
        <p:nvGrpSpPr>
          <p:cNvPr id="5" name="Group 3"/>
          <p:cNvGrpSpPr/>
          <p:nvPr/>
        </p:nvGrpSpPr>
        <p:grpSpPr>
          <a:xfrm rot="5400000">
            <a:off x="-2651429" y="3429825"/>
            <a:ext cx="7315200" cy="455549"/>
            <a:chOff x="0" y="0"/>
            <a:chExt cx="3935972" cy="245110"/>
          </a:xfrm>
        </p:grpSpPr>
        <p:sp>
          <p:nvSpPr>
            <p:cNvPr id="6" name="Freeform 4"/>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7" name="Freeform 5"/>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28AD18"/>
            </a:solidFill>
          </p:spPr>
        </p:sp>
      </p:grpSp>
      <p:pic>
        <p:nvPicPr>
          <p:cNvPr id="10" name="Picture 9">
            <a:extLst>
              <a:ext uri="{FF2B5EF4-FFF2-40B4-BE49-F238E27FC236}">
                <a16:creationId xmlns:a16="http://schemas.microsoft.com/office/drawing/2014/main" id="{32D2D80B-BE4B-4CB8-BEC7-04AEA7178C3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14496" y="185057"/>
            <a:ext cx="3217333" cy="895414"/>
          </a:xfrm>
          <a:prstGeom prst="rect">
            <a:avLst/>
          </a:prstGeom>
        </p:spPr>
      </p:pic>
    </p:spTree>
    <p:extLst>
      <p:ext uri="{BB962C8B-B14F-4D97-AF65-F5344CB8AC3E}">
        <p14:creationId xmlns:p14="http://schemas.microsoft.com/office/powerpoint/2010/main" val="777322740"/>
      </p:ext>
    </p:extLst>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3B0EDC00-1870-4841-869D-7E0A56D709AB}"/>
              </a:ext>
            </a:extLst>
          </p:cNvPr>
          <p:cNvSpPr>
            <a:spLocks noGrp="1"/>
          </p:cNvSpPr>
          <p:nvPr>
            <p:ph idx="1"/>
          </p:nvPr>
        </p:nvSpPr>
        <p:spPr>
          <a:xfrm>
            <a:off x="1406252" y="1524000"/>
            <a:ext cx="8194948" cy="5105400"/>
          </a:xfrm>
        </p:spPr>
        <p:txBody>
          <a:bodyPr>
            <a:normAutofit/>
          </a:bodyPr>
          <a:lstStyle/>
          <a:p>
            <a:pPr marL="0" indent="0" algn="ctr">
              <a:buNone/>
            </a:pPr>
            <a:endParaRPr lang="en-GB" sz="2400" dirty="0"/>
          </a:p>
          <a:p>
            <a:pPr marL="0" indent="0" algn="ctr">
              <a:buNone/>
            </a:pPr>
            <a:r>
              <a:rPr lang="en-GB" sz="2800" dirty="0"/>
              <a:t>The due observance and fulfilment of the terms so far as they relate to anything to be done or complied with by the Insured and the truth of the statements and answers in the Proposal shall be conditions precedent to any liability of the Company to make any payment under this policy.  </a:t>
            </a:r>
          </a:p>
          <a:p>
            <a:pPr marL="0" indent="0" algn="ctr">
              <a:buNone/>
            </a:pPr>
            <a:endParaRPr lang="en-GB" sz="2800" dirty="0"/>
          </a:p>
          <a:p>
            <a:pPr marL="0" indent="0" algn="ctr">
              <a:buNone/>
            </a:pPr>
            <a:endParaRPr lang="en-GB" sz="2000" i="1" dirty="0"/>
          </a:p>
          <a:p>
            <a:pPr marL="0" indent="0" algn="ctr">
              <a:buNone/>
            </a:pPr>
            <a:r>
              <a:rPr lang="en-GB" sz="2000" i="1" dirty="0"/>
              <a:t>Taken from ‘Language on Trial’ by the Plain English Campaign </a:t>
            </a:r>
          </a:p>
          <a:p>
            <a:pPr marL="0" indent="0">
              <a:buNone/>
            </a:pPr>
            <a:endParaRPr lang="en-GB" sz="2800" dirty="0"/>
          </a:p>
        </p:txBody>
      </p:sp>
      <p:pic>
        <p:nvPicPr>
          <p:cNvPr id="4" name="Picture 2"/>
          <p:cNvPicPr>
            <a:picLocks noChangeAspect="1"/>
          </p:cNvPicPr>
          <p:nvPr/>
        </p:nvPicPr>
        <p:blipFill rotWithShape="1">
          <a:blip r:embed="rId2"/>
          <a:srcRect t="798" r="88376"/>
          <a:stretch>
            <a:fillRect/>
          </a:stretch>
        </p:blipFill>
        <p:spPr>
          <a:xfrm rot="-10800000">
            <a:off x="-76200" y="-2"/>
            <a:ext cx="864122" cy="7315201"/>
          </a:xfrm>
          <a:prstGeom prst="rect">
            <a:avLst/>
          </a:prstGeom>
        </p:spPr>
      </p:pic>
      <p:grpSp>
        <p:nvGrpSpPr>
          <p:cNvPr id="5" name="Group 3"/>
          <p:cNvGrpSpPr/>
          <p:nvPr/>
        </p:nvGrpSpPr>
        <p:grpSpPr>
          <a:xfrm rot="5400000">
            <a:off x="-2651429" y="3429825"/>
            <a:ext cx="7315200" cy="455549"/>
            <a:chOff x="0" y="0"/>
            <a:chExt cx="3935972" cy="245110"/>
          </a:xfrm>
        </p:grpSpPr>
        <p:sp>
          <p:nvSpPr>
            <p:cNvPr id="6" name="Freeform 4"/>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7" name="Freeform 5"/>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28AD18"/>
            </a:solidFill>
          </p:spPr>
        </p:sp>
      </p:grpSp>
    </p:spTree>
    <p:extLst>
      <p:ext uri="{BB962C8B-B14F-4D97-AF65-F5344CB8AC3E}">
        <p14:creationId xmlns:p14="http://schemas.microsoft.com/office/powerpoint/2010/main" val="2535912718"/>
      </p:ext>
    </p:extLst>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74638"/>
            <a:ext cx="8305800" cy="1143000"/>
          </a:xfrm>
        </p:spPr>
        <p:txBody>
          <a:bodyPr>
            <a:noAutofit/>
          </a:bodyPr>
          <a:lstStyle/>
          <a:p>
            <a:pPr algn="l"/>
            <a:r>
              <a:rPr lang="en-GB" b="1" dirty="0"/>
              <a:t>How do we remove the junk and clunk?</a:t>
            </a:r>
            <a:endParaRPr lang="en-US" dirty="0"/>
          </a:p>
        </p:txBody>
      </p:sp>
      <p:sp>
        <p:nvSpPr>
          <p:cNvPr id="8" name="Content Placeholder 7">
            <a:extLst>
              <a:ext uri="{FF2B5EF4-FFF2-40B4-BE49-F238E27FC236}">
                <a16:creationId xmlns:a16="http://schemas.microsoft.com/office/drawing/2014/main" id="{3B0EDC00-1870-4841-869D-7E0A56D709AB}"/>
              </a:ext>
            </a:extLst>
          </p:cNvPr>
          <p:cNvSpPr>
            <a:spLocks noGrp="1"/>
          </p:cNvSpPr>
          <p:nvPr>
            <p:ph idx="1"/>
          </p:nvPr>
        </p:nvSpPr>
        <p:spPr>
          <a:xfrm>
            <a:off x="1406252" y="1752600"/>
            <a:ext cx="8194948" cy="5181600"/>
          </a:xfrm>
        </p:spPr>
        <p:txBody>
          <a:bodyPr>
            <a:normAutofit lnSpcReduction="10000"/>
          </a:bodyPr>
          <a:lstStyle/>
          <a:p>
            <a:pPr>
              <a:buFont typeface="Wingdings" panose="05000000000000000000" pitchFamily="2" charset="2"/>
              <a:buChar char="Ø"/>
            </a:pPr>
            <a:r>
              <a:rPr lang="en-GB" sz="2800" dirty="0"/>
              <a:t>Keep sentences short and avoid surplus words (in the event that).</a:t>
            </a:r>
          </a:p>
          <a:p>
            <a:pPr marL="0" indent="0">
              <a:buNone/>
            </a:pPr>
            <a:r>
              <a:rPr lang="en-GB" sz="2800" dirty="0"/>
              <a:t> </a:t>
            </a:r>
          </a:p>
          <a:p>
            <a:pPr>
              <a:buFont typeface="Wingdings" panose="05000000000000000000" pitchFamily="2" charset="2"/>
              <a:buChar char="Ø"/>
            </a:pPr>
            <a:r>
              <a:rPr lang="en-GB" sz="2800" dirty="0"/>
              <a:t>Avoid archaic words (herewith), couplets (unless and until) and jargon (condition precedent).  </a:t>
            </a:r>
          </a:p>
          <a:p>
            <a:pPr>
              <a:buFont typeface="Wingdings" panose="05000000000000000000" pitchFamily="2" charset="2"/>
              <a:buChar char="Ø"/>
            </a:pPr>
            <a:endParaRPr lang="en-GB" sz="2800" dirty="0"/>
          </a:p>
          <a:p>
            <a:pPr>
              <a:buFont typeface="Wingdings" panose="05000000000000000000" pitchFamily="2" charset="2"/>
              <a:buChar char="Ø"/>
            </a:pPr>
            <a:r>
              <a:rPr lang="en-GB" sz="2800" dirty="0"/>
              <a:t>Avoid ambiguity (shall).</a:t>
            </a:r>
          </a:p>
          <a:p>
            <a:pPr marL="0" indent="0">
              <a:buNone/>
            </a:pPr>
            <a:endParaRPr lang="en-GB" sz="2800" dirty="0"/>
          </a:p>
          <a:p>
            <a:pPr>
              <a:buFont typeface="Wingdings" panose="05000000000000000000" pitchFamily="2" charset="2"/>
              <a:buChar char="Ø"/>
            </a:pPr>
            <a:r>
              <a:rPr lang="en-GB" sz="2800" dirty="0"/>
              <a:t>Avoid nominalisations (We shall only make a payment under this policy if … / We will only pay under this policy if … ).</a:t>
            </a:r>
          </a:p>
          <a:p>
            <a:pPr marL="0" indent="0">
              <a:buNone/>
            </a:pPr>
            <a:endParaRPr lang="en-GB" dirty="0"/>
          </a:p>
        </p:txBody>
      </p:sp>
      <p:pic>
        <p:nvPicPr>
          <p:cNvPr id="4" name="Picture 2"/>
          <p:cNvPicPr>
            <a:picLocks noChangeAspect="1"/>
          </p:cNvPicPr>
          <p:nvPr/>
        </p:nvPicPr>
        <p:blipFill rotWithShape="1">
          <a:blip r:embed="rId2"/>
          <a:srcRect t="798" r="88376"/>
          <a:stretch>
            <a:fillRect/>
          </a:stretch>
        </p:blipFill>
        <p:spPr>
          <a:xfrm rot="-10800000">
            <a:off x="-76200" y="-2"/>
            <a:ext cx="864122" cy="7315201"/>
          </a:xfrm>
          <a:prstGeom prst="rect">
            <a:avLst/>
          </a:prstGeom>
        </p:spPr>
      </p:pic>
      <p:grpSp>
        <p:nvGrpSpPr>
          <p:cNvPr id="5" name="Group 3"/>
          <p:cNvGrpSpPr/>
          <p:nvPr/>
        </p:nvGrpSpPr>
        <p:grpSpPr>
          <a:xfrm rot="5400000">
            <a:off x="-2651429" y="3429825"/>
            <a:ext cx="7315200" cy="455549"/>
            <a:chOff x="0" y="0"/>
            <a:chExt cx="3935972" cy="245110"/>
          </a:xfrm>
        </p:grpSpPr>
        <p:sp>
          <p:nvSpPr>
            <p:cNvPr id="6" name="Freeform 4"/>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7" name="Freeform 5"/>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28AD18"/>
            </a:solidFill>
          </p:spPr>
        </p:sp>
      </p:grpSp>
    </p:spTree>
    <p:extLst>
      <p:ext uri="{BB962C8B-B14F-4D97-AF65-F5344CB8AC3E}">
        <p14:creationId xmlns:p14="http://schemas.microsoft.com/office/powerpoint/2010/main" val="2029860854"/>
      </p:ext>
    </p:extLst>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74638"/>
            <a:ext cx="8305800" cy="1143000"/>
          </a:xfrm>
        </p:spPr>
        <p:txBody>
          <a:bodyPr>
            <a:noAutofit/>
          </a:bodyPr>
          <a:lstStyle/>
          <a:p>
            <a:pPr algn="l"/>
            <a:r>
              <a:rPr lang="en-US" b="1" dirty="0"/>
              <a:t>Compound phrases</a:t>
            </a:r>
          </a:p>
        </p:txBody>
      </p:sp>
      <p:sp>
        <p:nvSpPr>
          <p:cNvPr id="8" name="Content Placeholder 7">
            <a:extLst>
              <a:ext uri="{FF2B5EF4-FFF2-40B4-BE49-F238E27FC236}">
                <a16:creationId xmlns:a16="http://schemas.microsoft.com/office/drawing/2014/main" id="{3B0EDC00-1870-4841-869D-7E0A56D709AB}"/>
              </a:ext>
            </a:extLst>
          </p:cNvPr>
          <p:cNvSpPr>
            <a:spLocks noGrp="1"/>
          </p:cNvSpPr>
          <p:nvPr>
            <p:ph idx="1"/>
          </p:nvPr>
        </p:nvSpPr>
        <p:spPr>
          <a:xfrm>
            <a:off x="1406252" y="1752600"/>
            <a:ext cx="8194948" cy="5181600"/>
          </a:xfrm>
        </p:spPr>
        <p:txBody>
          <a:bodyPr>
            <a:normAutofit/>
          </a:bodyPr>
          <a:lstStyle/>
          <a:p>
            <a:pPr>
              <a:buFont typeface="Wingdings" panose="05000000000000000000" pitchFamily="2" charset="2"/>
              <a:buChar char="Ø"/>
            </a:pPr>
            <a:r>
              <a:rPr lang="en-GB" dirty="0"/>
              <a:t>as prescribed by 		under</a:t>
            </a:r>
          </a:p>
          <a:p>
            <a:pPr>
              <a:buFont typeface="Wingdings" panose="05000000000000000000" pitchFamily="2" charset="2"/>
              <a:buChar char="Ø"/>
            </a:pPr>
            <a:r>
              <a:rPr lang="en-GB" dirty="0"/>
              <a:t>in accordance with 		by, under</a:t>
            </a:r>
          </a:p>
          <a:p>
            <a:pPr>
              <a:buFont typeface="Wingdings" panose="05000000000000000000" pitchFamily="2" charset="2"/>
              <a:buChar char="Ø"/>
            </a:pPr>
            <a:r>
              <a:rPr lang="en-GB" dirty="0"/>
              <a:t>in the course of 		in, while, during</a:t>
            </a:r>
          </a:p>
          <a:p>
            <a:pPr>
              <a:buFont typeface="Wingdings" panose="05000000000000000000" pitchFamily="2" charset="2"/>
              <a:buChar char="Ø"/>
            </a:pPr>
            <a:r>
              <a:rPr lang="en-GB" dirty="0"/>
              <a:t>in the event that		if</a:t>
            </a:r>
          </a:p>
          <a:p>
            <a:pPr>
              <a:buFont typeface="Wingdings" panose="05000000000000000000" pitchFamily="2" charset="2"/>
              <a:buChar char="Ø"/>
            </a:pPr>
            <a:r>
              <a:rPr lang="en-GB" dirty="0"/>
              <a:t>on behalf of 			for</a:t>
            </a:r>
          </a:p>
          <a:p>
            <a:pPr>
              <a:buFont typeface="Wingdings" panose="05000000000000000000" pitchFamily="2" charset="2"/>
              <a:buChar char="Ø"/>
            </a:pPr>
            <a:r>
              <a:rPr lang="en-GB" dirty="0"/>
              <a:t>provided that			if</a:t>
            </a:r>
          </a:p>
          <a:p>
            <a:pPr>
              <a:buFont typeface="Wingdings" panose="05000000000000000000" pitchFamily="2" charset="2"/>
              <a:buChar char="Ø"/>
            </a:pPr>
            <a:r>
              <a:rPr lang="en-GB" dirty="0"/>
              <a:t>until such time as		until</a:t>
            </a:r>
          </a:p>
        </p:txBody>
      </p:sp>
      <p:pic>
        <p:nvPicPr>
          <p:cNvPr id="4" name="Picture 2"/>
          <p:cNvPicPr>
            <a:picLocks noChangeAspect="1"/>
          </p:cNvPicPr>
          <p:nvPr/>
        </p:nvPicPr>
        <p:blipFill rotWithShape="1">
          <a:blip r:embed="rId2"/>
          <a:srcRect t="798" r="88376"/>
          <a:stretch>
            <a:fillRect/>
          </a:stretch>
        </p:blipFill>
        <p:spPr>
          <a:xfrm rot="-10800000">
            <a:off x="-76200" y="-2"/>
            <a:ext cx="864122" cy="7315201"/>
          </a:xfrm>
          <a:prstGeom prst="rect">
            <a:avLst/>
          </a:prstGeom>
        </p:spPr>
      </p:pic>
      <p:grpSp>
        <p:nvGrpSpPr>
          <p:cNvPr id="5" name="Group 3"/>
          <p:cNvGrpSpPr/>
          <p:nvPr/>
        </p:nvGrpSpPr>
        <p:grpSpPr>
          <a:xfrm rot="5400000">
            <a:off x="-2651429" y="3429825"/>
            <a:ext cx="7315200" cy="455549"/>
            <a:chOff x="0" y="0"/>
            <a:chExt cx="3935972" cy="245110"/>
          </a:xfrm>
        </p:grpSpPr>
        <p:sp>
          <p:nvSpPr>
            <p:cNvPr id="6" name="Freeform 4"/>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7" name="Freeform 5"/>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28AD18"/>
            </a:solidFill>
          </p:spPr>
        </p:sp>
      </p:grpSp>
    </p:spTree>
    <p:extLst>
      <p:ext uri="{BB962C8B-B14F-4D97-AF65-F5344CB8AC3E}">
        <p14:creationId xmlns:p14="http://schemas.microsoft.com/office/powerpoint/2010/main" val="3692566226"/>
      </p:ext>
    </p:extLst>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74638"/>
            <a:ext cx="8305800" cy="1143000"/>
          </a:xfrm>
        </p:spPr>
        <p:txBody>
          <a:bodyPr>
            <a:noAutofit/>
          </a:bodyPr>
          <a:lstStyle/>
          <a:p>
            <a:pPr algn="l"/>
            <a:r>
              <a:rPr lang="en-GB" sz="4400" b="1" dirty="0"/>
              <a:t>Archaic language - couplets</a:t>
            </a:r>
            <a:endParaRPr lang="en-US" b="1" dirty="0"/>
          </a:p>
        </p:txBody>
      </p:sp>
      <p:sp>
        <p:nvSpPr>
          <p:cNvPr id="8" name="Content Placeholder 7">
            <a:extLst>
              <a:ext uri="{FF2B5EF4-FFF2-40B4-BE49-F238E27FC236}">
                <a16:creationId xmlns:a16="http://schemas.microsoft.com/office/drawing/2014/main" id="{3B0EDC00-1870-4841-869D-7E0A56D709AB}"/>
              </a:ext>
            </a:extLst>
          </p:cNvPr>
          <p:cNvSpPr>
            <a:spLocks noGrp="1"/>
          </p:cNvSpPr>
          <p:nvPr>
            <p:ph idx="1"/>
          </p:nvPr>
        </p:nvSpPr>
        <p:spPr>
          <a:xfrm>
            <a:off x="1406252" y="1752600"/>
            <a:ext cx="8194948" cy="5181600"/>
          </a:xfrm>
        </p:spPr>
        <p:txBody>
          <a:bodyPr>
            <a:normAutofit/>
          </a:bodyPr>
          <a:lstStyle/>
          <a:p>
            <a:pPr>
              <a:buFont typeface="Wingdings" panose="05000000000000000000" pitchFamily="2" charset="2"/>
              <a:buChar char="Ø"/>
            </a:pPr>
            <a:r>
              <a:rPr lang="en-GB" dirty="0"/>
              <a:t>alter or change </a:t>
            </a:r>
          </a:p>
          <a:p>
            <a:pPr>
              <a:buFont typeface="Wingdings" panose="05000000000000000000" pitchFamily="2" charset="2"/>
              <a:buChar char="Ø"/>
            </a:pPr>
            <a:r>
              <a:rPr lang="en-GB" dirty="0"/>
              <a:t>cease and desist </a:t>
            </a:r>
          </a:p>
          <a:p>
            <a:pPr>
              <a:buFont typeface="Wingdings" panose="05000000000000000000" pitchFamily="2" charset="2"/>
              <a:buChar char="Ø"/>
            </a:pPr>
            <a:r>
              <a:rPr lang="en-GB" dirty="0"/>
              <a:t>do and perform </a:t>
            </a:r>
          </a:p>
          <a:p>
            <a:pPr>
              <a:buFont typeface="Wingdings" panose="05000000000000000000" pitchFamily="2" charset="2"/>
              <a:buChar char="Ø"/>
            </a:pPr>
            <a:r>
              <a:rPr lang="en-GB" dirty="0"/>
              <a:t>for and during the period of  </a:t>
            </a:r>
          </a:p>
          <a:p>
            <a:pPr>
              <a:buFont typeface="Wingdings" panose="05000000000000000000" pitchFamily="2" charset="2"/>
              <a:buChar char="Ø"/>
            </a:pPr>
            <a:r>
              <a:rPr lang="en-GB" dirty="0"/>
              <a:t>full and complete </a:t>
            </a:r>
          </a:p>
          <a:p>
            <a:pPr>
              <a:buFont typeface="Wingdings" panose="05000000000000000000" pitchFamily="2" charset="2"/>
              <a:buChar char="Ø"/>
            </a:pPr>
            <a:r>
              <a:rPr lang="en-GB" dirty="0"/>
              <a:t>made and entered into </a:t>
            </a:r>
          </a:p>
          <a:p>
            <a:pPr>
              <a:buFont typeface="Wingdings" panose="05000000000000000000" pitchFamily="2" charset="2"/>
              <a:buChar char="Ø"/>
            </a:pPr>
            <a:r>
              <a:rPr lang="en-GB" dirty="0"/>
              <a:t>order and direct</a:t>
            </a:r>
          </a:p>
          <a:p>
            <a:pPr>
              <a:buFont typeface="Wingdings" panose="05000000000000000000" pitchFamily="2" charset="2"/>
              <a:buChar char="Ø"/>
            </a:pPr>
            <a:r>
              <a:rPr lang="en-GB" dirty="0"/>
              <a:t>save and except </a:t>
            </a:r>
          </a:p>
          <a:p>
            <a:pPr marL="0" indent="0">
              <a:buNone/>
            </a:pPr>
            <a:endParaRPr lang="en-GB" dirty="0"/>
          </a:p>
        </p:txBody>
      </p:sp>
      <p:pic>
        <p:nvPicPr>
          <p:cNvPr id="4" name="Picture 2"/>
          <p:cNvPicPr>
            <a:picLocks noChangeAspect="1"/>
          </p:cNvPicPr>
          <p:nvPr/>
        </p:nvPicPr>
        <p:blipFill rotWithShape="1">
          <a:blip r:embed="rId2"/>
          <a:srcRect t="798" r="88376"/>
          <a:stretch>
            <a:fillRect/>
          </a:stretch>
        </p:blipFill>
        <p:spPr>
          <a:xfrm rot="-10800000">
            <a:off x="-76200" y="-2"/>
            <a:ext cx="864122" cy="7315201"/>
          </a:xfrm>
          <a:prstGeom prst="rect">
            <a:avLst/>
          </a:prstGeom>
        </p:spPr>
      </p:pic>
      <p:grpSp>
        <p:nvGrpSpPr>
          <p:cNvPr id="5" name="Group 3"/>
          <p:cNvGrpSpPr/>
          <p:nvPr/>
        </p:nvGrpSpPr>
        <p:grpSpPr>
          <a:xfrm rot="5400000">
            <a:off x="-2462620" y="3429824"/>
            <a:ext cx="7315200" cy="455549"/>
            <a:chOff x="0" y="0"/>
            <a:chExt cx="3935972" cy="245110"/>
          </a:xfrm>
        </p:grpSpPr>
        <p:sp>
          <p:nvSpPr>
            <p:cNvPr id="6" name="Freeform 4"/>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7" name="Freeform 5"/>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28AD18"/>
            </a:solidFill>
          </p:spPr>
        </p:sp>
      </p:grpSp>
    </p:spTree>
    <p:extLst>
      <p:ext uri="{BB962C8B-B14F-4D97-AF65-F5344CB8AC3E}">
        <p14:creationId xmlns:p14="http://schemas.microsoft.com/office/powerpoint/2010/main" val="3802037601"/>
      </p:ext>
    </p:extLst>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398221" y="1295400"/>
            <a:ext cx="8229600" cy="5638800"/>
          </a:xfrm>
        </p:spPr>
        <p:txBody>
          <a:bodyPr>
            <a:normAutofit/>
          </a:bodyPr>
          <a:lstStyle/>
          <a:p>
            <a:pPr marL="0" indent="0" algn="ctr">
              <a:buNone/>
            </a:pPr>
            <a:endParaRPr lang="en-GB" sz="3200" b="1" dirty="0"/>
          </a:p>
          <a:p>
            <a:pPr marL="0" indent="0" algn="ctr">
              <a:buNone/>
            </a:pPr>
            <a:endParaRPr lang="en-GB" sz="3200" b="1" dirty="0"/>
          </a:p>
          <a:p>
            <a:pPr marL="0" indent="0" algn="ctr">
              <a:buNone/>
            </a:pPr>
            <a:r>
              <a:rPr lang="en-GB" sz="4800" b="1" dirty="0"/>
              <a:t>Step 4</a:t>
            </a:r>
          </a:p>
          <a:p>
            <a:pPr marL="0" indent="0" algn="ctr">
              <a:buNone/>
            </a:pPr>
            <a:br>
              <a:rPr lang="en-GB" sz="4800" b="1" dirty="0"/>
            </a:br>
            <a:r>
              <a:rPr lang="en-GB" sz="4800" b="1" dirty="0"/>
              <a:t>Lift the Fog </a:t>
            </a:r>
            <a:endParaRPr lang="en-GB" sz="4800" dirty="0"/>
          </a:p>
          <a:p>
            <a:pPr marL="0" indent="0">
              <a:buNone/>
            </a:pPr>
            <a:endParaRPr lang="en-GB"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pic>
        <p:nvPicPr>
          <p:cNvPr id="7" name="Picture 6">
            <a:extLst>
              <a:ext uri="{FF2B5EF4-FFF2-40B4-BE49-F238E27FC236}">
                <a16:creationId xmlns:a16="http://schemas.microsoft.com/office/drawing/2014/main" id="{70E2606D-AC55-46A6-923D-C50B18B2272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3217333" cy="895414"/>
          </a:xfrm>
          <a:prstGeom prst="rect">
            <a:avLst/>
          </a:prstGeom>
        </p:spPr>
      </p:pic>
    </p:spTree>
    <p:extLst>
      <p:ext uri="{BB962C8B-B14F-4D97-AF65-F5344CB8AC3E}">
        <p14:creationId xmlns:p14="http://schemas.microsoft.com/office/powerpoint/2010/main" val="1589603954"/>
      </p:ext>
    </p:extLst>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460459" y="1219200"/>
            <a:ext cx="8229600" cy="4495290"/>
          </a:xfrm>
        </p:spPr>
        <p:txBody>
          <a:bodyPr>
            <a:normAutofit/>
          </a:bodyPr>
          <a:lstStyle/>
          <a:p>
            <a:pPr marL="0" indent="0">
              <a:buNone/>
            </a:pPr>
            <a:endParaRPr lang="en-GB" sz="2800" dirty="0"/>
          </a:p>
          <a:p>
            <a:pPr>
              <a:buFont typeface="Wingdings" panose="05000000000000000000" pitchFamily="2" charset="2"/>
              <a:buChar char="Ø"/>
            </a:pPr>
            <a:r>
              <a:rPr lang="en-GB" sz="2800" dirty="0"/>
              <a:t>Think about accessibility as well as readability. </a:t>
            </a:r>
          </a:p>
          <a:p>
            <a:pPr>
              <a:buFont typeface="Wingdings" panose="05000000000000000000" pitchFamily="2" charset="2"/>
              <a:buChar char="Ø"/>
            </a:pPr>
            <a:endParaRPr lang="en-GB" sz="2800" dirty="0"/>
          </a:p>
          <a:p>
            <a:pPr>
              <a:buFont typeface="Wingdings" panose="05000000000000000000" pitchFamily="2" charset="2"/>
              <a:buChar char="Ø"/>
            </a:pPr>
            <a:r>
              <a:rPr lang="en-GB" sz="2800" dirty="0"/>
              <a:t>Use lists where appropriate and limit cross-references (accessibility).</a:t>
            </a:r>
          </a:p>
          <a:p>
            <a:pPr marL="0" indent="0">
              <a:buNone/>
            </a:pPr>
            <a:endParaRPr lang="en-GB" sz="2800" dirty="0"/>
          </a:p>
          <a:p>
            <a:pPr>
              <a:buFont typeface="Wingdings" panose="05000000000000000000" pitchFamily="2" charset="2"/>
              <a:buChar char="Ø"/>
            </a:pPr>
            <a:r>
              <a:rPr lang="en-GB" sz="2800" dirty="0"/>
              <a:t>Think about the hierarchy of information. </a:t>
            </a:r>
          </a:p>
          <a:p>
            <a:pPr marL="0" indent="0">
              <a:buNone/>
            </a:pPr>
            <a:endParaRPr lang="en-GB"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spTree>
    <p:extLst>
      <p:ext uri="{BB962C8B-B14F-4D97-AF65-F5344CB8AC3E}">
        <p14:creationId xmlns:p14="http://schemas.microsoft.com/office/powerpoint/2010/main" val="1959713374"/>
      </p:ext>
    </p:extLst>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478971" y="1295400"/>
            <a:ext cx="8229600" cy="5257290"/>
          </a:xfrm>
        </p:spPr>
        <p:txBody>
          <a:bodyPr>
            <a:normAutofit/>
          </a:bodyPr>
          <a:lstStyle/>
          <a:p>
            <a:pPr marL="0" indent="0" algn="ctr">
              <a:buNone/>
            </a:pPr>
            <a:r>
              <a:rPr lang="en-GB" sz="2800" dirty="0"/>
              <a:t>The due observance and fulfilment of the terms so far as they relate to anything to be done or complied with by the Insured and the truth of the statements and answers in the Proposal shall be conditions precedent to any liability of the Company to make any payment under this policy.  </a:t>
            </a:r>
          </a:p>
          <a:p>
            <a:pPr marL="0" indent="0">
              <a:buNone/>
            </a:pPr>
            <a:endParaRPr lang="en-GB" sz="2800" dirty="0"/>
          </a:p>
          <a:p>
            <a:pPr marL="0" indent="0" algn="ctr">
              <a:buNone/>
            </a:pPr>
            <a:endParaRPr lang="en-GB" sz="2000" i="1" dirty="0"/>
          </a:p>
          <a:p>
            <a:pPr marL="0" indent="0" algn="ctr">
              <a:buNone/>
            </a:pPr>
            <a:r>
              <a:rPr lang="en-GB" sz="2000" i="1" dirty="0"/>
              <a:t>Taken from ‘Language on Trial’ by the Plain English Campaign </a:t>
            </a:r>
          </a:p>
          <a:p>
            <a:pPr marL="0" indent="0">
              <a:buNone/>
            </a:pPr>
            <a:endParaRPr lang="en-GB"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spTree>
    <p:extLst>
      <p:ext uri="{BB962C8B-B14F-4D97-AF65-F5344CB8AC3E}">
        <p14:creationId xmlns:p14="http://schemas.microsoft.com/office/powerpoint/2010/main" val="3286260468"/>
      </p:ext>
    </p:extLst>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478971" y="1295400"/>
            <a:ext cx="8229600" cy="5257290"/>
          </a:xfrm>
        </p:spPr>
        <p:txBody>
          <a:bodyPr>
            <a:normAutofit lnSpcReduction="10000"/>
          </a:bodyPr>
          <a:lstStyle/>
          <a:p>
            <a:pPr marL="0" indent="0">
              <a:buNone/>
            </a:pPr>
            <a:endParaRPr lang="en-GB" sz="2800" dirty="0"/>
          </a:p>
          <a:p>
            <a:pPr marL="0" indent="0">
              <a:buNone/>
            </a:pPr>
            <a:r>
              <a:rPr lang="en-GB" sz="2800" dirty="0"/>
              <a:t>We will only pay under this Policy if:</a:t>
            </a:r>
          </a:p>
          <a:p>
            <a:pPr marL="0" indent="0">
              <a:buNone/>
            </a:pPr>
            <a:endParaRPr lang="en-GB" sz="2800" dirty="0"/>
          </a:p>
          <a:p>
            <a:pPr marL="914400" lvl="1" indent="-514350">
              <a:buFont typeface="+mj-lt"/>
              <a:buAutoNum type="arabicPeriod"/>
            </a:pPr>
            <a:r>
              <a:rPr lang="en-GB" dirty="0"/>
              <a:t>you have kept to the terms of the Policy; and</a:t>
            </a:r>
          </a:p>
          <a:p>
            <a:pPr marL="914400" lvl="1" indent="-514350">
              <a:buFont typeface="+mj-lt"/>
              <a:buAutoNum type="arabicPeriod"/>
            </a:pPr>
            <a:r>
              <a:rPr lang="en-GB" dirty="0"/>
              <a:t>the statements and answers in your Proposal are true. </a:t>
            </a:r>
          </a:p>
          <a:p>
            <a:endParaRPr lang="en-GB" sz="2800" dirty="0"/>
          </a:p>
          <a:p>
            <a:pPr marL="0" indent="0">
              <a:buNone/>
            </a:pPr>
            <a:endParaRPr lang="en-GB" sz="2000" i="1" dirty="0"/>
          </a:p>
          <a:p>
            <a:pPr marL="0" indent="0">
              <a:buNone/>
            </a:pPr>
            <a:endParaRPr lang="en-GB" sz="2000" i="1" dirty="0"/>
          </a:p>
          <a:p>
            <a:pPr marL="303711" lvl="1" indent="0" algn="ctr">
              <a:buNone/>
            </a:pPr>
            <a:r>
              <a:rPr lang="en-GB" sz="2000" i="1" dirty="0"/>
              <a:t>Taken from ‘Language on Trial’ by the Plain English Campaign </a:t>
            </a:r>
          </a:p>
          <a:p>
            <a:pPr marL="0" indent="0">
              <a:buNone/>
            </a:pPr>
            <a:endParaRPr lang="en-GB"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spTree>
    <p:extLst>
      <p:ext uri="{BB962C8B-B14F-4D97-AF65-F5344CB8AC3E}">
        <p14:creationId xmlns:p14="http://schemas.microsoft.com/office/powerpoint/2010/main" val="3656366328"/>
      </p:ext>
    </p:extLst>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AFE6D64A-CB54-4475-B921-41494776DE9F}"/>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676400" y="1"/>
            <a:ext cx="6705600" cy="7315200"/>
          </a:xfrm>
        </p:spPr>
      </p:pic>
    </p:spTree>
    <p:extLst>
      <p:ext uri="{BB962C8B-B14F-4D97-AF65-F5344CB8AC3E}">
        <p14:creationId xmlns:p14="http://schemas.microsoft.com/office/powerpoint/2010/main" val="3187090977"/>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lang="en-GB" dirty="0"/>
              <a:t>The skills toolkit </a:t>
            </a:r>
            <a:endParaRPr dirty="0"/>
          </a:p>
        </p:txBody>
      </p:sp>
      <p:sp>
        <p:nvSpPr>
          <p:cNvPr id="109" name="Content Placeholder 4"/>
          <p:cNvSpPr txBox="1">
            <a:spLocks noGrp="1"/>
          </p:cNvSpPr>
          <p:nvPr>
            <p:ph type="body" idx="1"/>
          </p:nvPr>
        </p:nvSpPr>
        <p:spPr>
          <a:xfrm>
            <a:off x="457200" y="1284514"/>
            <a:ext cx="8229600" cy="5649686"/>
          </a:xfrm>
          <a:prstGeom prst="rect">
            <a:avLst/>
          </a:prstGeom>
        </p:spPr>
        <p:txBody>
          <a:bodyPr>
            <a:normAutofit fontScale="25000" lnSpcReduction="20000"/>
          </a:bodyPr>
          <a:lstStyle/>
          <a:p>
            <a:pPr marL="0" indent="0">
              <a:spcBef>
                <a:spcPts val="600"/>
              </a:spcBef>
              <a:buSzTx/>
              <a:buNone/>
              <a:defRPr sz="2800"/>
            </a:pPr>
            <a:endParaRPr lang="en-GB" sz="6000" dirty="0"/>
          </a:p>
          <a:p>
            <a:pPr marL="0" indent="0">
              <a:spcBef>
                <a:spcPts val="600"/>
              </a:spcBef>
              <a:buSzTx/>
              <a:buNone/>
              <a:defRPr sz="2800"/>
            </a:pPr>
            <a:endParaRPr lang="en-GB" sz="6000" dirty="0"/>
          </a:p>
          <a:p>
            <a:pPr marL="0" indent="0">
              <a:spcBef>
                <a:spcPts val="600"/>
              </a:spcBef>
              <a:buSzTx/>
              <a:buNone/>
              <a:defRPr sz="2800"/>
            </a:pPr>
            <a:r>
              <a:rPr lang="en-GB" sz="9600" b="1" dirty="0"/>
              <a:t>Part 1 </a:t>
            </a:r>
          </a:p>
          <a:p>
            <a:pPr>
              <a:spcBef>
                <a:spcPts val="600"/>
              </a:spcBef>
              <a:buSzTx/>
              <a:buFont typeface="Wingdings" panose="05000000000000000000" pitchFamily="2" charset="2"/>
              <a:buChar char="Ø"/>
              <a:defRPr sz="2800"/>
            </a:pPr>
            <a:r>
              <a:rPr lang="en-GB" sz="9600" dirty="0"/>
              <a:t>Communicating in a way that aids accessibility and understanding.</a:t>
            </a:r>
          </a:p>
          <a:p>
            <a:pPr>
              <a:spcBef>
                <a:spcPts val="600"/>
              </a:spcBef>
              <a:buSzTx/>
              <a:buFont typeface="Wingdings" panose="05000000000000000000" pitchFamily="2" charset="2"/>
              <a:buChar char="Ø"/>
              <a:defRPr sz="2800"/>
            </a:pPr>
            <a:r>
              <a:rPr lang="en-GB" sz="9600" dirty="0"/>
              <a:t>Checking understanding to facilitate informed decision-making.</a:t>
            </a:r>
          </a:p>
          <a:p>
            <a:pPr marL="0" indent="0">
              <a:spcBef>
                <a:spcPts val="600"/>
              </a:spcBef>
              <a:buSzTx/>
              <a:buNone/>
              <a:defRPr sz="2800"/>
            </a:pPr>
            <a:endParaRPr lang="en-GB" sz="9600" dirty="0"/>
          </a:p>
          <a:p>
            <a:pPr marL="0" indent="0">
              <a:spcBef>
                <a:spcPts val="600"/>
              </a:spcBef>
              <a:buSzTx/>
              <a:buNone/>
              <a:defRPr sz="2800"/>
            </a:pPr>
            <a:r>
              <a:rPr lang="en-GB" sz="9600" b="1" dirty="0"/>
              <a:t>Part 2</a:t>
            </a:r>
          </a:p>
          <a:p>
            <a:pPr>
              <a:spcBef>
                <a:spcPts val="600"/>
              </a:spcBef>
              <a:buSzTx/>
              <a:buFont typeface="Wingdings" panose="05000000000000000000" pitchFamily="2" charset="2"/>
              <a:buChar char="Ø"/>
              <a:defRPr sz="2800"/>
            </a:pPr>
            <a:r>
              <a:rPr lang="en-GB" sz="9600" dirty="0"/>
              <a:t>Recognising and dealing with vulnerable customers. </a:t>
            </a:r>
            <a:endParaRPr lang="en-GB" sz="9600" b="1" dirty="0"/>
          </a:p>
          <a:p>
            <a:pPr>
              <a:spcBef>
                <a:spcPts val="600"/>
              </a:spcBef>
              <a:buSzTx/>
              <a:buFont typeface="Wingdings" panose="05000000000000000000" pitchFamily="2" charset="2"/>
              <a:buChar char="Ø"/>
              <a:defRPr sz="2800"/>
            </a:pPr>
            <a:r>
              <a:rPr lang="en-GB" sz="9600" dirty="0"/>
              <a:t>Recognising and handling behavioural biases throughout the customer journey.</a:t>
            </a:r>
          </a:p>
          <a:p>
            <a:pPr>
              <a:spcBef>
                <a:spcPts val="600"/>
              </a:spcBef>
              <a:buSzTx/>
              <a:buFont typeface="Wingdings" panose="05000000000000000000" pitchFamily="2" charset="2"/>
              <a:buChar char="Ø"/>
              <a:defRPr sz="2800"/>
            </a:pPr>
            <a:endParaRPr lang="en-GB" sz="9600" dirty="0"/>
          </a:p>
          <a:p>
            <a:pPr marL="0" indent="0">
              <a:spcBef>
                <a:spcPts val="600"/>
              </a:spcBef>
              <a:buSzTx/>
              <a:buNone/>
              <a:defRPr sz="2800"/>
            </a:pPr>
            <a:endParaRPr lang="en-GB" sz="9600" dirty="0"/>
          </a:p>
          <a:p>
            <a:pPr marL="0" indent="0">
              <a:spcBef>
                <a:spcPts val="600"/>
              </a:spcBef>
              <a:buSzTx/>
              <a:buNone/>
              <a:defRPr sz="2800"/>
            </a:pPr>
            <a:r>
              <a:rPr lang="en-GB" sz="9600" dirty="0"/>
              <a:t>Note: throughout the Consumer Duty the FCA make a very strong link between behavioural biases and vulnerable customers. </a:t>
            </a:r>
          </a:p>
          <a:p>
            <a:pPr marL="0" indent="0">
              <a:spcBef>
                <a:spcPts val="600"/>
              </a:spcBef>
              <a:buSzTx/>
              <a:buNone/>
              <a:defRPr sz="2800"/>
            </a:pPr>
            <a:endParaRPr lang="en-GB" sz="2400" dirty="0"/>
          </a:p>
          <a:p>
            <a:pPr marL="0" indent="0">
              <a:spcBef>
                <a:spcPts val="600"/>
              </a:spcBef>
              <a:buSzTx/>
              <a:buNone/>
              <a:defRPr sz="2800"/>
            </a:pPr>
            <a:r>
              <a:rPr lang="en-GB" sz="2900" dirty="0"/>
              <a:t> </a:t>
            </a:r>
            <a:endParaRPr sz="29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1659883537"/>
      </p:ext>
    </p:extLst>
  </p:cSld>
  <p:clrMapOvr>
    <a:masterClrMapping/>
  </p:clrMapOvr>
  <p:transition spd="med"/>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a:extLst>
              <a:ext uri="{FF2B5EF4-FFF2-40B4-BE49-F238E27FC236}">
                <a16:creationId xmlns:a16="http://schemas.microsoft.com/office/drawing/2014/main" id="{3B0EDC00-1870-4841-869D-7E0A56D709AB}"/>
              </a:ext>
            </a:extLst>
          </p:cNvPr>
          <p:cNvSpPr>
            <a:spLocks noGrp="1"/>
          </p:cNvSpPr>
          <p:nvPr>
            <p:ph idx="1"/>
          </p:nvPr>
        </p:nvSpPr>
        <p:spPr>
          <a:xfrm>
            <a:off x="1406252" y="990600"/>
            <a:ext cx="8194948" cy="6172200"/>
          </a:xfrm>
        </p:spPr>
        <p:txBody>
          <a:bodyPr>
            <a:normAutofit/>
          </a:bodyPr>
          <a:lstStyle/>
          <a:p>
            <a:pPr marL="0" indent="0" algn="ctr">
              <a:buNone/>
            </a:pPr>
            <a:endParaRPr lang="en-GB" b="1" dirty="0"/>
          </a:p>
          <a:p>
            <a:pPr marL="0" indent="0" algn="ctr">
              <a:buNone/>
            </a:pPr>
            <a:endParaRPr lang="en-GB" sz="4800" b="1" dirty="0"/>
          </a:p>
          <a:p>
            <a:pPr marL="0" indent="0" algn="ctr">
              <a:buNone/>
            </a:pPr>
            <a:r>
              <a:rPr lang="en-GB" sz="4800" b="1" dirty="0"/>
              <a:t>Step 5</a:t>
            </a:r>
          </a:p>
          <a:p>
            <a:pPr marL="0" indent="0" algn="ctr">
              <a:buNone/>
            </a:pPr>
            <a:br>
              <a:rPr lang="en-GB" b="1" dirty="0"/>
            </a:br>
            <a:r>
              <a:rPr lang="en-GB" sz="4800" b="1" dirty="0"/>
              <a:t>Enlighten</a:t>
            </a:r>
            <a:endParaRPr lang="en-GB" sz="4800" dirty="0"/>
          </a:p>
        </p:txBody>
      </p:sp>
      <p:pic>
        <p:nvPicPr>
          <p:cNvPr id="4" name="Picture 2"/>
          <p:cNvPicPr>
            <a:picLocks noChangeAspect="1"/>
          </p:cNvPicPr>
          <p:nvPr/>
        </p:nvPicPr>
        <p:blipFill rotWithShape="1">
          <a:blip r:embed="rId2"/>
          <a:srcRect t="798" r="88376"/>
          <a:stretch>
            <a:fillRect/>
          </a:stretch>
        </p:blipFill>
        <p:spPr>
          <a:xfrm rot="-10800000">
            <a:off x="-76200" y="-2"/>
            <a:ext cx="864122" cy="7315201"/>
          </a:xfrm>
          <a:prstGeom prst="rect">
            <a:avLst/>
          </a:prstGeom>
        </p:spPr>
      </p:pic>
      <p:grpSp>
        <p:nvGrpSpPr>
          <p:cNvPr id="5" name="Group 3"/>
          <p:cNvGrpSpPr/>
          <p:nvPr/>
        </p:nvGrpSpPr>
        <p:grpSpPr>
          <a:xfrm rot="5400000">
            <a:off x="-2651429" y="3429825"/>
            <a:ext cx="7315200" cy="455549"/>
            <a:chOff x="0" y="0"/>
            <a:chExt cx="3935972" cy="245110"/>
          </a:xfrm>
        </p:grpSpPr>
        <p:sp>
          <p:nvSpPr>
            <p:cNvPr id="6" name="Freeform 4"/>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7" name="Freeform 5"/>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28AD18"/>
            </a:solidFill>
          </p:spPr>
        </p:sp>
      </p:grpSp>
      <p:pic>
        <p:nvPicPr>
          <p:cNvPr id="10" name="Picture 9">
            <a:extLst>
              <a:ext uri="{FF2B5EF4-FFF2-40B4-BE49-F238E27FC236}">
                <a16:creationId xmlns:a16="http://schemas.microsoft.com/office/drawing/2014/main" id="{32D2D80B-BE4B-4CB8-BEC7-04AEA7178C3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514496" y="185057"/>
            <a:ext cx="3217333" cy="895414"/>
          </a:xfrm>
          <a:prstGeom prst="rect">
            <a:avLst/>
          </a:prstGeom>
        </p:spPr>
      </p:pic>
    </p:spTree>
    <p:extLst>
      <p:ext uri="{BB962C8B-B14F-4D97-AF65-F5344CB8AC3E}">
        <p14:creationId xmlns:p14="http://schemas.microsoft.com/office/powerpoint/2010/main" val="2080248836"/>
      </p:ext>
    </p:extLst>
  </p:cSld>
  <p:clrMapOvr>
    <a:masterClrMapping/>
  </p:clrMapOvr>
  <p:transition spd="med"/>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74638"/>
            <a:ext cx="8305800" cy="1143000"/>
          </a:xfrm>
        </p:spPr>
        <p:txBody>
          <a:bodyPr/>
          <a:lstStyle/>
          <a:p>
            <a:pPr algn="l"/>
            <a:r>
              <a:rPr lang="en-GB" sz="4400" b="1" dirty="0"/>
              <a:t>In other words … </a:t>
            </a:r>
            <a:endParaRPr lang="en-US" dirty="0"/>
          </a:p>
        </p:txBody>
      </p:sp>
      <p:sp>
        <p:nvSpPr>
          <p:cNvPr id="8" name="Content Placeholder 7">
            <a:extLst>
              <a:ext uri="{FF2B5EF4-FFF2-40B4-BE49-F238E27FC236}">
                <a16:creationId xmlns:a16="http://schemas.microsoft.com/office/drawing/2014/main" id="{3B0EDC00-1870-4841-869D-7E0A56D709AB}"/>
              </a:ext>
            </a:extLst>
          </p:cNvPr>
          <p:cNvSpPr>
            <a:spLocks noGrp="1"/>
          </p:cNvSpPr>
          <p:nvPr>
            <p:ph idx="1"/>
          </p:nvPr>
        </p:nvSpPr>
        <p:spPr>
          <a:xfrm>
            <a:off x="1406252" y="1600200"/>
            <a:ext cx="8194948" cy="5334000"/>
          </a:xfrm>
        </p:spPr>
        <p:txBody>
          <a:bodyPr>
            <a:normAutofit/>
          </a:bodyPr>
          <a:lstStyle/>
          <a:p>
            <a:pPr marL="0" indent="0">
              <a:buNone/>
            </a:pPr>
            <a:endParaRPr lang="en-GB" sz="2800" dirty="0"/>
          </a:p>
          <a:p>
            <a:pPr marL="27432" indent="0">
              <a:buNone/>
            </a:pPr>
            <a:r>
              <a:rPr lang="en-GB" sz="2800" dirty="0"/>
              <a:t>You will truly enlighten the customer when you are able to do the following: </a:t>
            </a:r>
          </a:p>
          <a:p>
            <a:pPr marL="667512" lvl="2" indent="0">
              <a:buNone/>
            </a:pPr>
            <a:endParaRPr lang="en-GB" sz="2800" dirty="0"/>
          </a:p>
          <a:p>
            <a:pPr lvl="2">
              <a:buFont typeface="Wingdings" panose="05000000000000000000" pitchFamily="2" charset="2"/>
              <a:buChar char="Ø"/>
            </a:pPr>
            <a:r>
              <a:rPr lang="en-GB" sz="2800" dirty="0"/>
              <a:t>read and understand the text. </a:t>
            </a:r>
          </a:p>
          <a:p>
            <a:pPr lvl="2">
              <a:buFont typeface="Wingdings" panose="05000000000000000000" pitchFamily="2" charset="2"/>
              <a:buChar char="Ø"/>
            </a:pPr>
            <a:r>
              <a:rPr lang="en-GB" sz="2800" dirty="0"/>
              <a:t>take notes of the main points. </a:t>
            </a:r>
          </a:p>
          <a:p>
            <a:pPr lvl="2">
              <a:buFont typeface="Wingdings" panose="05000000000000000000" pitchFamily="2" charset="2"/>
              <a:buChar char="Ø"/>
            </a:pPr>
            <a:r>
              <a:rPr lang="en-GB" sz="2800" dirty="0"/>
              <a:t>cover the original.</a:t>
            </a:r>
          </a:p>
          <a:p>
            <a:pPr lvl="2">
              <a:buFont typeface="Wingdings" panose="05000000000000000000" pitchFamily="2" charset="2"/>
              <a:buChar char="Ø"/>
            </a:pPr>
            <a:r>
              <a:rPr lang="en-GB" sz="2800" dirty="0"/>
              <a:t>remove the junk and the clunk</a:t>
            </a:r>
          </a:p>
          <a:p>
            <a:pPr lvl="2">
              <a:buFont typeface="Wingdings" panose="05000000000000000000" pitchFamily="2" charset="2"/>
              <a:buChar char="Ø"/>
            </a:pPr>
            <a:r>
              <a:rPr lang="en-GB" sz="2800" dirty="0"/>
              <a:t>think about how to restructure.</a:t>
            </a:r>
          </a:p>
          <a:p>
            <a:pPr lvl="2">
              <a:buFont typeface="Wingdings" panose="05000000000000000000" pitchFamily="2" charset="2"/>
              <a:buChar char="Ø"/>
            </a:pPr>
            <a:r>
              <a:rPr lang="en-GB" sz="2800" dirty="0"/>
              <a:t>check against the original.  </a:t>
            </a:r>
          </a:p>
          <a:p>
            <a:pPr marL="0" indent="0">
              <a:buNone/>
            </a:pPr>
            <a:endParaRPr lang="en-GB" dirty="0"/>
          </a:p>
        </p:txBody>
      </p:sp>
      <p:pic>
        <p:nvPicPr>
          <p:cNvPr id="4" name="Picture 2"/>
          <p:cNvPicPr>
            <a:picLocks noChangeAspect="1"/>
          </p:cNvPicPr>
          <p:nvPr/>
        </p:nvPicPr>
        <p:blipFill rotWithShape="1">
          <a:blip r:embed="rId2"/>
          <a:srcRect t="798" r="88376"/>
          <a:stretch>
            <a:fillRect/>
          </a:stretch>
        </p:blipFill>
        <p:spPr>
          <a:xfrm rot="-10800000">
            <a:off x="-76200" y="-2"/>
            <a:ext cx="864122" cy="7315201"/>
          </a:xfrm>
          <a:prstGeom prst="rect">
            <a:avLst/>
          </a:prstGeom>
        </p:spPr>
      </p:pic>
      <p:grpSp>
        <p:nvGrpSpPr>
          <p:cNvPr id="5" name="Group 3"/>
          <p:cNvGrpSpPr/>
          <p:nvPr/>
        </p:nvGrpSpPr>
        <p:grpSpPr>
          <a:xfrm rot="5400000">
            <a:off x="-2651429" y="3429825"/>
            <a:ext cx="7315200" cy="455549"/>
            <a:chOff x="0" y="0"/>
            <a:chExt cx="3935972" cy="245110"/>
          </a:xfrm>
        </p:grpSpPr>
        <p:sp>
          <p:nvSpPr>
            <p:cNvPr id="6" name="Freeform 4"/>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7" name="Freeform 5"/>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28AD18"/>
            </a:solidFill>
          </p:spPr>
        </p:sp>
      </p:grpSp>
    </p:spTree>
    <p:extLst>
      <p:ext uri="{BB962C8B-B14F-4D97-AF65-F5344CB8AC3E}">
        <p14:creationId xmlns:p14="http://schemas.microsoft.com/office/powerpoint/2010/main" val="4218837212"/>
      </p:ext>
    </p:extLst>
  </p:cSld>
  <p:clrMapOvr>
    <a:masterClrMapping/>
  </p:clrMapOvr>
  <p:transition spd="med"/>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274638"/>
            <a:ext cx="8305800" cy="1143000"/>
          </a:xfrm>
        </p:spPr>
        <p:txBody>
          <a:bodyPr/>
          <a:lstStyle/>
          <a:p>
            <a:pPr algn="l"/>
            <a:r>
              <a:rPr lang="en-GB" b="1" dirty="0"/>
              <a:t>The 5 steps</a:t>
            </a:r>
            <a:endParaRPr lang="en-US" b="1" dirty="0"/>
          </a:p>
        </p:txBody>
      </p:sp>
      <p:sp>
        <p:nvSpPr>
          <p:cNvPr id="8" name="Content Placeholder 7">
            <a:extLst>
              <a:ext uri="{FF2B5EF4-FFF2-40B4-BE49-F238E27FC236}">
                <a16:creationId xmlns:a16="http://schemas.microsoft.com/office/drawing/2014/main" id="{3B0EDC00-1870-4841-869D-7E0A56D709AB}"/>
              </a:ext>
            </a:extLst>
          </p:cNvPr>
          <p:cNvSpPr>
            <a:spLocks noGrp="1"/>
          </p:cNvSpPr>
          <p:nvPr>
            <p:ph idx="1"/>
          </p:nvPr>
        </p:nvSpPr>
        <p:spPr>
          <a:xfrm>
            <a:off x="1406252" y="1600200"/>
            <a:ext cx="8194948" cy="5334000"/>
          </a:xfrm>
        </p:spPr>
        <p:txBody>
          <a:bodyPr>
            <a:normAutofit/>
          </a:bodyPr>
          <a:lstStyle/>
          <a:p>
            <a:pPr marL="0" indent="0">
              <a:buNone/>
            </a:pPr>
            <a:endParaRPr lang="en-GB" sz="2800" dirty="0"/>
          </a:p>
          <a:p>
            <a:pPr marL="514350" indent="-514350">
              <a:buFont typeface="+mj-lt"/>
              <a:buAutoNum type="arabicPeriod"/>
            </a:pPr>
            <a:r>
              <a:rPr lang="en-GB" sz="2800" dirty="0"/>
              <a:t>Read and understand the policy yourself.</a:t>
            </a:r>
          </a:p>
          <a:p>
            <a:pPr marL="514350" indent="-514350">
              <a:buFont typeface="+mj-lt"/>
              <a:buAutoNum type="arabicPeriod"/>
            </a:pPr>
            <a:endParaRPr lang="en-GB" sz="2800" dirty="0"/>
          </a:p>
          <a:p>
            <a:pPr marL="514350" indent="-514350">
              <a:buFont typeface="+mj-lt"/>
              <a:buAutoNum type="arabicPeriod"/>
            </a:pPr>
            <a:r>
              <a:rPr lang="en-GB" sz="2800" dirty="0"/>
              <a:t> Don´t wear the legalese goggles. </a:t>
            </a:r>
          </a:p>
          <a:p>
            <a:pPr marL="514350" indent="-514350">
              <a:buFont typeface="+mj-lt"/>
              <a:buAutoNum type="arabicPeriod"/>
            </a:pPr>
            <a:endParaRPr lang="en-GB" sz="2800" dirty="0"/>
          </a:p>
          <a:p>
            <a:pPr marL="514350" indent="-514350">
              <a:buFont typeface="+mj-lt"/>
              <a:buAutoNum type="arabicPeriod"/>
            </a:pPr>
            <a:r>
              <a:rPr lang="en-GB" sz="2800" dirty="0"/>
              <a:t>Remove the junk and the clunk. </a:t>
            </a:r>
          </a:p>
          <a:p>
            <a:pPr marL="514350" indent="-514350">
              <a:buFont typeface="+mj-lt"/>
              <a:buAutoNum type="arabicPeriod"/>
            </a:pPr>
            <a:endParaRPr lang="en-GB" sz="2800" dirty="0"/>
          </a:p>
          <a:p>
            <a:pPr marL="514350" indent="-514350">
              <a:buFont typeface="+mj-lt"/>
              <a:buAutoNum type="arabicPeriod"/>
            </a:pPr>
            <a:r>
              <a:rPr lang="en-GB" sz="2800" dirty="0"/>
              <a:t>Lift the fog. </a:t>
            </a:r>
          </a:p>
          <a:p>
            <a:pPr marL="514350" indent="-514350">
              <a:buFont typeface="+mj-lt"/>
              <a:buAutoNum type="arabicPeriod"/>
            </a:pPr>
            <a:endParaRPr lang="en-GB" sz="2800" dirty="0"/>
          </a:p>
          <a:p>
            <a:pPr marL="514350" indent="-514350">
              <a:buFont typeface="+mj-lt"/>
              <a:buAutoNum type="arabicPeriod"/>
            </a:pPr>
            <a:r>
              <a:rPr lang="en-GB" sz="2800" dirty="0"/>
              <a:t>Enlighten.</a:t>
            </a:r>
          </a:p>
          <a:p>
            <a:pPr marL="27432" indent="0">
              <a:buNone/>
            </a:pPr>
            <a:endParaRPr lang="en-GB" dirty="0"/>
          </a:p>
        </p:txBody>
      </p:sp>
      <p:pic>
        <p:nvPicPr>
          <p:cNvPr id="4" name="Picture 2"/>
          <p:cNvPicPr>
            <a:picLocks noChangeAspect="1"/>
          </p:cNvPicPr>
          <p:nvPr/>
        </p:nvPicPr>
        <p:blipFill rotWithShape="1">
          <a:blip r:embed="rId2"/>
          <a:srcRect t="798" r="88376"/>
          <a:stretch>
            <a:fillRect/>
          </a:stretch>
        </p:blipFill>
        <p:spPr>
          <a:xfrm rot="-10800000">
            <a:off x="-76200" y="-2"/>
            <a:ext cx="864122" cy="7315201"/>
          </a:xfrm>
          <a:prstGeom prst="rect">
            <a:avLst/>
          </a:prstGeom>
        </p:spPr>
      </p:pic>
      <p:grpSp>
        <p:nvGrpSpPr>
          <p:cNvPr id="5" name="Group 3"/>
          <p:cNvGrpSpPr/>
          <p:nvPr/>
        </p:nvGrpSpPr>
        <p:grpSpPr>
          <a:xfrm rot="5400000">
            <a:off x="-2651429" y="3429825"/>
            <a:ext cx="7315200" cy="455549"/>
            <a:chOff x="0" y="0"/>
            <a:chExt cx="3935972" cy="245110"/>
          </a:xfrm>
        </p:grpSpPr>
        <p:sp>
          <p:nvSpPr>
            <p:cNvPr id="6" name="Freeform 4"/>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7" name="Freeform 5"/>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28AD18"/>
            </a:solidFill>
          </p:spPr>
        </p:sp>
      </p:grpSp>
    </p:spTree>
    <p:extLst>
      <p:ext uri="{BB962C8B-B14F-4D97-AF65-F5344CB8AC3E}">
        <p14:creationId xmlns:p14="http://schemas.microsoft.com/office/powerpoint/2010/main" val="1484201552"/>
      </p:ext>
    </p:extLst>
  </p:cSld>
  <p:clrMapOvr>
    <a:masterClrMapping/>
  </p:clrMapOvr>
  <p:transition spd="med"/>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4"/>
          <p:cNvPicPr>
            <a:picLocks noChangeAspect="1"/>
          </p:cNvPicPr>
          <p:nvPr/>
        </p:nvPicPr>
        <p:blipFill>
          <a:blip r:embed="rId2"/>
          <a:srcRect r="66477"/>
          <a:stretch>
            <a:fillRect/>
          </a:stretch>
        </p:blipFill>
        <p:spPr>
          <a:xfrm>
            <a:off x="8475345" y="6364628"/>
            <a:ext cx="1021736" cy="950572"/>
          </a:xfrm>
          <a:prstGeom prst="rect">
            <a:avLst/>
          </a:prstGeom>
        </p:spPr>
      </p:pic>
      <p:pic>
        <p:nvPicPr>
          <p:cNvPr id="4" name="Picture 2"/>
          <p:cNvPicPr>
            <a:picLocks noChangeAspect="1"/>
          </p:cNvPicPr>
          <p:nvPr/>
        </p:nvPicPr>
        <p:blipFill rotWithShape="1">
          <a:blip r:embed="rId3"/>
          <a:srcRect t="798" r="88376"/>
          <a:stretch>
            <a:fillRect/>
          </a:stretch>
        </p:blipFill>
        <p:spPr>
          <a:xfrm rot="-10800000">
            <a:off x="-76200" y="-2"/>
            <a:ext cx="864122" cy="7315201"/>
          </a:xfrm>
          <a:prstGeom prst="rect">
            <a:avLst/>
          </a:prstGeom>
        </p:spPr>
      </p:pic>
      <p:grpSp>
        <p:nvGrpSpPr>
          <p:cNvPr id="5" name="Group 3"/>
          <p:cNvGrpSpPr/>
          <p:nvPr/>
        </p:nvGrpSpPr>
        <p:grpSpPr>
          <a:xfrm rot="5400000">
            <a:off x="-2651429" y="3429825"/>
            <a:ext cx="7315200" cy="455549"/>
            <a:chOff x="0" y="0"/>
            <a:chExt cx="3935972" cy="245110"/>
          </a:xfrm>
        </p:grpSpPr>
        <p:sp>
          <p:nvSpPr>
            <p:cNvPr id="6" name="Freeform 4"/>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7" name="Freeform 5"/>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28AD18"/>
            </a:solidFill>
          </p:spPr>
        </p:sp>
      </p:grpSp>
      <p:pic>
        <p:nvPicPr>
          <p:cNvPr id="3" name="Content Placeholder 2">
            <a:extLst>
              <a:ext uri="{FF2B5EF4-FFF2-40B4-BE49-F238E27FC236}">
                <a16:creationId xmlns:a16="http://schemas.microsoft.com/office/drawing/2014/main" id="{61BEE6CE-618D-41BA-A78A-91B8889726C5}"/>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1233946" y="0"/>
            <a:ext cx="8558912" cy="7315199"/>
          </a:xfrm>
        </p:spPr>
      </p:pic>
    </p:spTree>
    <p:extLst>
      <p:ext uri="{BB962C8B-B14F-4D97-AF65-F5344CB8AC3E}">
        <p14:creationId xmlns:p14="http://schemas.microsoft.com/office/powerpoint/2010/main" val="1406715518"/>
      </p:ext>
    </p:extLst>
  </p:cSld>
  <p:clrMapOvr>
    <a:masterClrMapping/>
  </p:clrMapOvr>
  <p:transition spd="med"/>
</p:sld>
</file>

<file path=ppt/slides/slide34.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94" name="Picture 2" descr="Picture 2"/>
          <p:cNvPicPr>
            <a:picLocks noChangeAspect="1"/>
          </p:cNvPicPr>
          <p:nvPr/>
        </p:nvPicPr>
        <p:blipFill>
          <a:blip r:embed="rId3">
            <a:alphaModFix amt="58000"/>
          </a:blip>
          <a:srcRect l="2172" t="5660" b="21254"/>
          <a:stretch>
            <a:fillRect/>
          </a:stretch>
        </p:blipFill>
        <p:spPr>
          <a:xfrm>
            <a:off x="0" y="832"/>
            <a:ext cx="9753604" cy="7314368"/>
          </a:xfrm>
          <a:prstGeom prst="rect">
            <a:avLst/>
          </a:prstGeom>
          <a:ln w="12700">
            <a:miter lim="400000"/>
          </a:ln>
        </p:spPr>
      </p:pic>
      <p:grpSp>
        <p:nvGrpSpPr>
          <p:cNvPr id="97" name="Group 3"/>
          <p:cNvGrpSpPr/>
          <p:nvPr/>
        </p:nvGrpSpPr>
        <p:grpSpPr>
          <a:xfrm>
            <a:off x="5867736" y="503744"/>
            <a:ext cx="3885866" cy="455550"/>
            <a:chOff x="0" y="0"/>
            <a:chExt cx="3885865" cy="455548"/>
          </a:xfrm>
        </p:grpSpPr>
        <p:sp>
          <p:nvSpPr>
            <p:cNvPr id="95" name="Freeform 4"/>
            <p:cNvSpPr/>
            <p:nvPr/>
          </p:nvSpPr>
          <p:spPr>
            <a:xfrm>
              <a:off x="0" y="313927"/>
              <a:ext cx="3885866"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96" name="Freeform 5"/>
            <p:cNvSpPr/>
            <p:nvPr/>
          </p:nvSpPr>
          <p:spPr>
            <a:xfrm>
              <a:off x="0" y="-1"/>
              <a:ext cx="3885866" cy="141623"/>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grpSp>
      <p:sp>
        <p:nvSpPr>
          <p:cNvPr id="99" name="TextBox 9"/>
          <p:cNvSpPr txBox="1"/>
          <p:nvPr/>
        </p:nvSpPr>
        <p:spPr>
          <a:xfrm>
            <a:off x="206457" y="2013148"/>
            <a:ext cx="9340686" cy="343831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algn="ctr">
              <a:lnSpc>
                <a:spcPts val="3800"/>
              </a:lnSpc>
              <a:defRPr sz="4400" b="1">
                <a:solidFill>
                  <a:srgbClr val="FFFFFF"/>
                </a:solidFill>
              </a:defRPr>
            </a:pPr>
            <a:endParaRPr lang="en-GB" sz="4000" dirty="0"/>
          </a:p>
          <a:p>
            <a:pPr algn="ctr">
              <a:lnSpc>
                <a:spcPts val="3800"/>
              </a:lnSpc>
              <a:defRPr sz="4400" b="1">
                <a:solidFill>
                  <a:srgbClr val="FFFFFF"/>
                </a:solidFill>
              </a:defRPr>
            </a:pPr>
            <a:endParaRPr lang="en-GB" sz="4000" dirty="0"/>
          </a:p>
          <a:p>
            <a:pPr algn="ctr">
              <a:lnSpc>
                <a:spcPts val="3800"/>
              </a:lnSpc>
              <a:defRPr sz="4400" b="1">
                <a:solidFill>
                  <a:srgbClr val="FFFFFF"/>
                </a:solidFill>
              </a:defRPr>
            </a:pPr>
            <a:r>
              <a:rPr lang="en-GB" sz="4000" dirty="0"/>
              <a:t>Checking understanding to facilitate informed decision-making</a:t>
            </a:r>
          </a:p>
          <a:p>
            <a:pPr algn="ctr">
              <a:lnSpc>
                <a:spcPts val="3800"/>
              </a:lnSpc>
              <a:defRPr sz="4400" b="1">
                <a:solidFill>
                  <a:srgbClr val="FFFFFF"/>
                </a:solidFill>
              </a:defRPr>
            </a:pPr>
            <a:endParaRPr lang="en-GB" sz="4000" dirty="0"/>
          </a:p>
          <a:p>
            <a:pPr algn="ctr">
              <a:lnSpc>
                <a:spcPts val="3800"/>
              </a:lnSpc>
              <a:defRPr sz="4400" b="1">
                <a:solidFill>
                  <a:srgbClr val="FFFFFF"/>
                </a:solidFill>
              </a:defRPr>
            </a:pPr>
            <a:r>
              <a:rPr lang="en-GB" sz="4000" dirty="0"/>
              <a:t> </a:t>
            </a:r>
            <a:br>
              <a:rPr dirty="0"/>
            </a:br>
            <a:endParaRPr dirty="0"/>
          </a:p>
        </p:txBody>
      </p:sp>
      <p:grpSp>
        <p:nvGrpSpPr>
          <p:cNvPr id="105" name="Group 13"/>
          <p:cNvGrpSpPr/>
          <p:nvPr/>
        </p:nvGrpSpPr>
        <p:grpSpPr>
          <a:xfrm>
            <a:off x="-1" y="5420035"/>
            <a:ext cx="3572981" cy="455550"/>
            <a:chOff x="0" y="0"/>
            <a:chExt cx="3572979" cy="455548"/>
          </a:xfrm>
        </p:grpSpPr>
        <p:sp>
          <p:nvSpPr>
            <p:cNvPr id="103" name="Freeform 14"/>
            <p:cNvSpPr/>
            <p:nvPr/>
          </p:nvSpPr>
          <p:spPr>
            <a:xfrm>
              <a:off x="-1" y="313927"/>
              <a:ext cx="3572981" cy="141622"/>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sp>
          <p:nvSpPr>
            <p:cNvPr id="104" name="Freeform 15"/>
            <p:cNvSpPr/>
            <p:nvPr/>
          </p:nvSpPr>
          <p:spPr>
            <a:xfrm>
              <a:off x="-1" y="-1"/>
              <a:ext cx="3572981" cy="141623"/>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grpSp>
      <p:pic>
        <p:nvPicPr>
          <p:cNvPr id="106" name="Picture 6" descr="Picture 6"/>
          <p:cNvPicPr>
            <a:picLocks noChangeAspect="1"/>
          </p:cNvPicPr>
          <p:nvPr/>
        </p:nvPicPr>
        <p:blipFill>
          <a:blip r:embed="rId4"/>
          <a:stretch>
            <a:fillRect/>
          </a:stretch>
        </p:blipFill>
        <p:spPr>
          <a:xfrm>
            <a:off x="103332" y="144930"/>
            <a:ext cx="3217335" cy="895415"/>
          </a:xfrm>
          <a:prstGeom prst="rect">
            <a:avLst/>
          </a:prstGeom>
          <a:ln w="12700">
            <a:miter lim="400000"/>
          </a:ln>
        </p:spPr>
      </p:pic>
    </p:spTree>
    <p:extLst>
      <p:ext uri="{BB962C8B-B14F-4D97-AF65-F5344CB8AC3E}">
        <p14:creationId xmlns:p14="http://schemas.microsoft.com/office/powerpoint/2010/main" val="1043615910"/>
      </p:ext>
    </p:extLst>
  </p:cSld>
  <p:clrMapOvr>
    <a:masterClrMapping/>
  </p:clrMapOvr>
  <p:transition spd="med"/>
</p:sld>
</file>

<file path=ppt/slides/slide35.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xfrm>
            <a:off x="457200" y="0"/>
            <a:ext cx="8229600" cy="1360714"/>
          </a:xfrm>
          <a:prstGeom prst="rect">
            <a:avLst/>
          </a:prstGeom>
        </p:spPr>
        <p:txBody>
          <a:bodyPr>
            <a:normAutofit/>
          </a:bodyPr>
          <a:lstStyle>
            <a:lvl1pPr algn="l">
              <a:defRPr b="1"/>
            </a:lvl1pPr>
          </a:lstStyle>
          <a:p>
            <a:r>
              <a:rPr lang="en-GB" dirty="0"/>
              <a:t>Concept checking</a:t>
            </a:r>
            <a:endParaRPr dirty="0"/>
          </a:p>
        </p:txBody>
      </p:sp>
      <p:sp>
        <p:nvSpPr>
          <p:cNvPr id="109" name="Content Placeholder 4"/>
          <p:cNvSpPr txBox="1">
            <a:spLocks noGrp="1"/>
          </p:cNvSpPr>
          <p:nvPr>
            <p:ph type="body" idx="1"/>
          </p:nvPr>
        </p:nvSpPr>
        <p:spPr>
          <a:xfrm>
            <a:off x="457200" y="762001"/>
            <a:ext cx="8229600" cy="6553200"/>
          </a:xfrm>
          <a:prstGeom prst="rect">
            <a:avLst/>
          </a:prstGeom>
        </p:spPr>
        <p:txBody>
          <a:bodyPr>
            <a:noAutofit/>
          </a:bodyPr>
          <a:lstStyle/>
          <a:p>
            <a:pPr marL="0" indent="0">
              <a:spcBef>
                <a:spcPts val="600"/>
              </a:spcBef>
              <a:buSzTx/>
              <a:buNone/>
              <a:defRPr sz="2700"/>
            </a:pPr>
            <a:endParaRPr lang="en-GB" sz="2800" dirty="0"/>
          </a:p>
          <a:p>
            <a:pPr>
              <a:spcBef>
                <a:spcPts val="600"/>
              </a:spcBef>
              <a:buSzTx/>
              <a:buFont typeface="Wingdings" panose="05000000000000000000" pitchFamily="2" charset="2"/>
              <a:buChar char="Ø"/>
              <a:defRPr sz="2700"/>
            </a:pPr>
            <a:r>
              <a:rPr lang="en-GB" sz="2400" dirty="0"/>
              <a:t>A skill taught to teachers during training, especially language teachers.  </a:t>
            </a:r>
          </a:p>
          <a:p>
            <a:pPr>
              <a:spcBef>
                <a:spcPts val="600"/>
              </a:spcBef>
              <a:buSzTx/>
              <a:buFont typeface="Wingdings" panose="05000000000000000000" pitchFamily="2" charset="2"/>
              <a:buChar char="Ø"/>
              <a:defRPr sz="2700"/>
            </a:pPr>
            <a:endParaRPr lang="en-GB" sz="2400" dirty="0"/>
          </a:p>
          <a:p>
            <a:pPr>
              <a:spcBef>
                <a:spcPts val="600"/>
              </a:spcBef>
              <a:buSzTx/>
              <a:buFont typeface="Wingdings" panose="05000000000000000000" pitchFamily="2" charset="2"/>
              <a:buChar char="Ø"/>
              <a:defRPr sz="2700"/>
            </a:pPr>
            <a:r>
              <a:rPr lang="en-GB" sz="2400" dirty="0"/>
              <a:t>An unobtrusive way of testing if someone has truly listened to, and understood, your advice.  </a:t>
            </a:r>
          </a:p>
          <a:p>
            <a:pPr>
              <a:spcBef>
                <a:spcPts val="600"/>
              </a:spcBef>
              <a:buSzTx/>
              <a:buFont typeface="Wingdings" panose="05000000000000000000" pitchFamily="2" charset="2"/>
              <a:buChar char="Ø"/>
              <a:defRPr sz="2700"/>
            </a:pPr>
            <a:endParaRPr lang="en-GB" sz="2400" dirty="0"/>
          </a:p>
          <a:p>
            <a:pPr>
              <a:spcBef>
                <a:spcPts val="600"/>
              </a:spcBef>
              <a:buSzTx/>
              <a:buFont typeface="Wingdings" panose="05000000000000000000" pitchFamily="2" charset="2"/>
              <a:buChar char="Ø"/>
              <a:defRPr sz="2700"/>
            </a:pPr>
            <a:r>
              <a:rPr lang="en-GB" sz="2400" dirty="0"/>
              <a:t>It is important to avoid questions such as:</a:t>
            </a:r>
          </a:p>
          <a:p>
            <a:pPr lvl="1">
              <a:spcBef>
                <a:spcPts val="600"/>
              </a:spcBef>
              <a:buSzTx/>
              <a:buFont typeface="Wingdings" panose="05000000000000000000" pitchFamily="2" charset="2"/>
              <a:buChar char="Ø"/>
              <a:defRPr sz="2700"/>
            </a:pPr>
            <a:r>
              <a:rPr lang="en-GB" sz="2400" dirty="0"/>
              <a:t>Do you have any questions for me? </a:t>
            </a:r>
            <a:r>
              <a:rPr lang="en-GB" sz="2400" i="1" dirty="0"/>
              <a:t>(and relying on no)</a:t>
            </a:r>
          </a:p>
          <a:p>
            <a:pPr lvl="1">
              <a:spcBef>
                <a:spcPts val="600"/>
              </a:spcBef>
              <a:buSzTx/>
              <a:buFont typeface="Wingdings" panose="05000000000000000000" pitchFamily="2" charset="2"/>
              <a:buChar char="Ø"/>
              <a:defRPr sz="2700"/>
            </a:pPr>
            <a:r>
              <a:rPr lang="en-GB" sz="2400" dirty="0"/>
              <a:t>Is that clear? Do you understand? </a:t>
            </a:r>
            <a:r>
              <a:rPr lang="en-GB" sz="2400" i="1" dirty="0"/>
              <a:t>(and relying on yes)</a:t>
            </a:r>
          </a:p>
          <a:p>
            <a:pPr lvl="1">
              <a:spcBef>
                <a:spcPts val="600"/>
              </a:spcBef>
              <a:buSzTx/>
              <a:buFont typeface="Wingdings" panose="05000000000000000000" pitchFamily="2" charset="2"/>
              <a:buChar char="Ø"/>
              <a:defRPr sz="2700"/>
            </a:pPr>
            <a:r>
              <a:rPr lang="en-GB" sz="2400" dirty="0"/>
              <a:t>Is there anything you didn´t understand? </a:t>
            </a:r>
            <a:r>
              <a:rPr lang="en-GB" sz="2400" i="1" dirty="0"/>
              <a:t>(and relying on no)</a:t>
            </a:r>
          </a:p>
          <a:p>
            <a:pPr lvl="1">
              <a:spcBef>
                <a:spcPts val="600"/>
              </a:spcBef>
              <a:buSzTx/>
              <a:buFont typeface="Wingdings" panose="05000000000000000000" pitchFamily="2" charset="2"/>
              <a:buChar char="Ø"/>
              <a:defRPr sz="2700"/>
            </a:pPr>
            <a:endParaRPr lang="en-GB" sz="2400" dirty="0"/>
          </a:p>
          <a:p>
            <a:pPr>
              <a:spcBef>
                <a:spcPts val="600"/>
              </a:spcBef>
              <a:buSzTx/>
              <a:buFont typeface="Wingdings" panose="05000000000000000000" pitchFamily="2" charset="2"/>
              <a:buChar char="Ø"/>
              <a:defRPr sz="2700"/>
            </a:pPr>
            <a:r>
              <a:rPr lang="en-GB" sz="2400" dirty="0"/>
              <a:t>Think back to how you would typically respond to such questions at school. </a:t>
            </a:r>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986781242"/>
      </p:ext>
    </p:extLst>
  </p:cSld>
  <p:clrMapOvr>
    <a:masterClrMapping/>
  </p:clrMapOvr>
  <p:transition spd="med"/>
</p:sld>
</file>

<file path=ppt/slides/slide36.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xfrm>
            <a:off x="457200" y="-1"/>
            <a:ext cx="8229600" cy="1023261"/>
          </a:xfrm>
          <a:prstGeom prst="rect">
            <a:avLst/>
          </a:prstGeom>
        </p:spPr>
        <p:txBody>
          <a:bodyPr>
            <a:normAutofit/>
          </a:bodyPr>
          <a:lstStyle>
            <a:lvl1pPr algn="l">
              <a:defRPr b="1"/>
            </a:lvl1pPr>
          </a:lstStyle>
          <a:p>
            <a:r>
              <a:rPr lang="en-GB" dirty="0"/>
              <a:t>Why is this important?</a:t>
            </a:r>
            <a:endParaRPr dirty="0"/>
          </a:p>
        </p:txBody>
      </p:sp>
      <p:sp>
        <p:nvSpPr>
          <p:cNvPr id="109" name="Content Placeholder 4"/>
          <p:cNvSpPr txBox="1">
            <a:spLocks noGrp="1"/>
          </p:cNvSpPr>
          <p:nvPr>
            <p:ph type="body" idx="1"/>
          </p:nvPr>
        </p:nvSpPr>
        <p:spPr>
          <a:xfrm>
            <a:off x="457200" y="1132116"/>
            <a:ext cx="8229600" cy="6074228"/>
          </a:xfrm>
          <a:prstGeom prst="rect">
            <a:avLst/>
          </a:prstGeom>
        </p:spPr>
        <p:txBody>
          <a:bodyPr>
            <a:noAutofit/>
          </a:bodyPr>
          <a:lstStyle/>
          <a:p>
            <a:pPr>
              <a:spcBef>
                <a:spcPts val="600"/>
              </a:spcBef>
              <a:buSzTx/>
              <a:buFont typeface="Wingdings" panose="05000000000000000000" pitchFamily="2" charset="2"/>
              <a:buChar char="Ø"/>
              <a:defRPr sz="2700"/>
            </a:pPr>
            <a:r>
              <a:rPr lang="en-GB" sz="2800" dirty="0"/>
              <a:t>Our legal and regulatory duties require us to ensure we have explained and the client has understood. </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The Consumer Duty: outcome based regulation. </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Regardless of the duties placed upon us, it is just good practice. </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It reduces the risk of any loss of trust or loyalty in the future. </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It reduces the risk of reputational damage.  </a:t>
            </a:r>
          </a:p>
          <a:p>
            <a:pPr>
              <a:spcBef>
                <a:spcPts val="600"/>
              </a:spcBef>
              <a:buSzTx/>
              <a:buFont typeface="Wingdings" panose="05000000000000000000" pitchFamily="2" charset="2"/>
              <a:buChar char="Ø"/>
              <a:defRPr sz="2700"/>
            </a:pPr>
            <a:endParaRPr lang="en-GB" sz="2800" dirty="0"/>
          </a:p>
          <a:p>
            <a:pPr marL="0" indent="0">
              <a:spcBef>
                <a:spcPts val="600"/>
              </a:spcBef>
              <a:buSzTx/>
              <a:buNone/>
              <a:defRPr sz="2800"/>
            </a:pPr>
            <a:r>
              <a:rPr lang="en-GB" sz="2800" dirty="0"/>
              <a:t> </a:t>
            </a: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1507396542"/>
      </p:ext>
    </p:extLst>
  </p:cSld>
  <p:clrMapOvr>
    <a:masterClrMapping/>
  </p:clrMapOvr>
  <p:transition spd="med"/>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xfrm>
            <a:off x="457200" y="-1"/>
            <a:ext cx="8229600" cy="1447801"/>
          </a:xfrm>
          <a:prstGeom prst="rect">
            <a:avLst/>
          </a:prstGeom>
        </p:spPr>
        <p:txBody>
          <a:bodyPr>
            <a:normAutofit/>
          </a:bodyPr>
          <a:lstStyle>
            <a:lvl1pPr algn="l">
              <a:defRPr b="1"/>
            </a:lvl1pPr>
          </a:lstStyle>
          <a:p>
            <a:r>
              <a:rPr lang="en-GB" dirty="0"/>
              <a:t>Vulnerable customers</a:t>
            </a:r>
            <a:endParaRPr dirty="0"/>
          </a:p>
        </p:txBody>
      </p:sp>
      <p:sp>
        <p:nvSpPr>
          <p:cNvPr id="109" name="Content Placeholder 4"/>
          <p:cNvSpPr txBox="1">
            <a:spLocks noGrp="1"/>
          </p:cNvSpPr>
          <p:nvPr>
            <p:ph type="body" idx="1"/>
          </p:nvPr>
        </p:nvSpPr>
        <p:spPr>
          <a:xfrm>
            <a:off x="457200" y="1132116"/>
            <a:ext cx="8229600" cy="6074228"/>
          </a:xfrm>
          <a:prstGeom prst="rect">
            <a:avLst/>
          </a:prstGeom>
        </p:spPr>
        <p:txBody>
          <a:bodyPr>
            <a:noAutofit/>
          </a:bodyPr>
          <a:lstStyle/>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October 2020: 53% of UK adults classified as being vulnerable. </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Vulnerability includes capability: low knowledge of financial matters and low literacy skills. </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Remember that the 2012 Act requires you to take into account the specific characteristics of the actual consumer. </a:t>
            </a:r>
          </a:p>
          <a:p>
            <a:pPr marL="0" indent="0">
              <a:spcBef>
                <a:spcPts val="600"/>
              </a:spcBef>
              <a:buSzTx/>
              <a:buNone/>
              <a:defRPr sz="2800"/>
            </a:pPr>
            <a:r>
              <a:rPr lang="en-GB" sz="2800" dirty="0"/>
              <a:t> </a:t>
            </a: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4169561223"/>
      </p:ext>
    </p:extLst>
  </p:cSld>
  <p:clrMapOvr>
    <a:masterClrMapping/>
  </p:clrMapOvr>
  <p:transition spd="med"/>
</p:sld>
</file>

<file path=ppt/slides/slide38.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xfrm>
            <a:off x="457200" y="-1"/>
            <a:ext cx="8229600" cy="1447801"/>
          </a:xfrm>
          <a:prstGeom prst="rect">
            <a:avLst/>
          </a:prstGeom>
        </p:spPr>
        <p:txBody>
          <a:bodyPr>
            <a:normAutofit/>
          </a:bodyPr>
          <a:lstStyle>
            <a:lvl1pPr algn="l">
              <a:defRPr b="1"/>
            </a:lvl1pPr>
          </a:lstStyle>
          <a:p>
            <a:r>
              <a:rPr lang="en-GB" dirty="0"/>
              <a:t>The illusion of communication</a:t>
            </a:r>
            <a:endParaRPr dirty="0"/>
          </a:p>
        </p:txBody>
      </p:sp>
      <p:sp>
        <p:nvSpPr>
          <p:cNvPr id="109" name="Content Placeholder 4"/>
          <p:cNvSpPr txBox="1">
            <a:spLocks noGrp="1"/>
          </p:cNvSpPr>
          <p:nvPr>
            <p:ph type="body" idx="1"/>
          </p:nvPr>
        </p:nvSpPr>
        <p:spPr>
          <a:xfrm>
            <a:off x="457200" y="1132116"/>
            <a:ext cx="8229600" cy="6074228"/>
          </a:xfrm>
          <a:prstGeom prst="rect">
            <a:avLst/>
          </a:prstGeom>
        </p:spPr>
        <p:txBody>
          <a:bodyPr>
            <a:noAutofit/>
          </a:bodyPr>
          <a:lstStyle/>
          <a:p>
            <a:pPr>
              <a:spcBef>
                <a:spcPts val="600"/>
              </a:spcBef>
              <a:buSzTx/>
              <a:buFont typeface="Wingdings" panose="05000000000000000000" pitchFamily="2" charset="2"/>
              <a:buChar char="Ø"/>
              <a:defRPr sz="2700"/>
            </a:pPr>
            <a:endParaRPr lang="en-GB" sz="2800" dirty="0"/>
          </a:p>
          <a:p>
            <a:pPr>
              <a:buFont typeface="Wingdings" panose="05000000000000000000" pitchFamily="2" charset="2"/>
              <a:buChar char="Ø"/>
            </a:pPr>
            <a:r>
              <a:rPr lang="en-GB" sz="2800" dirty="0"/>
              <a:t>You must paraphrase complicated information and apply it to the customer´s specific circumstances. </a:t>
            </a:r>
          </a:p>
          <a:p>
            <a:pPr>
              <a:buFont typeface="Wingdings" panose="05000000000000000000" pitchFamily="2" charset="2"/>
              <a:buChar char="Ø"/>
            </a:pPr>
            <a:endParaRPr lang="en-GB" sz="2800" dirty="0"/>
          </a:p>
          <a:p>
            <a:pPr>
              <a:buFont typeface="Wingdings" panose="05000000000000000000" pitchFamily="2" charset="2"/>
              <a:buChar char="Ø"/>
            </a:pPr>
            <a:r>
              <a:rPr lang="en-GB" sz="2800" dirty="0"/>
              <a:t>In other words, what this means is …</a:t>
            </a:r>
          </a:p>
          <a:p>
            <a:pPr>
              <a:buFont typeface="Wingdings" panose="05000000000000000000" pitchFamily="2" charset="2"/>
              <a:buChar char="Ø"/>
            </a:pPr>
            <a:endParaRPr lang="en-GB" sz="2800" dirty="0"/>
          </a:p>
          <a:p>
            <a:pPr>
              <a:buFont typeface="Wingdings" panose="05000000000000000000" pitchFamily="2" charset="2"/>
              <a:buChar char="Ø"/>
            </a:pPr>
            <a:r>
              <a:rPr lang="en-GB" sz="2800" dirty="0"/>
              <a:t>The way this applies to your situation is …</a:t>
            </a:r>
          </a:p>
          <a:p>
            <a:pPr marL="0" indent="0">
              <a:buNone/>
            </a:pPr>
            <a:endParaRPr lang="en-GB" sz="2800" dirty="0"/>
          </a:p>
          <a:p>
            <a:pPr>
              <a:buFont typeface="Wingdings" panose="05000000000000000000" pitchFamily="2" charset="2"/>
              <a:buChar char="Ø"/>
            </a:pPr>
            <a:r>
              <a:rPr lang="en-GB" sz="2800" dirty="0"/>
              <a:t>Concept check to ensure understanding. </a:t>
            </a:r>
          </a:p>
          <a:p>
            <a:pPr marL="0" indent="0">
              <a:spcBef>
                <a:spcPts val="600"/>
              </a:spcBef>
              <a:buSzTx/>
              <a:buNone/>
              <a:defRPr sz="2800"/>
            </a:pP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921417599"/>
      </p:ext>
    </p:extLst>
  </p:cSld>
  <p:clrMapOvr>
    <a:masterClrMapping/>
  </p:clrMapOvr>
  <p:transition spd="med"/>
</p:sld>
</file>

<file path=ppt/slides/slide39.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xfrm>
            <a:off x="457200" y="-1"/>
            <a:ext cx="8229600" cy="1447801"/>
          </a:xfrm>
          <a:prstGeom prst="rect">
            <a:avLst/>
          </a:prstGeom>
        </p:spPr>
        <p:txBody>
          <a:bodyPr>
            <a:normAutofit/>
          </a:bodyPr>
          <a:lstStyle>
            <a:lvl1pPr algn="l">
              <a:defRPr b="1"/>
            </a:lvl1pPr>
          </a:lstStyle>
          <a:p>
            <a:r>
              <a:rPr lang="en-GB" dirty="0"/>
              <a:t>The 4 levels of communication</a:t>
            </a:r>
            <a:endParaRPr dirty="0"/>
          </a:p>
        </p:txBody>
      </p:sp>
      <p:sp>
        <p:nvSpPr>
          <p:cNvPr id="109" name="Content Placeholder 4"/>
          <p:cNvSpPr txBox="1">
            <a:spLocks noGrp="1"/>
          </p:cNvSpPr>
          <p:nvPr>
            <p:ph type="body" idx="1"/>
          </p:nvPr>
        </p:nvSpPr>
        <p:spPr>
          <a:xfrm>
            <a:off x="457200" y="1132116"/>
            <a:ext cx="8229600" cy="6074228"/>
          </a:xfrm>
          <a:prstGeom prst="rect">
            <a:avLst/>
          </a:prstGeom>
        </p:spPr>
        <p:txBody>
          <a:bodyPr>
            <a:noAutofit/>
          </a:bodyPr>
          <a:lstStyle/>
          <a:p>
            <a:pPr>
              <a:spcBef>
                <a:spcPts val="600"/>
              </a:spcBef>
              <a:buSzTx/>
              <a:buFont typeface="Wingdings" panose="05000000000000000000" pitchFamily="2" charset="2"/>
              <a:buChar char="Ø"/>
              <a:defRPr sz="2700"/>
            </a:pPr>
            <a:endParaRPr lang="en-GB" sz="2800" dirty="0"/>
          </a:p>
          <a:p>
            <a:pPr marL="514350" indent="-514350">
              <a:spcBef>
                <a:spcPts val="600"/>
              </a:spcBef>
              <a:buSzTx/>
              <a:buFont typeface="+mj-lt"/>
              <a:buAutoNum type="arabicPeriod"/>
              <a:defRPr sz="2800"/>
            </a:pPr>
            <a:endParaRPr lang="en-GB" sz="2800" dirty="0"/>
          </a:p>
          <a:p>
            <a:pPr marL="514350" indent="-514350">
              <a:spcBef>
                <a:spcPts val="600"/>
              </a:spcBef>
              <a:buSzTx/>
              <a:buFont typeface="+mj-lt"/>
              <a:buAutoNum type="arabicPeriod"/>
              <a:defRPr sz="2800"/>
            </a:pPr>
            <a:r>
              <a:rPr lang="en-GB" sz="2800" dirty="0"/>
              <a:t>What I intended to say.</a:t>
            </a:r>
          </a:p>
          <a:p>
            <a:pPr marL="514350" indent="-514350">
              <a:spcBef>
                <a:spcPts val="600"/>
              </a:spcBef>
              <a:buSzTx/>
              <a:buFont typeface="+mj-lt"/>
              <a:buAutoNum type="arabicPeriod"/>
              <a:defRPr sz="2800"/>
            </a:pPr>
            <a:endParaRPr lang="en-GB" sz="2800" dirty="0"/>
          </a:p>
          <a:p>
            <a:pPr marL="514350" indent="-514350">
              <a:spcBef>
                <a:spcPts val="600"/>
              </a:spcBef>
              <a:buSzTx/>
              <a:buFont typeface="+mj-lt"/>
              <a:buAutoNum type="arabicPeriod"/>
              <a:defRPr sz="2800"/>
            </a:pPr>
            <a:r>
              <a:rPr lang="en-GB" sz="2800" dirty="0"/>
              <a:t>What I actually said.</a:t>
            </a:r>
          </a:p>
          <a:p>
            <a:pPr marL="514350" indent="-514350">
              <a:spcBef>
                <a:spcPts val="600"/>
              </a:spcBef>
              <a:buSzTx/>
              <a:buFont typeface="+mj-lt"/>
              <a:buAutoNum type="arabicPeriod"/>
              <a:defRPr sz="2800"/>
            </a:pPr>
            <a:endParaRPr lang="en-GB" sz="2800" dirty="0"/>
          </a:p>
          <a:p>
            <a:pPr marL="514350" indent="-514350">
              <a:spcBef>
                <a:spcPts val="600"/>
              </a:spcBef>
              <a:buSzTx/>
              <a:buFont typeface="+mj-lt"/>
              <a:buAutoNum type="arabicPeriod"/>
              <a:defRPr sz="2800"/>
            </a:pPr>
            <a:r>
              <a:rPr lang="en-GB" sz="2800" dirty="0"/>
              <a:t>What I </a:t>
            </a:r>
            <a:r>
              <a:rPr lang="en-GB" sz="2800" i="1" dirty="0"/>
              <a:t>think the other person understood</a:t>
            </a:r>
            <a:r>
              <a:rPr lang="en-GB" sz="2800" dirty="0"/>
              <a:t>. </a:t>
            </a:r>
          </a:p>
          <a:p>
            <a:pPr marL="514350" indent="-514350">
              <a:spcBef>
                <a:spcPts val="600"/>
              </a:spcBef>
              <a:buSzTx/>
              <a:buFont typeface="+mj-lt"/>
              <a:buAutoNum type="arabicPeriod"/>
              <a:defRPr sz="2800"/>
            </a:pPr>
            <a:endParaRPr lang="en-GB" sz="2800" dirty="0"/>
          </a:p>
          <a:p>
            <a:pPr marL="514350" indent="-514350">
              <a:spcBef>
                <a:spcPts val="600"/>
              </a:spcBef>
              <a:buSzTx/>
              <a:buFont typeface="+mj-lt"/>
              <a:buAutoNum type="arabicPeriod"/>
              <a:defRPr sz="2800"/>
            </a:pPr>
            <a:r>
              <a:rPr lang="en-GB" sz="2800" dirty="0"/>
              <a:t>What they </a:t>
            </a:r>
            <a:r>
              <a:rPr lang="en-GB" sz="2800" b="1" dirty="0"/>
              <a:t>actually understood</a:t>
            </a:r>
            <a:r>
              <a:rPr lang="en-GB" sz="2800" dirty="0"/>
              <a:t>. </a:t>
            </a: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801587480"/>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lang="en-GB" dirty="0"/>
              <a:t>Working in the real world</a:t>
            </a:r>
            <a:endParaRPr dirty="0"/>
          </a:p>
        </p:txBody>
      </p:sp>
      <p:sp>
        <p:nvSpPr>
          <p:cNvPr id="109" name="Content Placeholder 4"/>
          <p:cNvSpPr txBox="1">
            <a:spLocks noGrp="1"/>
          </p:cNvSpPr>
          <p:nvPr>
            <p:ph type="body" idx="1"/>
          </p:nvPr>
        </p:nvSpPr>
        <p:spPr>
          <a:xfrm>
            <a:off x="457200" y="1600200"/>
            <a:ext cx="8229600" cy="5018314"/>
          </a:xfrm>
          <a:prstGeom prst="rect">
            <a:avLst/>
          </a:prstGeom>
        </p:spPr>
        <p:txBody>
          <a:bodyPr>
            <a:normAutofit/>
          </a:bodyPr>
          <a:lstStyle/>
          <a:p>
            <a:pPr marL="0" indent="0">
              <a:spcBef>
                <a:spcPts val="600"/>
              </a:spcBef>
              <a:buSzTx/>
              <a:buNone/>
              <a:defRPr sz="2800"/>
            </a:pPr>
            <a:endParaRPr lang="en-GB" sz="2400" dirty="0"/>
          </a:p>
          <a:p>
            <a:pPr marL="0" indent="0">
              <a:spcBef>
                <a:spcPts val="600"/>
              </a:spcBef>
              <a:buSzTx/>
              <a:buNone/>
              <a:defRPr sz="2800"/>
            </a:pPr>
            <a:r>
              <a:rPr lang="en-GB" sz="2400" dirty="0"/>
              <a:t>Principle 12</a:t>
            </a:r>
          </a:p>
          <a:p>
            <a:pPr marL="0" indent="0">
              <a:spcBef>
                <a:spcPts val="600"/>
              </a:spcBef>
              <a:buSzTx/>
              <a:buNone/>
              <a:defRPr sz="2800"/>
            </a:pPr>
            <a:endParaRPr lang="en-GB" sz="2400" dirty="0"/>
          </a:p>
          <a:p>
            <a:pPr marL="0" indent="0">
              <a:spcBef>
                <a:spcPts val="600"/>
              </a:spcBef>
              <a:buSzTx/>
              <a:buNone/>
              <a:defRPr sz="2800"/>
            </a:pPr>
            <a:r>
              <a:rPr lang="en-GB" sz="2400" dirty="0"/>
              <a:t> “… </a:t>
            </a:r>
            <a:r>
              <a:rPr lang="en-GB" sz="2400" u="sng" dirty="0"/>
              <a:t>focus on the outcomes </a:t>
            </a:r>
            <a:r>
              <a:rPr lang="en-GB" sz="2400" dirty="0"/>
              <a:t>customers get, and act in a way that reflects </a:t>
            </a:r>
            <a:r>
              <a:rPr lang="en-GB" sz="2400" i="1" u="sng" dirty="0"/>
              <a:t>how consumers actually behave and transact in the real world</a:t>
            </a:r>
            <a:r>
              <a:rPr lang="en-GB" sz="2400" dirty="0"/>
              <a:t>, better enabling them to </a:t>
            </a:r>
            <a:r>
              <a:rPr lang="en-GB" sz="2400" u="sng" dirty="0"/>
              <a:t>access and assess relevant information</a:t>
            </a:r>
            <a:r>
              <a:rPr lang="en-GB" sz="2400" dirty="0"/>
              <a:t>, and to act to pursue their financial objectives.”</a:t>
            </a:r>
          </a:p>
          <a:p>
            <a:pPr marL="0" indent="0">
              <a:spcBef>
                <a:spcPts val="600"/>
              </a:spcBef>
              <a:buSzTx/>
              <a:buNone/>
              <a:defRPr sz="2800"/>
            </a:pPr>
            <a:r>
              <a:rPr lang="en-GB" sz="2900" dirty="0"/>
              <a:t> </a:t>
            </a:r>
            <a:endParaRPr sz="29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3949229258"/>
      </p:ext>
    </p:extLst>
  </p:cSld>
  <p:clrMapOvr>
    <a:masterClrMapping/>
  </p:clrMapOvr>
  <p:transition spd="med"/>
</p:sld>
</file>

<file path=ppt/slides/slide40.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xfrm>
            <a:off x="457200" y="0"/>
            <a:ext cx="8229600" cy="903515"/>
          </a:xfrm>
          <a:prstGeom prst="rect">
            <a:avLst/>
          </a:prstGeom>
        </p:spPr>
        <p:txBody>
          <a:bodyPr>
            <a:normAutofit/>
          </a:bodyPr>
          <a:lstStyle>
            <a:lvl1pPr algn="l">
              <a:defRPr b="1"/>
            </a:lvl1pPr>
          </a:lstStyle>
          <a:p>
            <a:r>
              <a:rPr lang="en-GB" dirty="0"/>
              <a:t>Introducing SURE</a:t>
            </a:r>
            <a:endParaRPr dirty="0"/>
          </a:p>
        </p:txBody>
      </p:sp>
      <p:sp>
        <p:nvSpPr>
          <p:cNvPr id="109" name="Content Placeholder 4"/>
          <p:cNvSpPr txBox="1">
            <a:spLocks noGrp="1"/>
          </p:cNvSpPr>
          <p:nvPr>
            <p:ph type="body" idx="1"/>
          </p:nvPr>
        </p:nvSpPr>
        <p:spPr>
          <a:xfrm>
            <a:off x="457200" y="762000"/>
            <a:ext cx="8229600" cy="6553200"/>
          </a:xfrm>
          <a:prstGeom prst="rect">
            <a:avLst/>
          </a:prstGeom>
        </p:spPr>
        <p:txBody>
          <a:bodyPr>
            <a:noAutofit/>
          </a:bodyPr>
          <a:lstStyle/>
          <a:p>
            <a:pPr marL="2308860" lvl="5" indent="0">
              <a:spcBef>
                <a:spcPts val="600"/>
              </a:spcBef>
              <a:buSzTx/>
              <a:buNone/>
              <a:defRPr sz="2800"/>
            </a:pPr>
            <a:endParaRPr lang="en-GB" sz="2800" dirty="0"/>
          </a:p>
          <a:p>
            <a:pPr marL="2308860" lvl="5" indent="0">
              <a:spcBef>
                <a:spcPts val="600"/>
              </a:spcBef>
              <a:buSzTx/>
              <a:buNone/>
              <a:defRPr sz="2800"/>
            </a:pPr>
            <a:r>
              <a:rPr lang="en-GB" sz="2800" b="1" dirty="0"/>
              <a:t>S</a:t>
            </a:r>
            <a:r>
              <a:rPr lang="en-GB" sz="2800" dirty="0"/>
              <a:t>ummarise</a:t>
            </a:r>
          </a:p>
          <a:p>
            <a:pPr marL="2308860" lvl="5" indent="0">
              <a:spcBef>
                <a:spcPts val="600"/>
              </a:spcBef>
              <a:buSzTx/>
              <a:buNone/>
              <a:defRPr sz="2800"/>
            </a:pPr>
            <a:endParaRPr lang="en-GB" sz="2800" dirty="0"/>
          </a:p>
          <a:p>
            <a:pPr marL="2308860" lvl="5" indent="0">
              <a:spcBef>
                <a:spcPts val="600"/>
              </a:spcBef>
              <a:buSzTx/>
              <a:buNone/>
              <a:defRPr sz="2800"/>
            </a:pPr>
            <a:endParaRPr lang="en-GB" sz="2800" b="1" dirty="0"/>
          </a:p>
          <a:p>
            <a:pPr marL="2308860" lvl="5" indent="0">
              <a:spcBef>
                <a:spcPts val="600"/>
              </a:spcBef>
              <a:buSzTx/>
              <a:buNone/>
              <a:defRPr sz="2800"/>
            </a:pPr>
            <a:r>
              <a:rPr lang="en-GB" sz="2800" b="1" dirty="0"/>
              <a:t>U</a:t>
            </a:r>
            <a:r>
              <a:rPr lang="en-GB" sz="2800" dirty="0"/>
              <a:t>nderstanding check</a:t>
            </a:r>
          </a:p>
          <a:p>
            <a:pPr marL="2308860" lvl="5" indent="0">
              <a:spcBef>
                <a:spcPts val="600"/>
              </a:spcBef>
              <a:buSzTx/>
              <a:buNone/>
              <a:defRPr sz="2800"/>
            </a:pPr>
            <a:endParaRPr lang="en-GB" sz="2800" dirty="0"/>
          </a:p>
          <a:p>
            <a:pPr marL="2308860" lvl="5" indent="0">
              <a:spcBef>
                <a:spcPts val="600"/>
              </a:spcBef>
              <a:buSzTx/>
              <a:buNone/>
              <a:defRPr sz="2800"/>
            </a:pPr>
            <a:endParaRPr lang="en-GB" sz="2800" dirty="0"/>
          </a:p>
          <a:p>
            <a:pPr marL="2308860" lvl="5" indent="0">
              <a:spcBef>
                <a:spcPts val="600"/>
              </a:spcBef>
              <a:buSzTx/>
              <a:buNone/>
              <a:defRPr sz="2800"/>
            </a:pPr>
            <a:r>
              <a:rPr lang="en-GB" sz="2800" b="1" dirty="0"/>
              <a:t>R</a:t>
            </a:r>
            <a:r>
              <a:rPr lang="en-GB" sz="2800" dirty="0"/>
              <a:t>epeat (client´s answer or</a:t>
            </a:r>
          </a:p>
          <a:p>
            <a:pPr marL="2308860" lvl="5" indent="0">
              <a:spcBef>
                <a:spcPts val="600"/>
              </a:spcBef>
              <a:buSzTx/>
              <a:buNone/>
              <a:defRPr sz="2800"/>
            </a:pPr>
            <a:r>
              <a:rPr lang="en-GB" sz="2800" dirty="0"/>
              <a:t>repeat advice)</a:t>
            </a:r>
          </a:p>
          <a:p>
            <a:pPr marL="2308860" lvl="5" indent="0">
              <a:spcBef>
                <a:spcPts val="600"/>
              </a:spcBef>
              <a:buSzTx/>
              <a:buNone/>
              <a:defRPr sz="2800"/>
            </a:pPr>
            <a:endParaRPr lang="en-GB" sz="2800" b="1" dirty="0"/>
          </a:p>
          <a:p>
            <a:pPr marL="2308860" lvl="5" indent="0">
              <a:spcBef>
                <a:spcPts val="600"/>
              </a:spcBef>
              <a:buSzTx/>
              <a:buNone/>
              <a:defRPr sz="2800"/>
            </a:pPr>
            <a:endParaRPr lang="en-GB" sz="2800" b="1" dirty="0"/>
          </a:p>
          <a:p>
            <a:pPr marL="2308860" lvl="5" indent="0">
              <a:spcBef>
                <a:spcPts val="600"/>
              </a:spcBef>
              <a:buSzTx/>
              <a:buNone/>
              <a:defRPr sz="2800"/>
            </a:pPr>
            <a:r>
              <a:rPr lang="en-GB" sz="2800" b="1" dirty="0"/>
              <a:t>	E</a:t>
            </a:r>
            <a:r>
              <a:rPr lang="en-GB" sz="2800" dirty="0"/>
              <a:t>mbed  </a:t>
            </a: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
        <p:nvSpPr>
          <p:cNvPr id="2" name="Arrow: Down 1">
            <a:extLst>
              <a:ext uri="{FF2B5EF4-FFF2-40B4-BE49-F238E27FC236}">
                <a16:creationId xmlns:a16="http://schemas.microsoft.com/office/drawing/2014/main" id="{0B8C42B7-D808-4418-BE67-BA6A0963D32C}"/>
              </a:ext>
            </a:extLst>
          </p:cNvPr>
          <p:cNvSpPr/>
          <p:nvPr/>
        </p:nvSpPr>
        <p:spPr>
          <a:xfrm>
            <a:off x="3461657" y="1807028"/>
            <a:ext cx="484632" cy="978408"/>
          </a:xfrm>
          <a:prstGeom prst="downArrow">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GB" sz="1800" b="0" i="0" u="none" strike="noStrike" cap="none" spc="0" normalizeH="0" baseline="0">
              <a:ln>
                <a:noFill/>
              </a:ln>
              <a:solidFill>
                <a:srgbClr val="000000"/>
              </a:solidFill>
              <a:effectLst/>
              <a:uFillTx/>
              <a:latin typeface="+mn-lt"/>
              <a:ea typeface="+mn-ea"/>
              <a:cs typeface="+mn-cs"/>
              <a:sym typeface="Calibri"/>
            </a:endParaRPr>
          </a:p>
        </p:txBody>
      </p:sp>
      <p:sp>
        <p:nvSpPr>
          <p:cNvPr id="9" name="Arrow: Down 8">
            <a:extLst>
              <a:ext uri="{FF2B5EF4-FFF2-40B4-BE49-F238E27FC236}">
                <a16:creationId xmlns:a16="http://schemas.microsoft.com/office/drawing/2014/main" id="{36143599-EC7D-4BD1-86F7-AEC5A66AF537}"/>
              </a:ext>
            </a:extLst>
          </p:cNvPr>
          <p:cNvSpPr/>
          <p:nvPr/>
        </p:nvSpPr>
        <p:spPr>
          <a:xfrm>
            <a:off x="3461657" y="3319489"/>
            <a:ext cx="484632" cy="978408"/>
          </a:xfrm>
          <a:prstGeom prst="downArrow">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GB" sz="1800" b="0" i="0" u="none" strike="noStrike" cap="none" spc="0" normalizeH="0" baseline="0">
              <a:ln>
                <a:noFill/>
              </a:ln>
              <a:solidFill>
                <a:srgbClr val="000000"/>
              </a:solidFill>
              <a:effectLst/>
              <a:uFillTx/>
              <a:latin typeface="+mn-lt"/>
              <a:ea typeface="+mn-ea"/>
              <a:cs typeface="+mn-cs"/>
              <a:sym typeface="Calibri"/>
            </a:endParaRPr>
          </a:p>
        </p:txBody>
      </p:sp>
      <p:sp>
        <p:nvSpPr>
          <p:cNvPr id="10" name="Arrow: Down 9">
            <a:extLst>
              <a:ext uri="{FF2B5EF4-FFF2-40B4-BE49-F238E27FC236}">
                <a16:creationId xmlns:a16="http://schemas.microsoft.com/office/drawing/2014/main" id="{E47FBA82-B545-4B70-ACDF-BF693C48E80A}"/>
              </a:ext>
            </a:extLst>
          </p:cNvPr>
          <p:cNvSpPr/>
          <p:nvPr/>
        </p:nvSpPr>
        <p:spPr>
          <a:xfrm>
            <a:off x="3461657" y="5317344"/>
            <a:ext cx="484632" cy="978408"/>
          </a:xfrm>
          <a:prstGeom prst="downArrow">
            <a:avLst/>
          </a:prstGeom>
          <a:solidFill>
            <a:srgbClr val="FFFFFF"/>
          </a:solidFill>
          <a:ln w="25400" cap="flat">
            <a:solidFill>
              <a:schemeClr val="accent1"/>
            </a:solidFill>
            <a:prstDash val="solid"/>
            <a:round/>
          </a:ln>
          <a:effectLst>
            <a:outerShdw blurRad="38100" dist="23000" dir="5400000" rotWithShape="0">
              <a:srgbClr val="000000">
                <a:alpha val="35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ctr">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GB" sz="1800" b="0" i="0" u="none" strike="noStrike" cap="none" spc="0" normalizeH="0" baseline="0">
              <a:ln>
                <a:noFill/>
              </a:ln>
              <a:solidFill>
                <a:srgbClr val="000000"/>
              </a:solidFill>
              <a:effectLst/>
              <a:uFillTx/>
              <a:latin typeface="+mn-lt"/>
              <a:ea typeface="+mn-ea"/>
              <a:cs typeface="+mn-cs"/>
              <a:sym typeface="Calibri"/>
            </a:endParaRPr>
          </a:p>
        </p:txBody>
      </p:sp>
    </p:spTree>
    <p:extLst>
      <p:ext uri="{BB962C8B-B14F-4D97-AF65-F5344CB8AC3E}">
        <p14:creationId xmlns:p14="http://schemas.microsoft.com/office/powerpoint/2010/main" val="40570317"/>
      </p:ext>
    </p:extLst>
  </p:cSld>
  <p:clrMapOvr>
    <a:masterClrMapping/>
  </p:clrMapOvr>
  <p:transition spd="med"/>
</p:sld>
</file>

<file path=ppt/slides/slide41.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22" name="Title 3"/>
          <p:cNvSpPr txBox="1">
            <a:spLocks noGrp="1"/>
          </p:cNvSpPr>
          <p:nvPr>
            <p:ph type="title"/>
          </p:nvPr>
        </p:nvSpPr>
        <p:spPr>
          <a:prstGeom prst="rect">
            <a:avLst/>
          </a:prstGeom>
        </p:spPr>
        <p:txBody>
          <a:bodyPr/>
          <a:lstStyle>
            <a:lvl1pPr algn="l">
              <a:defRPr b="1"/>
            </a:lvl1pPr>
          </a:lstStyle>
          <a:p>
            <a:r>
              <a:rPr lang="en-GB" dirty="0"/>
              <a:t>Summarise</a:t>
            </a:r>
            <a:endParaRPr dirty="0"/>
          </a:p>
        </p:txBody>
      </p:sp>
      <p:sp>
        <p:nvSpPr>
          <p:cNvPr id="123" name="Content Placeholder 4"/>
          <p:cNvSpPr txBox="1">
            <a:spLocks noGrp="1"/>
          </p:cNvSpPr>
          <p:nvPr>
            <p:ph type="body" idx="1"/>
          </p:nvPr>
        </p:nvSpPr>
        <p:spPr>
          <a:xfrm>
            <a:off x="457200" y="1600200"/>
            <a:ext cx="8229600" cy="5715000"/>
          </a:xfrm>
          <a:prstGeom prst="rect">
            <a:avLst/>
          </a:prstGeom>
        </p:spPr>
        <p:txBody>
          <a:bodyPr>
            <a:normAutofit/>
          </a:bodyPr>
          <a:lstStyle/>
          <a:p>
            <a:pPr marL="0" indent="0">
              <a:lnSpc>
                <a:spcPct val="90000"/>
              </a:lnSpc>
              <a:spcBef>
                <a:spcPts val="600"/>
              </a:spcBef>
              <a:buSzTx/>
              <a:buNone/>
              <a:defRPr sz="2800">
                <a:solidFill>
                  <a:srgbClr val="0F253F"/>
                </a:solidFill>
              </a:defRPr>
            </a:pPr>
            <a:endParaRPr lang="en-GB" sz="2400" dirty="0"/>
          </a:p>
          <a:p>
            <a:pPr>
              <a:lnSpc>
                <a:spcPct val="90000"/>
              </a:lnSpc>
              <a:spcBef>
                <a:spcPts val="600"/>
              </a:spcBef>
              <a:buSzTx/>
              <a:buFont typeface="Wingdings" panose="05000000000000000000" pitchFamily="2" charset="2"/>
              <a:buChar char="Ø"/>
              <a:defRPr sz="2800">
                <a:solidFill>
                  <a:srgbClr val="0F253F"/>
                </a:solidFill>
              </a:defRPr>
            </a:pPr>
            <a:r>
              <a:rPr lang="en-GB" sz="2400" dirty="0"/>
              <a:t>The summary should have two parts:</a:t>
            </a:r>
          </a:p>
          <a:p>
            <a:pPr>
              <a:lnSpc>
                <a:spcPct val="90000"/>
              </a:lnSpc>
              <a:spcBef>
                <a:spcPts val="600"/>
              </a:spcBef>
              <a:buSzTx/>
              <a:buFont typeface="Wingdings" panose="05000000000000000000" pitchFamily="2" charset="2"/>
              <a:buChar char="Ø"/>
              <a:defRPr sz="2800">
                <a:solidFill>
                  <a:srgbClr val="0F253F"/>
                </a:solidFill>
              </a:defRPr>
            </a:pPr>
            <a:endParaRPr lang="en-GB" sz="2400" dirty="0"/>
          </a:p>
          <a:p>
            <a:pPr marL="0" indent="0">
              <a:lnSpc>
                <a:spcPct val="90000"/>
              </a:lnSpc>
              <a:spcBef>
                <a:spcPts val="600"/>
              </a:spcBef>
              <a:buSzTx/>
              <a:buNone/>
              <a:defRPr sz="2800">
                <a:solidFill>
                  <a:srgbClr val="0F253F"/>
                </a:solidFill>
              </a:defRPr>
            </a:pPr>
            <a:r>
              <a:rPr lang="en-GB" sz="2400" dirty="0"/>
              <a:t>	1) A summary of the key points of the advice, in plain 	language.</a:t>
            </a:r>
          </a:p>
          <a:p>
            <a:pPr marL="0" indent="0">
              <a:lnSpc>
                <a:spcPct val="90000"/>
              </a:lnSpc>
              <a:spcBef>
                <a:spcPts val="600"/>
              </a:spcBef>
              <a:buSzTx/>
              <a:buNone/>
              <a:defRPr sz="2800">
                <a:solidFill>
                  <a:srgbClr val="0F253F"/>
                </a:solidFill>
              </a:defRPr>
            </a:pPr>
            <a:endParaRPr lang="en-GB" sz="2400" dirty="0"/>
          </a:p>
          <a:p>
            <a:pPr marL="0" indent="0">
              <a:lnSpc>
                <a:spcPct val="90000"/>
              </a:lnSpc>
              <a:spcBef>
                <a:spcPts val="600"/>
              </a:spcBef>
              <a:buSzTx/>
              <a:buNone/>
              <a:defRPr sz="2800">
                <a:solidFill>
                  <a:srgbClr val="0F253F"/>
                </a:solidFill>
              </a:defRPr>
            </a:pPr>
            <a:r>
              <a:rPr lang="en-GB" sz="2400" dirty="0"/>
              <a:t>	2) An explanation of how it applies to the client´s specific 	circumstances.  </a:t>
            </a:r>
          </a:p>
        </p:txBody>
      </p:sp>
      <p:pic>
        <p:nvPicPr>
          <p:cNvPr id="124"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27" name="Group 11"/>
          <p:cNvGrpSpPr/>
          <p:nvPr/>
        </p:nvGrpSpPr>
        <p:grpSpPr>
          <a:xfrm>
            <a:off x="8690059" y="-1"/>
            <a:ext cx="455550" cy="7315201"/>
            <a:chOff x="0" y="0"/>
            <a:chExt cx="455549" cy="7315200"/>
          </a:xfrm>
        </p:grpSpPr>
        <p:sp>
          <p:nvSpPr>
            <p:cNvPr id="125"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26"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cSld>
  <p:clrMapOvr>
    <a:masterClrMapping/>
  </p:clrMapOvr>
  <p:transition spd="med"/>
</p:sld>
</file>

<file path=ppt/slides/slide42.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29" name="Title 3"/>
          <p:cNvSpPr txBox="1">
            <a:spLocks noGrp="1"/>
          </p:cNvSpPr>
          <p:nvPr>
            <p:ph type="title"/>
          </p:nvPr>
        </p:nvSpPr>
        <p:spPr>
          <a:prstGeom prst="rect">
            <a:avLst/>
          </a:prstGeom>
        </p:spPr>
        <p:txBody>
          <a:bodyPr>
            <a:normAutofit/>
          </a:bodyPr>
          <a:lstStyle>
            <a:lvl1pPr algn="l">
              <a:defRPr b="1"/>
            </a:lvl1pPr>
          </a:lstStyle>
          <a:p>
            <a:r>
              <a:rPr lang="en-GB" dirty="0"/>
              <a:t>Understanding check</a:t>
            </a:r>
            <a:endParaRPr dirty="0"/>
          </a:p>
        </p:txBody>
      </p:sp>
      <p:sp>
        <p:nvSpPr>
          <p:cNvPr id="130" name="Content Placeholder 4"/>
          <p:cNvSpPr txBox="1">
            <a:spLocks noGrp="1"/>
          </p:cNvSpPr>
          <p:nvPr>
            <p:ph type="body" idx="1"/>
          </p:nvPr>
        </p:nvSpPr>
        <p:spPr>
          <a:xfrm>
            <a:off x="457200" y="1143000"/>
            <a:ext cx="8229600" cy="6172200"/>
          </a:xfrm>
          <a:prstGeom prst="rect">
            <a:avLst/>
          </a:prstGeom>
        </p:spPr>
        <p:txBody>
          <a:bodyPr>
            <a:normAutofit fontScale="92500" lnSpcReduction="10000"/>
          </a:bodyPr>
          <a:lstStyle/>
          <a:p>
            <a:pPr marL="0" indent="0">
              <a:lnSpc>
                <a:spcPct val="90000"/>
              </a:lnSpc>
              <a:buSzTx/>
              <a:buNone/>
              <a:defRPr sz="2800"/>
            </a:pPr>
            <a:endParaRPr lang="en-GB" dirty="0"/>
          </a:p>
          <a:p>
            <a:pPr>
              <a:lnSpc>
                <a:spcPct val="90000"/>
              </a:lnSpc>
              <a:buSzTx/>
              <a:buFont typeface="Wingdings" panose="05000000000000000000" pitchFamily="2" charset="2"/>
              <a:buChar char="Ø"/>
              <a:defRPr sz="2800"/>
            </a:pPr>
            <a:r>
              <a:rPr lang="en-GB" dirty="0"/>
              <a:t>It is at this point that the concept question is asked.  </a:t>
            </a:r>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r>
              <a:rPr lang="en-GB" dirty="0"/>
              <a:t>You cannot “test” all of your advice but rather you need to “test” a cross-section.  </a:t>
            </a:r>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r>
              <a:rPr lang="en-GB" dirty="0"/>
              <a:t>The following is important:</a:t>
            </a:r>
          </a:p>
          <a:p>
            <a:pPr>
              <a:lnSpc>
                <a:spcPct val="90000"/>
              </a:lnSpc>
              <a:buSzTx/>
              <a:buFont typeface="Wingdings" panose="05000000000000000000" pitchFamily="2" charset="2"/>
              <a:buChar char="Ø"/>
              <a:defRPr sz="2800"/>
            </a:pPr>
            <a:endParaRPr lang="en-GB" dirty="0"/>
          </a:p>
          <a:p>
            <a:pPr lvl="1">
              <a:lnSpc>
                <a:spcPct val="90000"/>
              </a:lnSpc>
              <a:buSzTx/>
              <a:buFont typeface="Wingdings" panose="05000000000000000000" pitchFamily="2" charset="2"/>
              <a:buChar char="Ø"/>
              <a:defRPr sz="2800"/>
            </a:pPr>
            <a:r>
              <a:rPr lang="en-GB" dirty="0"/>
              <a:t>Plan the questions ahead of the discussion. </a:t>
            </a:r>
          </a:p>
          <a:p>
            <a:pPr lvl="1">
              <a:lnSpc>
                <a:spcPct val="90000"/>
              </a:lnSpc>
              <a:buSzTx/>
              <a:buFont typeface="Wingdings" panose="05000000000000000000" pitchFamily="2" charset="2"/>
              <a:buChar char="Ø"/>
              <a:defRPr sz="2800"/>
            </a:pPr>
            <a:r>
              <a:rPr lang="en-GB" dirty="0"/>
              <a:t>Don´t use jargon/unfamiliar language.  </a:t>
            </a:r>
          </a:p>
          <a:p>
            <a:pPr lvl="1">
              <a:lnSpc>
                <a:spcPct val="90000"/>
              </a:lnSpc>
              <a:buSzTx/>
              <a:buFont typeface="Wingdings" panose="05000000000000000000" pitchFamily="2" charset="2"/>
              <a:buChar char="Ø"/>
              <a:defRPr sz="2800"/>
            </a:pPr>
            <a:r>
              <a:rPr lang="en-GB" dirty="0"/>
              <a:t>Ask one question at a time.  </a:t>
            </a:r>
          </a:p>
          <a:p>
            <a:pPr lvl="1">
              <a:lnSpc>
                <a:spcPct val="90000"/>
              </a:lnSpc>
              <a:buSzTx/>
              <a:buFont typeface="Wingdings" panose="05000000000000000000" pitchFamily="2" charset="2"/>
              <a:buChar char="Ø"/>
              <a:defRPr sz="2800"/>
            </a:pPr>
            <a:r>
              <a:rPr lang="en-GB" dirty="0"/>
              <a:t>Use a mix of closed questions and open/probing questions. </a:t>
            </a:r>
          </a:p>
          <a:p>
            <a:pPr lvl="1">
              <a:lnSpc>
                <a:spcPct val="90000"/>
              </a:lnSpc>
              <a:buSzTx/>
              <a:buFont typeface="Wingdings" panose="05000000000000000000" pitchFamily="2" charset="2"/>
              <a:buChar char="Ø"/>
              <a:defRPr sz="2800"/>
            </a:pPr>
            <a:r>
              <a:rPr lang="en-GB" dirty="0"/>
              <a:t>A danger with closed questions is that they have a 50% chance of getting the answer right.  Never use leading questions. </a:t>
            </a:r>
            <a:endParaRPr dirty="0"/>
          </a:p>
        </p:txBody>
      </p:sp>
      <p:pic>
        <p:nvPicPr>
          <p:cNvPr id="131"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34" name="Group 11"/>
          <p:cNvGrpSpPr/>
          <p:nvPr/>
        </p:nvGrpSpPr>
        <p:grpSpPr>
          <a:xfrm>
            <a:off x="8690059" y="-1"/>
            <a:ext cx="455550" cy="7315201"/>
            <a:chOff x="0" y="0"/>
            <a:chExt cx="455549" cy="7315200"/>
          </a:xfrm>
        </p:grpSpPr>
        <p:sp>
          <p:nvSpPr>
            <p:cNvPr id="132"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33"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cSld>
  <p:clrMapOvr>
    <a:masterClrMapping/>
  </p:clrMapOvr>
  <p:transition spd="med"/>
</p:sld>
</file>

<file path=ppt/slides/slide43.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29" name="Title 3"/>
          <p:cNvSpPr txBox="1">
            <a:spLocks noGrp="1"/>
          </p:cNvSpPr>
          <p:nvPr>
            <p:ph type="title"/>
          </p:nvPr>
        </p:nvSpPr>
        <p:spPr>
          <a:prstGeom prst="rect">
            <a:avLst/>
          </a:prstGeom>
        </p:spPr>
        <p:txBody>
          <a:bodyPr/>
          <a:lstStyle>
            <a:lvl1pPr algn="l">
              <a:defRPr b="1"/>
            </a:lvl1pPr>
          </a:lstStyle>
          <a:p>
            <a:r>
              <a:rPr lang="en-GB" dirty="0"/>
              <a:t>Repeat </a:t>
            </a:r>
            <a:endParaRPr dirty="0"/>
          </a:p>
        </p:txBody>
      </p:sp>
      <p:sp>
        <p:nvSpPr>
          <p:cNvPr id="130" name="Content Placeholder 4"/>
          <p:cNvSpPr txBox="1">
            <a:spLocks noGrp="1"/>
          </p:cNvSpPr>
          <p:nvPr>
            <p:ph type="body" idx="1"/>
          </p:nvPr>
        </p:nvSpPr>
        <p:spPr>
          <a:xfrm>
            <a:off x="457200" y="1143000"/>
            <a:ext cx="8229600" cy="6172200"/>
          </a:xfrm>
          <a:prstGeom prst="rect">
            <a:avLst/>
          </a:prstGeom>
        </p:spPr>
        <p:txBody>
          <a:bodyPr/>
          <a:lstStyle/>
          <a:p>
            <a:pPr marL="0" indent="0">
              <a:lnSpc>
                <a:spcPct val="90000"/>
              </a:lnSpc>
              <a:buSzTx/>
              <a:buNone/>
              <a:defRPr sz="2800"/>
            </a:pPr>
            <a:endParaRPr lang="en-GB" dirty="0"/>
          </a:p>
          <a:p>
            <a:pPr marL="0" indent="0">
              <a:lnSpc>
                <a:spcPct val="90000"/>
              </a:lnSpc>
              <a:buSzTx/>
              <a:buNone/>
              <a:defRPr sz="2800"/>
            </a:pPr>
            <a:endParaRPr lang="en-GB" dirty="0"/>
          </a:p>
          <a:p>
            <a:pPr marL="0" indent="0">
              <a:lnSpc>
                <a:spcPct val="90000"/>
              </a:lnSpc>
              <a:buSzTx/>
              <a:buNone/>
              <a:defRPr sz="2800"/>
            </a:pPr>
            <a:endParaRPr lang="en-GB" dirty="0"/>
          </a:p>
          <a:p>
            <a:pPr>
              <a:lnSpc>
                <a:spcPct val="90000"/>
              </a:lnSpc>
              <a:buSzTx/>
              <a:buFont typeface="Wingdings" panose="05000000000000000000" pitchFamily="2" charset="2"/>
              <a:buChar char="Ø"/>
              <a:defRPr sz="2800"/>
            </a:pPr>
            <a:r>
              <a:rPr lang="en-GB" dirty="0"/>
              <a:t>If the client answers correctly, acknowledge and repeat the advice.</a:t>
            </a:r>
          </a:p>
          <a:p>
            <a:pPr lvl="1">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r>
              <a:rPr lang="en-GB" dirty="0"/>
              <a:t>If the client doesn´t answer correctly, repeat the advice and repeat the same concept checking question.  </a:t>
            </a:r>
          </a:p>
        </p:txBody>
      </p:sp>
      <p:pic>
        <p:nvPicPr>
          <p:cNvPr id="131"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34" name="Group 11"/>
          <p:cNvGrpSpPr/>
          <p:nvPr/>
        </p:nvGrpSpPr>
        <p:grpSpPr>
          <a:xfrm>
            <a:off x="8690059" y="-1"/>
            <a:ext cx="455550" cy="7315201"/>
            <a:chOff x="0" y="0"/>
            <a:chExt cx="455549" cy="7315200"/>
          </a:xfrm>
        </p:grpSpPr>
        <p:sp>
          <p:nvSpPr>
            <p:cNvPr id="132"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33"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321010330"/>
      </p:ext>
    </p:extLst>
  </p:cSld>
  <p:clrMapOvr>
    <a:masterClrMapping/>
  </p:clrMapOvr>
  <p:transition spd="med"/>
</p:sld>
</file>

<file path=ppt/slides/slide44.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29" name="Title 3"/>
          <p:cNvSpPr txBox="1">
            <a:spLocks noGrp="1"/>
          </p:cNvSpPr>
          <p:nvPr>
            <p:ph type="title"/>
          </p:nvPr>
        </p:nvSpPr>
        <p:spPr>
          <a:prstGeom prst="rect">
            <a:avLst/>
          </a:prstGeom>
        </p:spPr>
        <p:txBody>
          <a:bodyPr/>
          <a:lstStyle>
            <a:lvl1pPr algn="l">
              <a:defRPr b="1"/>
            </a:lvl1pPr>
          </a:lstStyle>
          <a:p>
            <a:r>
              <a:rPr lang="en-GB" dirty="0"/>
              <a:t>Embed </a:t>
            </a:r>
            <a:endParaRPr dirty="0"/>
          </a:p>
        </p:txBody>
      </p:sp>
      <p:sp>
        <p:nvSpPr>
          <p:cNvPr id="130" name="Content Placeholder 4"/>
          <p:cNvSpPr txBox="1">
            <a:spLocks noGrp="1"/>
          </p:cNvSpPr>
          <p:nvPr>
            <p:ph type="body" idx="1"/>
          </p:nvPr>
        </p:nvSpPr>
        <p:spPr>
          <a:xfrm>
            <a:off x="457200" y="1513114"/>
            <a:ext cx="8229600" cy="5802086"/>
          </a:xfrm>
          <a:prstGeom prst="rect">
            <a:avLst/>
          </a:prstGeom>
        </p:spPr>
        <p:txBody>
          <a:bodyPr/>
          <a:lstStyle/>
          <a:p>
            <a:pPr marL="0" indent="0">
              <a:lnSpc>
                <a:spcPct val="90000"/>
              </a:lnSpc>
              <a:buSzTx/>
              <a:buNone/>
              <a:defRPr sz="2800"/>
            </a:pPr>
            <a:endParaRPr lang="en-GB" dirty="0"/>
          </a:p>
          <a:p>
            <a:pPr marL="0" indent="0">
              <a:lnSpc>
                <a:spcPct val="90000"/>
              </a:lnSpc>
              <a:buSzTx/>
              <a:buNone/>
              <a:defRPr sz="2800"/>
            </a:pPr>
            <a:endParaRPr lang="en-GB" dirty="0"/>
          </a:p>
          <a:p>
            <a:pPr>
              <a:lnSpc>
                <a:spcPct val="90000"/>
              </a:lnSpc>
              <a:buSzTx/>
              <a:buFont typeface="Wingdings" panose="05000000000000000000" pitchFamily="2" charset="2"/>
              <a:buChar char="Ø"/>
              <a:defRPr sz="2800"/>
            </a:pPr>
            <a:r>
              <a:rPr lang="en-GB" dirty="0"/>
              <a:t>This will occur naturally through the repetition and questioning.  </a:t>
            </a:r>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r>
              <a:rPr lang="en-GB" dirty="0"/>
              <a:t>If you follow the S, U &amp; R of SURE, you can be confident that the knowledge has been embedded in the client´s mind and it has been understood.   </a:t>
            </a:r>
          </a:p>
          <a:p>
            <a:pPr>
              <a:lnSpc>
                <a:spcPct val="90000"/>
              </a:lnSpc>
              <a:buSzTx/>
              <a:buFont typeface="Wingdings" panose="05000000000000000000" pitchFamily="2" charset="2"/>
              <a:buChar char="Ø"/>
              <a:defRPr sz="2800"/>
            </a:pPr>
            <a:endParaRPr lang="en-GB" dirty="0"/>
          </a:p>
          <a:p>
            <a:pPr marL="0" indent="0">
              <a:lnSpc>
                <a:spcPct val="90000"/>
              </a:lnSpc>
              <a:buSzTx/>
              <a:buNone/>
              <a:defRPr sz="2800"/>
            </a:pPr>
            <a:endParaRPr lang="en-GB" dirty="0"/>
          </a:p>
          <a:p>
            <a:pPr marL="0" indent="0">
              <a:lnSpc>
                <a:spcPct val="90000"/>
              </a:lnSpc>
              <a:buSzTx/>
              <a:buNone/>
              <a:defRPr sz="2800"/>
            </a:pPr>
            <a:endParaRPr lang="en-GB" dirty="0"/>
          </a:p>
          <a:p>
            <a:pPr lvl="1">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p:txBody>
      </p:sp>
      <p:pic>
        <p:nvPicPr>
          <p:cNvPr id="131"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34" name="Group 11"/>
          <p:cNvGrpSpPr/>
          <p:nvPr/>
        </p:nvGrpSpPr>
        <p:grpSpPr>
          <a:xfrm>
            <a:off x="8690059" y="-1"/>
            <a:ext cx="455550" cy="7315201"/>
            <a:chOff x="0" y="0"/>
            <a:chExt cx="455549" cy="7315200"/>
          </a:xfrm>
        </p:grpSpPr>
        <p:sp>
          <p:nvSpPr>
            <p:cNvPr id="132"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33"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180452851"/>
      </p:ext>
    </p:extLst>
  </p:cSld>
  <p:clrMapOvr>
    <a:masterClrMapping/>
  </p:clrMapOvr>
  <p:transition spd="med"/>
</p:sld>
</file>

<file path=ppt/slides/slide45.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29" name="Title 3"/>
          <p:cNvSpPr txBox="1">
            <a:spLocks noGrp="1"/>
          </p:cNvSpPr>
          <p:nvPr>
            <p:ph type="title"/>
          </p:nvPr>
        </p:nvSpPr>
        <p:spPr>
          <a:prstGeom prst="rect">
            <a:avLst/>
          </a:prstGeom>
        </p:spPr>
        <p:txBody>
          <a:bodyPr/>
          <a:lstStyle>
            <a:lvl1pPr algn="l">
              <a:defRPr b="1"/>
            </a:lvl1pPr>
          </a:lstStyle>
          <a:p>
            <a:r>
              <a:rPr lang="en-GB" dirty="0"/>
              <a:t>A practical example </a:t>
            </a:r>
            <a:endParaRPr dirty="0"/>
          </a:p>
        </p:txBody>
      </p:sp>
      <p:sp>
        <p:nvSpPr>
          <p:cNvPr id="130" name="Content Placeholder 4"/>
          <p:cNvSpPr txBox="1">
            <a:spLocks noGrp="1"/>
          </p:cNvSpPr>
          <p:nvPr>
            <p:ph type="body" idx="1"/>
          </p:nvPr>
        </p:nvSpPr>
        <p:spPr>
          <a:xfrm>
            <a:off x="457200" y="1513114"/>
            <a:ext cx="8229600" cy="5802086"/>
          </a:xfrm>
          <a:prstGeom prst="rect">
            <a:avLst/>
          </a:prstGeom>
        </p:spPr>
        <p:txBody>
          <a:bodyPr/>
          <a:lstStyle/>
          <a:p>
            <a:pPr marL="0" indent="0">
              <a:lnSpc>
                <a:spcPct val="90000"/>
              </a:lnSpc>
              <a:buSzTx/>
              <a:buNone/>
              <a:defRPr sz="2800"/>
            </a:pPr>
            <a:endParaRPr lang="en-GB" sz="2800" dirty="0"/>
          </a:p>
          <a:p>
            <a:pPr marL="0" indent="0">
              <a:lnSpc>
                <a:spcPct val="90000"/>
              </a:lnSpc>
              <a:buSzTx/>
              <a:buNone/>
              <a:defRPr sz="2800"/>
            </a:pPr>
            <a:endParaRPr lang="en-GB" sz="2800" dirty="0"/>
          </a:p>
          <a:p>
            <a:pPr marL="0" indent="0">
              <a:lnSpc>
                <a:spcPct val="90000"/>
              </a:lnSpc>
              <a:buSzTx/>
              <a:buNone/>
              <a:defRPr sz="2800"/>
            </a:pPr>
            <a:r>
              <a:rPr lang="en-GB" sz="2800" i="1" dirty="0"/>
              <a:t>The due observance and fulfilment of the terms so far as they relate to anything to be done or complied with by the Insured and the truth of the statements and answers in the Proposal shall be conditions precedent to any liability of the Company to make any payment under this policy.  </a:t>
            </a:r>
          </a:p>
          <a:p>
            <a:pPr marL="0" indent="0">
              <a:lnSpc>
                <a:spcPct val="90000"/>
              </a:lnSpc>
              <a:buSzTx/>
              <a:buNone/>
              <a:defRPr sz="2800"/>
            </a:pPr>
            <a:endParaRPr lang="en-GB" dirty="0"/>
          </a:p>
          <a:p>
            <a:pPr marL="0" indent="0" algn="ctr">
              <a:lnSpc>
                <a:spcPct val="90000"/>
              </a:lnSpc>
              <a:buSzTx/>
              <a:buNone/>
              <a:defRPr sz="2800"/>
            </a:pPr>
            <a:r>
              <a:rPr lang="en-GB" sz="1600" i="1" dirty="0"/>
              <a:t>Taken from ‘Language on Trial’ by the Plain English Campaign </a:t>
            </a:r>
          </a:p>
          <a:p>
            <a:pPr marL="0" indent="0">
              <a:lnSpc>
                <a:spcPct val="90000"/>
              </a:lnSpc>
              <a:buSzTx/>
              <a:buNone/>
              <a:defRPr sz="2800"/>
            </a:pPr>
            <a:endParaRPr lang="en-GB" dirty="0"/>
          </a:p>
          <a:p>
            <a:pPr marL="0" indent="0">
              <a:lnSpc>
                <a:spcPct val="90000"/>
              </a:lnSpc>
              <a:buSzTx/>
              <a:buNone/>
              <a:defRPr sz="2800"/>
            </a:pPr>
            <a:endParaRPr lang="en-GB" dirty="0"/>
          </a:p>
          <a:p>
            <a:pPr marL="0" indent="0">
              <a:lnSpc>
                <a:spcPct val="90000"/>
              </a:lnSpc>
              <a:buSzTx/>
              <a:buNone/>
              <a:defRPr sz="2800"/>
            </a:pPr>
            <a:endParaRPr lang="en-GB" dirty="0"/>
          </a:p>
          <a:p>
            <a:pPr lvl="1">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p:txBody>
      </p:sp>
      <p:pic>
        <p:nvPicPr>
          <p:cNvPr id="131"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34" name="Group 11"/>
          <p:cNvGrpSpPr/>
          <p:nvPr/>
        </p:nvGrpSpPr>
        <p:grpSpPr>
          <a:xfrm>
            <a:off x="8690059" y="-1"/>
            <a:ext cx="455550" cy="7315201"/>
            <a:chOff x="0" y="0"/>
            <a:chExt cx="455549" cy="7315200"/>
          </a:xfrm>
        </p:grpSpPr>
        <p:sp>
          <p:nvSpPr>
            <p:cNvPr id="132"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33"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1111261463"/>
      </p:ext>
    </p:extLst>
  </p:cSld>
  <p:clrMapOvr>
    <a:masterClrMapping/>
  </p:clrMapOvr>
  <p:transition spd="med"/>
</p:sld>
</file>

<file path=ppt/slides/slide46.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30" name="Content Placeholder 4"/>
          <p:cNvSpPr txBox="1">
            <a:spLocks noGrp="1"/>
          </p:cNvSpPr>
          <p:nvPr>
            <p:ph type="body" idx="1"/>
          </p:nvPr>
        </p:nvSpPr>
        <p:spPr>
          <a:xfrm>
            <a:off x="166396" y="0"/>
            <a:ext cx="8229600" cy="7315200"/>
          </a:xfrm>
          <a:prstGeom prst="rect">
            <a:avLst/>
          </a:prstGeom>
        </p:spPr>
        <p:txBody>
          <a:bodyPr>
            <a:normAutofit fontScale="92500" lnSpcReduction="20000"/>
          </a:bodyPr>
          <a:lstStyle/>
          <a:p>
            <a:pPr marL="0" indent="0" algn="ctr">
              <a:lnSpc>
                <a:spcPct val="90000"/>
              </a:lnSpc>
              <a:buSzTx/>
              <a:buNone/>
              <a:defRPr sz="2800"/>
            </a:pPr>
            <a:r>
              <a:rPr lang="en-GB" sz="2600" b="1" dirty="0"/>
              <a:t>Summarise</a:t>
            </a:r>
          </a:p>
          <a:p>
            <a:pPr marL="0" indent="0">
              <a:buNone/>
            </a:pPr>
            <a:r>
              <a:rPr lang="en-GB" sz="2600" dirty="0"/>
              <a:t>The insurer will only pay if you keep to the terms of the policy and the statements and answers in your proposal are true. </a:t>
            </a:r>
          </a:p>
          <a:p>
            <a:pPr marL="0" indent="0">
              <a:buNone/>
            </a:pPr>
            <a:endParaRPr lang="en-GB" sz="2600" dirty="0"/>
          </a:p>
          <a:p>
            <a:pPr marL="0" indent="0" algn="ctr">
              <a:buNone/>
            </a:pPr>
            <a:r>
              <a:rPr lang="en-GB" sz="2600" b="1" dirty="0"/>
              <a:t>Understanding check</a:t>
            </a:r>
          </a:p>
          <a:p>
            <a:pPr marL="0" indent="0">
              <a:buNone/>
            </a:pPr>
            <a:r>
              <a:rPr lang="en-GB" sz="2600" dirty="0"/>
              <a:t>Can the insurer refuse to pay if you don´t keep to the terms of the policy? (closed)</a:t>
            </a:r>
          </a:p>
          <a:p>
            <a:pPr marL="0" indent="0">
              <a:buNone/>
            </a:pPr>
            <a:r>
              <a:rPr lang="en-GB" sz="2600" dirty="0"/>
              <a:t>What will happen if the statements and answers in your proposal aren´t true? (open)</a:t>
            </a:r>
          </a:p>
          <a:p>
            <a:pPr marL="0" indent="0">
              <a:buNone/>
            </a:pPr>
            <a:endParaRPr lang="en-GB" sz="2600" dirty="0"/>
          </a:p>
          <a:p>
            <a:pPr marL="0" indent="0" algn="ctr">
              <a:buNone/>
            </a:pPr>
            <a:r>
              <a:rPr lang="en-GB" sz="2600" b="1" dirty="0"/>
              <a:t>Repeat</a:t>
            </a:r>
          </a:p>
          <a:p>
            <a:pPr marL="0" indent="0">
              <a:buNone/>
            </a:pPr>
            <a:r>
              <a:rPr lang="en-GB" sz="2600" dirty="0"/>
              <a:t>That´s right, if the statements and answers in your proposal aren´t true, the insurer may refuse to pay.</a:t>
            </a:r>
          </a:p>
          <a:p>
            <a:pPr marL="0" indent="0">
              <a:buNone/>
            </a:pPr>
            <a:r>
              <a:rPr lang="en-GB" sz="2600" dirty="0"/>
              <a:t>or</a:t>
            </a:r>
          </a:p>
          <a:p>
            <a:pPr marL="0" indent="0">
              <a:buNone/>
            </a:pPr>
            <a:r>
              <a:rPr lang="en-GB" sz="2600" dirty="0"/>
              <a:t>Unfortunately, that isn´t correct.  Together, let´s look again at the term … (use inclusive language and ask the question again). </a:t>
            </a:r>
          </a:p>
          <a:p>
            <a:pPr marL="0" indent="0">
              <a:buNone/>
            </a:pPr>
            <a:endParaRPr lang="en-GB" sz="2600" dirty="0"/>
          </a:p>
          <a:p>
            <a:pPr marL="0" indent="0" algn="ctr">
              <a:buNone/>
            </a:pPr>
            <a:r>
              <a:rPr lang="en-GB" sz="2600" b="1" dirty="0"/>
              <a:t>Embed</a:t>
            </a:r>
          </a:p>
          <a:p>
            <a:pPr marL="0" indent="0" algn="ctr">
              <a:buNone/>
            </a:pPr>
            <a:r>
              <a:rPr lang="en-GB" sz="2600" dirty="0"/>
              <a:t>Hey presto! </a:t>
            </a:r>
          </a:p>
          <a:p>
            <a:pPr marL="0" indent="0">
              <a:lnSpc>
                <a:spcPct val="90000"/>
              </a:lnSpc>
              <a:buSzTx/>
              <a:buNone/>
              <a:defRPr sz="2800"/>
            </a:pPr>
            <a:endParaRPr lang="en-GB" dirty="0"/>
          </a:p>
          <a:p>
            <a:pPr marL="0" indent="0">
              <a:lnSpc>
                <a:spcPct val="90000"/>
              </a:lnSpc>
              <a:buSzTx/>
              <a:buNone/>
              <a:defRPr sz="2800"/>
            </a:pPr>
            <a:endParaRPr lang="en-GB" dirty="0"/>
          </a:p>
          <a:p>
            <a:pPr marL="0" indent="0">
              <a:lnSpc>
                <a:spcPct val="90000"/>
              </a:lnSpc>
              <a:buSzTx/>
              <a:buNone/>
              <a:defRPr sz="2800"/>
            </a:pPr>
            <a:endParaRPr lang="en-GB" dirty="0"/>
          </a:p>
          <a:p>
            <a:pPr marL="0" indent="0">
              <a:lnSpc>
                <a:spcPct val="90000"/>
              </a:lnSpc>
              <a:buSzTx/>
              <a:buNone/>
              <a:defRPr sz="2800"/>
            </a:pPr>
            <a:endParaRPr lang="en-GB" dirty="0"/>
          </a:p>
          <a:p>
            <a:pPr lvl="1">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p:txBody>
      </p:sp>
      <p:pic>
        <p:nvPicPr>
          <p:cNvPr id="131"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34" name="Group 11"/>
          <p:cNvGrpSpPr/>
          <p:nvPr/>
        </p:nvGrpSpPr>
        <p:grpSpPr>
          <a:xfrm>
            <a:off x="8690059" y="-1"/>
            <a:ext cx="455550" cy="7315201"/>
            <a:chOff x="0" y="0"/>
            <a:chExt cx="455549" cy="7315200"/>
          </a:xfrm>
        </p:grpSpPr>
        <p:sp>
          <p:nvSpPr>
            <p:cNvPr id="132"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33"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573580855"/>
      </p:ext>
    </p:extLst>
  </p:cSld>
  <p:clrMapOvr>
    <a:masterClrMapping/>
  </p:clrMapOvr>
  <p:transition spd="med"/>
</p:sld>
</file>

<file path=ppt/slides/slide47.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30" name="Content Placeholder 4"/>
          <p:cNvSpPr txBox="1">
            <a:spLocks noGrp="1"/>
          </p:cNvSpPr>
          <p:nvPr>
            <p:ph type="body" idx="1"/>
          </p:nvPr>
        </p:nvSpPr>
        <p:spPr>
          <a:xfrm>
            <a:off x="166396" y="0"/>
            <a:ext cx="8229600" cy="7315200"/>
          </a:xfrm>
          <a:prstGeom prst="rect">
            <a:avLst/>
          </a:prstGeom>
        </p:spPr>
        <p:txBody>
          <a:bodyPr>
            <a:normAutofit fontScale="92500" lnSpcReduction="10000"/>
          </a:bodyPr>
          <a:lstStyle/>
          <a:p>
            <a:pPr marL="0" indent="0" algn="ctr">
              <a:lnSpc>
                <a:spcPct val="90000"/>
              </a:lnSpc>
              <a:buSzTx/>
              <a:buNone/>
              <a:defRPr sz="2800"/>
            </a:pPr>
            <a:r>
              <a:rPr lang="en-GB" sz="2600" b="1" dirty="0"/>
              <a:t>Summarise</a:t>
            </a:r>
          </a:p>
          <a:p>
            <a:pPr marL="0" indent="0">
              <a:buNone/>
            </a:pPr>
            <a:r>
              <a:rPr lang="en-GB" sz="2600" dirty="0"/>
              <a:t>Some of the advantages of moving cash into bonds are x, y and z. </a:t>
            </a:r>
          </a:p>
          <a:p>
            <a:pPr marL="0" indent="0">
              <a:buNone/>
            </a:pPr>
            <a:endParaRPr lang="en-GB" sz="2600" dirty="0"/>
          </a:p>
          <a:p>
            <a:pPr marL="0" indent="0" algn="ctr">
              <a:buNone/>
            </a:pPr>
            <a:r>
              <a:rPr lang="en-GB" sz="2600" b="1" dirty="0"/>
              <a:t>Understanding check</a:t>
            </a:r>
          </a:p>
          <a:p>
            <a:pPr marL="0" indent="0">
              <a:buNone/>
            </a:pPr>
            <a:r>
              <a:rPr lang="en-GB" sz="2600" dirty="0"/>
              <a:t>Is y one of the advantages of moving cash into bonds? (closed)</a:t>
            </a:r>
          </a:p>
          <a:p>
            <a:pPr marL="0" indent="0">
              <a:buNone/>
            </a:pPr>
            <a:r>
              <a:rPr lang="en-GB" sz="2600" dirty="0"/>
              <a:t>Can you remind me of one of the advantages of moving cash into bonds? (open)</a:t>
            </a:r>
          </a:p>
          <a:p>
            <a:pPr marL="0" indent="0">
              <a:buNone/>
            </a:pPr>
            <a:endParaRPr lang="en-GB" sz="2600" dirty="0"/>
          </a:p>
          <a:p>
            <a:pPr marL="0" indent="0" algn="ctr">
              <a:buNone/>
            </a:pPr>
            <a:r>
              <a:rPr lang="en-GB" sz="2600" b="1" dirty="0"/>
              <a:t>Repeat</a:t>
            </a:r>
          </a:p>
          <a:p>
            <a:pPr marL="0" indent="0">
              <a:buNone/>
            </a:pPr>
            <a:r>
              <a:rPr lang="en-GB" sz="2600" dirty="0"/>
              <a:t>That´s right, one of the advantages of moving cash into bonds is y.</a:t>
            </a:r>
          </a:p>
          <a:p>
            <a:pPr marL="0" indent="0">
              <a:buNone/>
            </a:pPr>
            <a:r>
              <a:rPr lang="en-GB" sz="2600" dirty="0"/>
              <a:t>or</a:t>
            </a:r>
          </a:p>
          <a:p>
            <a:pPr marL="0" indent="0">
              <a:buNone/>
            </a:pPr>
            <a:r>
              <a:rPr lang="en-GB" sz="2600" dirty="0"/>
              <a:t>Unfortunately, that isn´t correct.  Together, let´s look again at the advantages of moving cash into bonds … (use inclusive language and ask the question again). </a:t>
            </a:r>
          </a:p>
          <a:p>
            <a:pPr marL="0" indent="0">
              <a:buNone/>
            </a:pPr>
            <a:endParaRPr lang="en-GB" sz="2600" dirty="0"/>
          </a:p>
          <a:p>
            <a:pPr marL="0" indent="0" algn="ctr">
              <a:buNone/>
            </a:pPr>
            <a:r>
              <a:rPr lang="en-GB" sz="2600" b="1" dirty="0"/>
              <a:t>Embed</a:t>
            </a:r>
          </a:p>
          <a:p>
            <a:pPr marL="0" indent="0" algn="ctr">
              <a:buNone/>
            </a:pPr>
            <a:r>
              <a:rPr lang="en-GB" sz="2600" dirty="0"/>
              <a:t>Hey presto! </a:t>
            </a:r>
          </a:p>
          <a:p>
            <a:pPr marL="0" indent="0">
              <a:lnSpc>
                <a:spcPct val="90000"/>
              </a:lnSpc>
              <a:buSzTx/>
              <a:buNone/>
              <a:defRPr sz="2800"/>
            </a:pPr>
            <a:endParaRPr lang="en-GB" dirty="0"/>
          </a:p>
          <a:p>
            <a:pPr marL="0" indent="0">
              <a:lnSpc>
                <a:spcPct val="90000"/>
              </a:lnSpc>
              <a:buSzTx/>
              <a:buNone/>
              <a:defRPr sz="2800"/>
            </a:pPr>
            <a:endParaRPr lang="en-GB" dirty="0"/>
          </a:p>
          <a:p>
            <a:pPr marL="0" indent="0">
              <a:lnSpc>
                <a:spcPct val="90000"/>
              </a:lnSpc>
              <a:buSzTx/>
              <a:buNone/>
              <a:defRPr sz="2800"/>
            </a:pPr>
            <a:endParaRPr lang="en-GB" dirty="0"/>
          </a:p>
          <a:p>
            <a:pPr marL="0" indent="0">
              <a:lnSpc>
                <a:spcPct val="90000"/>
              </a:lnSpc>
              <a:buSzTx/>
              <a:buNone/>
              <a:defRPr sz="2800"/>
            </a:pPr>
            <a:endParaRPr lang="en-GB" dirty="0"/>
          </a:p>
          <a:p>
            <a:pPr lvl="1">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p:txBody>
      </p:sp>
      <p:pic>
        <p:nvPicPr>
          <p:cNvPr id="131"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34" name="Group 11"/>
          <p:cNvGrpSpPr/>
          <p:nvPr/>
        </p:nvGrpSpPr>
        <p:grpSpPr>
          <a:xfrm>
            <a:off x="8690059" y="-1"/>
            <a:ext cx="455550" cy="7315201"/>
            <a:chOff x="0" y="0"/>
            <a:chExt cx="455549" cy="7315200"/>
          </a:xfrm>
        </p:grpSpPr>
        <p:sp>
          <p:nvSpPr>
            <p:cNvPr id="132"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33"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268679557"/>
      </p:ext>
    </p:extLst>
  </p:cSld>
  <p:clrMapOvr>
    <a:masterClrMapping/>
  </p:clrMapOvr>
  <p:transition spd="med"/>
</p:sld>
</file>

<file path=ppt/slides/slide48.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29" name="Title 3"/>
          <p:cNvSpPr txBox="1">
            <a:spLocks noGrp="1"/>
          </p:cNvSpPr>
          <p:nvPr>
            <p:ph type="title"/>
          </p:nvPr>
        </p:nvSpPr>
        <p:spPr>
          <a:prstGeom prst="rect">
            <a:avLst/>
          </a:prstGeom>
        </p:spPr>
        <p:txBody>
          <a:bodyPr/>
          <a:lstStyle>
            <a:lvl1pPr algn="l">
              <a:defRPr b="1"/>
            </a:lvl1pPr>
          </a:lstStyle>
          <a:p>
            <a:r>
              <a:rPr lang="en-GB" dirty="0"/>
              <a:t>Summary </a:t>
            </a:r>
            <a:endParaRPr dirty="0"/>
          </a:p>
        </p:txBody>
      </p:sp>
      <p:sp>
        <p:nvSpPr>
          <p:cNvPr id="130" name="Content Placeholder 4"/>
          <p:cNvSpPr txBox="1">
            <a:spLocks noGrp="1"/>
          </p:cNvSpPr>
          <p:nvPr>
            <p:ph type="body" idx="1"/>
          </p:nvPr>
        </p:nvSpPr>
        <p:spPr>
          <a:xfrm>
            <a:off x="457200" y="1513114"/>
            <a:ext cx="8229600" cy="5802086"/>
          </a:xfrm>
          <a:prstGeom prst="rect">
            <a:avLst/>
          </a:prstGeom>
        </p:spPr>
        <p:txBody>
          <a:bodyPr/>
          <a:lstStyle/>
          <a:p>
            <a:pPr>
              <a:lnSpc>
                <a:spcPct val="90000"/>
              </a:lnSpc>
              <a:buSzTx/>
              <a:buFont typeface="Wingdings" panose="05000000000000000000" pitchFamily="2" charset="2"/>
              <a:buChar char="Ø"/>
              <a:defRPr sz="2800"/>
            </a:pPr>
            <a:endParaRPr lang="en-GB" dirty="0"/>
          </a:p>
          <a:p>
            <a:pPr marL="0" indent="0">
              <a:lnSpc>
                <a:spcPct val="90000"/>
              </a:lnSpc>
              <a:buSzTx/>
              <a:buNone/>
              <a:defRPr sz="2800"/>
            </a:pPr>
            <a:endParaRPr lang="en-GB" dirty="0"/>
          </a:p>
          <a:p>
            <a:pPr>
              <a:lnSpc>
                <a:spcPct val="90000"/>
              </a:lnSpc>
              <a:buSzTx/>
              <a:buFont typeface="Wingdings" panose="05000000000000000000" pitchFamily="2" charset="2"/>
              <a:buChar char="Ø"/>
              <a:defRPr sz="2800"/>
            </a:pPr>
            <a:r>
              <a:rPr lang="en-GB" dirty="0"/>
              <a:t>Without some form of unobtrusive testing we cannot be confident that the client has listened to, and understood, our advice.  </a:t>
            </a:r>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r>
              <a:rPr lang="en-GB" dirty="0"/>
              <a:t>We need to prepare the questions we ask.  </a:t>
            </a:r>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r>
              <a:rPr lang="en-GB" dirty="0"/>
              <a:t>The SURE technique will improve relationships and increase trust and loyalty. </a:t>
            </a:r>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lvl="1">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a:p>
            <a:pPr>
              <a:lnSpc>
                <a:spcPct val="90000"/>
              </a:lnSpc>
              <a:buSzTx/>
              <a:buFont typeface="Wingdings" panose="05000000000000000000" pitchFamily="2" charset="2"/>
              <a:buChar char="Ø"/>
              <a:defRPr sz="2800"/>
            </a:pPr>
            <a:endParaRPr lang="en-GB" dirty="0"/>
          </a:p>
        </p:txBody>
      </p:sp>
      <p:pic>
        <p:nvPicPr>
          <p:cNvPr id="131"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34" name="Group 11"/>
          <p:cNvGrpSpPr/>
          <p:nvPr/>
        </p:nvGrpSpPr>
        <p:grpSpPr>
          <a:xfrm>
            <a:off x="8690059" y="-1"/>
            <a:ext cx="455550" cy="7315201"/>
            <a:chOff x="0" y="0"/>
            <a:chExt cx="455549" cy="7315200"/>
          </a:xfrm>
        </p:grpSpPr>
        <p:sp>
          <p:nvSpPr>
            <p:cNvPr id="132"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33"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1165940079"/>
      </p:ext>
    </p:extLst>
  </p:cSld>
  <p:clrMapOvr>
    <a:masterClrMapping/>
  </p:clrMapOvr>
  <p:transition spd="med"/>
</p:sld>
</file>

<file path=ppt/slides/slide49.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pic>
        <p:nvPicPr>
          <p:cNvPr id="185" name="Picture 14" descr="Picture 14"/>
          <p:cNvPicPr>
            <a:picLocks noChangeAspect="1"/>
          </p:cNvPicPr>
          <p:nvPr/>
        </p:nvPicPr>
        <p:blipFill>
          <a:blip r:embed="rId2"/>
          <a:srcRect r="66477"/>
          <a:stretch>
            <a:fillRect/>
          </a:stretch>
        </p:blipFill>
        <p:spPr>
          <a:xfrm>
            <a:off x="8475344" y="6364628"/>
            <a:ext cx="1021737" cy="950573"/>
          </a:xfrm>
          <a:prstGeom prst="rect">
            <a:avLst/>
          </a:prstGeom>
          <a:ln w="12700">
            <a:miter lim="400000"/>
          </a:ln>
        </p:spPr>
      </p:pic>
      <p:pic>
        <p:nvPicPr>
          <p:cNvPr id="186" name="Picture 2" descr="Picture 2"/>
          <p:cNvPicPr>
            <a:picLocks noChangeAspect="1"/>
          </p:cNvPicPr>
          <p:nvPr/>
        </p:nvPicPr>
        <p:blipFill>
          <a:blip r:embed="rId3"/>
          <a:srcRect t="798" r="88376"/>
          <a:stretch>
            <a:fillRect/>
          </a:stretch>
        </p:blipFill>
        <p:spPr>
          <a:xfrm rot="10800000">
            <a:off x="-76201" y="-2"/>
            <a:ext cx="864123" cy="7315201"/>
          </a:xfrm>
          <a:prstGeom prst="rect">
            <a:avLst/>
          </a:prstGeom>
          <a:ln w="12700">
            <a:miter lim="400000"/>
          </a:ln>
        </p:spPr>
      </p:pic>
      <p:grpSp>
        <p:nvGrpSpPr>
          <p:cNvPr id="189" name="Group 3"/>
          <p:cNvGrpSpPr/>
          <p:nvPr/>
        </p:nvGrpSpPr>
        <p:grpSpPr>
          <a:xfrm>
            <a:off x="778396" y="-1"/>
            <a:ext cx="455550" cy="7315201"/>
            <a:chOff x="0" y="0"/>
            <a:chExt cx="455549" cy="7315200"/>
          </a:xfrm>
        </p:grpSpPr>
        <p:sp>
          <p:nvSpPr>
            <p:cNvPr id="187" name="Freeform 4"/>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88" name="Freeform 5"/>
            <p:cNvSpPr/>
            <p:nvPr/>
          </p:nvSpPr>
          <p:spPr>
            <a:xfrm rot="5400000">
              <a:off x="-3272862" y="3586789"/>
              <a:ext cx="7315201" cy="141622"/>
            </a:xfrm>
            <a:prstGeom prst="rect">
              <a:avLst/>
            </a:prstGeom>
            <a:solidFill>
              <a:srgbClr val="28AD18"/>
            </a:solidFill>
            <a:ln w="12700" cap="flat">
              <a:noFill/>
              <a:miter lim="400000"/>
            </a:ln>
            <a:effectLst/>
          </p:spPr>
          <p:txBody>
            <a:bodyPr wrap="square" lIns="45719" tIns="45719" rIns="45719" bIns="45719" numCol="1" anchor="t">
              <a:noAutofit/>
            </a:bodyPr>
            <a:lstStyle/>
            <a:p>
              <a:endParaRPr/>
            </a:p>
          </p:txBody>
        </p:sp>
      </p:grpSp>
      <p:pic>
        <p:nvPicPr>
          <p:cNvPr id="190" name="Content Placeholder 2" descr="Content Placeholder 2"/>
          <p:cNvPicPr>
            <a:picLocks noChangeAspect="1"/>
          </p:cNvPicPr>
          <p:nvPr/>
        </p:nvPicPr>
        <p:blipFill>
          <a:blip r:embed="rId4"/>
          <a:stretch>
            <a:fillRect/>
          </a:stretch>
        </p:blipFill>
        <p:spPr>
          <a:xfrm>
            <a:off x="1233945" y="0"/>
            <a:ext cx="8558913" cy="7315200"/>
          </a:xfrm>
          <a:prstGeom prst="rect">
            <a:avLst/>
          </a:prstGeom>
          <a:ln w="12700">
            <a:miter lim="400000"/>
          </a:ln>
        </p:spPr>
      </p:pic>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lang="en-GB" dirty="0"/>
              <a:t>Customer understanding </a:t>
            </a:r>
            <a:endParaRPr dirty="0"/>
          </a:p>
        </p:txBody>
      </p:sp>
      <p:sp>
        <p:nvSpPr>
          <p:cNvPr id="109" name="Content Placeholder 4"/>
          <p:cNvSpPr txBox="1">
            <a:spLocks noGrp="1"/>
          </p:cNvSpPr>
          <p:nvPr>
            <p:ph type="body" idx="1"/>
          </p:nvPr>
        </p:nvSpPr>
        <p:spPr>
          <a:xfrm>
            <a:off x="457200" y="1600200"/>
            <a:ext cx="8229600" cy="5018314"/>
          </a:xfrm>
          <a:prstGeom prst="rect">
            <a:avLst/>
          </a:prstGeom>
        </p:spPr>
        <p:txBody>
          <a:bodyPr>
            <a:normAutofit/>
          </a:bodyPr>
          <a:lstStyle/>
          <a:p>
            <a:pPr marL="0" indent="0">
              <a:spcBef>
                <a:spcPts val="600"/>
              </a:spcBef>
              <a:buSzTx/>
              <a:buNone/>
              <a:defRPr sz="2800"/>
            </a:pPr>
            <a:endParaRPr lang="en-GB" sz="1600" dirty="0"/>
          </a:p>
          <a:p>
            <a:pPr>
              <a:spcBef>
                <a:spcPts val="600"/>
              </a:spcBef>
              <a:buSzTx/>
              <a:buFont typeface="Wingdings" panose="05000000000000000000" pitchFamily="2" charset="2"/>
              <a:buChar char="Ø"/>
              <a:defRPr sz="2800"/>
            </a:pPr>
            <a:r>
              <a:rPr lang="en-GB" sz="2400" dirty="0"/>
              <a:t>Builds on Principle 7 (TCF):</a:t>
            </a:r>
          </a:p>
          <a:p>
            <a:pPr marL="0" indent="0">
              <a:spcBef>
                <a:spcPts val="600"/>
              </a:spcBef>
              <a:buSzTx/>
              <a:buNone/>
              <a:defRPr sz="2800"/>
            </a:pPr>
            <a:endParaRPr lang="en-GB" sz="1600" dirty="0"/>
          </a:p>
          <a:p>
            <a:pPr>
              <a:spcBef>
                <a:spcPts val="600"/>
              </a:spcBef>
              <a:buSzTx/>
              <a:buFont typeface="Wingdings" panose="05000000000000000000" pitchFamily="2" charset="2"/>
              <a:buChar char="Ø"/>
              <a:defRPr sz="2800"/>
            </a:pPr>
            <a:r>
              <a:rPr lang="en-GB" sz="2400" dirty="0"/>
              <a:t>Communications must: </a:t>
            </a:r>
          </a:p>
          <a:p>
            <a:pPr>
              <a:spcBef>
                <a:spcPts val="600"/>
              </a:spcBef>
              <a:buSzTx/>
              <a:buFont typeface="Wingdings" panose="05000000000000000000" pitchFamily="2" charset="2"/>
              <a:buChar char="Ø"/>
              <a:defRPr sz="2800"/>
            </a:pPr>
            <a:endParaRPr lang="en-GB" sz="2400" dirty="0"/>
          </a:p>
          <a:p>
            <a:pPr lvl="1">
              <a:spcBef>
                <a:spcPts val="600"/>
              </a:spcBef>
              <a:buSzTx/>
              <a:buFont typeface="Wingdings" panose="05000000000000000000" pitchFamily="2" charset="2"/>
              <a:buChar char="Ø"/>
              <a:defRPr sz="2800"/>
            </a:pPr>
            <a:r>
              <a:rPr lang="en-GB" sz="2400" dirty="0"/>
              <a:t>meet the information needs</a:t>
            </a:r>
          </a:p>
          <a:p>
            <a:pPr lvl="1">
              <a:spcBef>
                <a:spcPts val="600"/>
              </a:spcBef>
              <a:buSzTx/>
              <a:buFont typeface="Wingdings" panose="05000000000000000000" pitchFamily="2" charset="2"/>
              <a:buChar char="Ø"/>
              <a:defRPr sz="2800"/>
            </a:pPr>
            <a:r>
              <a:rPr lang="en-GB" sz="2400" dirty="0"/>
              <a:t>be likely to be understood by customers intended to receive the communication</a:t>
            </a:r>
          </a:p>
          <a:p>
            <a:pPr lvl="1">
              <a:spcBef>
                <a:spcPts val="600"/>
              </a:spcBef>
              <a:buSzTx/>
              <a:buFont typeface="Wingdings" panose="05000000000000000000" pitchFamily="2" charset="2"/>
              <a:buChar char="Ø"/>
              <a:defRPr sz="2800"/>
            </a:pPr>
            <a:r>
              <a:rPr lang="en-GB" sz="2400" dirty="0"/>
              <a:t>facilitate informed decisions </a:t>
            </a:r>
          </a:p>
          <a:p>
            <a:pPr lvl="1">
              <a:spcBef>
                <a:spcPts val="600"/>
              </a:spcBef>
              <a:buSzTx/>
              <a:buFont typeface="Wingdings" panose="05000000000000000000" pitchFamily="2" charset="2"/>
              <a:buChar char="Ø"/>
              <a:defRPr sz="2800"/>
            </a:pPr>
            <a:r>
              <a:rPr lang="en-GB" sz="2400" dirty="0"/>
              <a:t>taking into account the characteristics of the customers intended to receive the communication </a:t>
            </a:r>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648178700"/>
      </p:ext>
    </p:extLst>
  </p:cSld>
  <p:clrMapOvr>
    <a:masterClrMapping/>
  </p:clrMapOvr>
  <p:transition spd="med"/>
</p:sld>
</file>

<file path=ppt/slides/slide50.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lang="en-GB" dirty="0"/>
              <a:t>Restatement of l</a:t>
            </a:r>
            <a:r>
              <a:rPr dirty="0"/>
              <a:t>earning objectives </a:t>
            </a:r>
          </a:p>
        </p:txBody>
      </p:sp>
      <p:sp>
        <p:nvSpPr>
          <p:cNvPr id="109" name="Content Placeholder 4"/>
          <p:cNvSpPr txBox="1">
            <a:spLocks noGrp="1"/>
          </p:cNvSpPr>
          <p:nvPr>
            <p:ph type="body" idx="1"/>
          </p:nvPr>
        </p:nvSpPr>
        <p:spPr>
          <a:xfrm>
            <a:off x="457200" y="1600200"/>
            <a:ext cx="8229600" cy="5018314"/>
          </a:xfrm>
          <a:prstGeom prst="rect">
            <a:avLst/>
          </a:prstGeom>
        </p:spPr>
        <p:txBody>
          <a:bodyPr>
            <a:normAutofit fontScale="25000" lnSpcReduction="20000"/>
          </a:bodyPr>
          <a:lstStyle/>
          <a:p>
            <a:pPr marL="0" indent="0">
              <a:spcBef>
                <a:spcPts val="600"/>
              </a:spcBef>
              <a:buSzTx/>
              <a:buNone/>
              <a:defRPr sz="3000"/>
            </a:pPr>
            <a:endParaRPr lang="en-GB" sz="8600" dirty="0"/>
          </a:p>
          <a:p>
            <a:pPr marL="0" indent="0">
              <a:spcBef>
                <a:spcPts val="600"/>
              </a:spcBef>
              <a:buSzTx/>
              <a:buNone/>
              <a:defRPr sz="3000"/>
            </a:pPr>
            <a:endParaRPr sz="8600" dirty="0"/>
          </a:p>
          <a:p>
            <a:pPr marL="0" indent="0">
              <a:spcBef>
                <a:spcPts val="600"/>
              </a:spcBef>
              <a:buSzTx/>
              <a:buNone/>
              <a:defRPr sz="2700"/>
            </a:pPr>
            <a:r>
              <a:rPr lang="en-GB" sz="9600" dirty="0"/>
              <a:t>During this session</a:t>
            </a:r>
            <a:r>
              <a:rPr sz="9600" dirty="0"/>
              <a:t>, </a:t>
            </a:r>
            <a:r>
              <a:rPr lang="en-GB" sz="9600" dirty="0"/>
              <a:t>we have</a:t>
            </a:r>
            <a:r>
              <a:rPr sz="9600" dirty="0"/>
              <a:t>:</a:t>
            </a:r>
            <a:endParaRPr lang="en-GB" sz="9600" dirty="0"/>
          </a:p>
          <a:p>
            <a:pPr marL="0" indent="0">
              <a:spcBef>
                <a:spcPts val="600"/>
              </a:spcBef>
              <a:buSzTx/>
              <a:buNone/>
              <a:defRPr sz="2700"/>
            </a:pPr>
            <a:endParaRPr lang="en-GB" sz="9600" dirty="0"/>
          </a:p>
          <a:p>
            <a:pPr>
              <a:spcBef>
                <a:spcPts val="600"/>
              </a:spcBef>
              <a:buSzTx/>
              <a:buFont typeface="Wingdings" panose="05000000000000000000" pitchFamily="2" charset="2"/>
              <a:buChar char="Ø"/>
              <a:defRPr sz="2700"/>
            </a:pPr>
            <a:r>
              <a:rPr lang="en-GB" sz="9600" dirty="0"/>
              <a:t>identified the key requirements relating to consumer understanding and consumer support under the Consumer Duty. </a:t>
            </a:r>
          </a:p>
          <a:p>
            <a:pPr marL="0" indent="0">
              <a:spcBef>
                <a:spcPts val="600"/>
              </a:spcBef>
              <a:buSzTx/>
              <a:buNone/>
              <a:defRPr sz="2700"/>
            </a:pPr>
            <a:endParaRPr lang="en-GB" sz="9600" dirty="0"/>
          </a:p>
          <a:p>
            <a:pPr>
              <a:spcBef>
                <a:spcPts val="600"/>
              </a:spcBef>
              <a:buSzTx/>
              <a:buFont typeface="Wingdings" panose="05000000000000000000" pitchFamily="2" charset="2"/>
              <a:buChar char="Ø"/>
              <a:defRPr sz="2700"/>
            </a:pPr>
            <a:r>
              <a:rPr lang="en-GB" sz="9600" dirty="0"/>
              <a:t>understood the key elements of outcomes-based regulation and skills necessary to evidence outcomes. </a:t>
            </a:r>
          </a:p>
          <a:p>
            <a:pPr marL="0" indent="0">
              <a:spcBef>
                <a:spcPts val="600"/>
              </a:spcBef>
              <a:buSzTx/>
              <a:buNone/>
              <a:defRPr sz="2700"/>
            </a:pPr>
            <a:r>
              <a:rPr lang="en-GB" sz="9600" dirty="0"/>
              <a:t> </a:t>
            </a:r>
          </a:p>
          <a:p>
            <a:pPr>
              <a:spcBef>
                <a:spcPts val="600"/>
              </a:spcBef>
              <a:buSzTx/>
              <a:buFont typeface="Wingdings" panose="05000000000000000000" pitchFamily="2" charset="2"/>
              <a:buChar char="Ø"/>
              <a:defRPr sz="2700"/>
            </a:pPr>
            <a:r>
              <a:rPr lang="en-GB" sz="9600" dirty="0"/>
              <a:t>learnt how to implement a strategy to utilise the skills taught to remain on the right side of the new Consumer Duty   </a:t>
            </a:r>
            <a:endParaRPr sz="9600" dirty="0"/>
          </a:p>
          <a:p>
            <a:pPr marL="0" indent="0">
              <a:spcBef>
                <a:spcPts val="600"/>
              </a:spcBef>
              <a:buSzTx/>
              <a:buNone/>
              <a:defRPr sz="2800"/>
            </a:pPr>
            <a:endParaRPr lang="en-GB" sz="2900" dirty="0"/>
          </a:p>
          <a:p>
            <a:pPr marL="0" indent="0">
              <a:spcBef>
                <a:spcPts val="600"/>
              </a:spcBef>
              <a:buSzTx/>
              <a:buNone/>
              <a:defRPr sz="2800"/>
            </a:pPr>
            <a:r>
              <a:rPr lang="en-GB" sz="2900" dirty="0"/>
              <a:t> </a:t>
            </a:r>
            <a:endParaRPr sz="29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1383804279"/>
      </p:ext>
    </p:extLst>
  </p:cSld>
  <p:clrMapOvr>
    <a:masterClrMapping/>
  </p:clrMapOvr>
  <p:transition spd="med"/>
</p:sld>
</file>

<file path=ppt/slides/slide51.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94" name="Picture 2" descr="Picture 2"/>
          <p:cNvPicPr>
            <a:picLocks noChangeAspect="1"/>
          </p:cNvPicPr>
          <p:nvPr/>
        </p:nvPicPr>
        <p:blipFill>
          <a:blip r:embed="rId3">
            <a:alphaModFix amt="58000"/>
          </a:blip>
          <a:srcRect l="2172" t="5660" b="21254"/>
          <a:stretch>
            <a:fillRect/>
          </a:stretch>
        </p:blipFill>
        <p:spPr>
          <a:xfrm>
            <a:off x="0" y="832"/>
            <a:ext cx="9753604" cy="7314368"/>
          </a:xfrm>
          <a:prstGeom prst="rect">
            <a:avLst/>
          </a:prstGeom>
          <a:ln w="12700">
            <a:miter lim="400000"/>
          </a:ln>
        </p:spPr>
      </p:pic>
      <p:grpSp>
        <p:nvGrpSpPr>
          <p:cNvPr id="97" name="Group 3"/>
          <p:cNvGrpSpPr/>
          <p:nvPr/>
        </p:nvGrpSpPr>
        <p:grpSpPr>
          <a:xfrm>
            <a:off x="5867736" y="503744"/>
            <a:ext cx="3885866" cy="455550"/>
            <a:chOff x="0" y="0"/>
            <a:chExt cx="3885865" cy="455548"/>
          </a:xfrm>
        </p:grpSpPr>
        <p:sp>
          <p:nvSpPr>
            <p:cNvPr id="95" name="Freeform 4"/>
            <p:cNvSpPr/>
            <p:nvPr/>
          </p:nvSpPr>
          <p:spPr>
            <a:xfrm>
              <a:off x="0" y="313927"/>
              <a:ext cx="3885866"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96" name="Freeform 5"/>
            <p:cNvSpPr/>
            <p:nvPr/>
          </p:nvSpPr>
          <p:spPr>
            <a:xfrm>
              <a:off x="0" y="-1"/>
              <a:ext cx="3885866" cy="141623"/>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grpSp>
      <p:pic>
        <p:nvPicPr>
          <p:cNvPr id="98" name="Picture 6" descr="Picture 6"/>
          <p:cNvPicPr>
            <a:picLocks noChangeAspect="1"/>
          </p:cNvPicPr>
          <p:nvPr/>
        </p:nvPicPr>
        <p:blipFill>
          <a:blip r:embed="rId4"/>
          <a:stretch>
            <a:fillRect/>
          </a:stretch>
        </p:blipFill>
        <p:spPr>
          <a:xfrm>
            <a:off x="3217333" y="6159020"/>
            <a:ext cx="879014" cy="774967"/>
          </a:xfrm>
          <a:prstGeom prst="rect">
            <a:avLst/>
          </a:prstGeom>
          <a:ln w="12700">
            <a:miter lim="400000"/>
          </a:ln>
        </p:spPr>
      </p:pic>
      <p:sp>
        <p:nvSpPr>
          <p:cNvPr id="99" name="TextBox 9"/>
          <p:cNvSpPr txBox="1"/>
          <p:nvPr/>
        </p:nvSpPr>
        <p:spPr>
          <a:xfrm>
            <a:off x="206457" y="2013148"/>
            <a:ext cx="9340686" cy="100174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algn="ctr">
              <a:lnSpc>
                <a:spcPts val="3800"/>
              </a:lnSpc>
              <a:defRPr sz="4400" b="1">
                <a:solidFill>
                  <a:srgbClr val="FFFFFF"/>
                </a:solidFill>
              </a:defRPr>
            </a:pPr>
            <a:r>
              <a:rPr lang="en-GB" sz="4000" dirty="0"/>
              <a:t>The Consumer Duty Skills Toolkit – Part 2</a:t>
            </a:r>
            <a:br>
              <a:rPr dirty="0"/>
            </a:br>
            <a:endParaRPr dirty="0"/>
          </a:p>
        </p:txBody>
      </p:sp>
      <p:sp>
        <p:nvSpPr>
          <p:cNvPr id="100" name="TextBox 10"/>
          <p:cNvSpPr txBox="1"/>
          <p:nvPr/>
        </p:nvSpPr>
        <p:spPr>
          <a:xfrm>
            <a:off x="-551881" y="3191825"/>
            <a:ext cx="10857362" cy="11074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algn="ctr">
              <a:lnSpc>
                <a:spcPts val="4400"/>
              </a:lnSpc>
              <a:defRPr sz="3200" b="1">
                <a:solidFill>
                  <a:srgbClr val="FFFFFF"/>
                </a:solidFill>
              </a:defRPr>
            </a:pPr>
            <a:r>
              <a:rPr dirty="0"/>
              <a:t>by</a:t>
            </a:r>
          </a:p>
          <a:p>
            <a:pPr algn="ctr">
              <a:lnSpc>
                <a:spcPts val="4400"/>
              </a:lnSpc>
              <a:defRPr sz="3200" b="1">
                <a:solidFill>
                  <a:srgbClr val="FFFFFF"/>
                </a:solidFill>
              </a:defRPr>
            </a:pPr>
            <a:r>
              <a:rPr dirty="0"/>
              <a:t>Jeff Heasman MABP, PGCert CELTA, LL.B (Hons), LL.M</a:t>
            </a:r>
          </a:p>
        </p:txBody>
      </p:sp>
      <p:sp>
        <p:nvSpPr>
          <p:cNvPr id="101" name="TextBox 11"/>
          <p:cNvSpPr txBox="1"/>
          <p:nvPr/>
        </p:nvSpPr>
        <p:spPr>
          <a:xfrm>
            <a:off x="731519" y="4621352"/>
            <a:ext cx="8593482" cy="8178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algn="ctr">
              <a:lnSpc>
                <a:spcPts val="3300"/>
              </a:lnSpc>
              <a:defRPr sz="2000" b="1">
                <a:solidFill>
                  <a:srgbClr val="FFFFFF"/>
                </a:solidFill>
              </a:defRPr>
            </a:pPr>
            <a:r>
              <a:rPr dirty="0"/>
              <a:t>Certified Practitioner Member of the Academy of Modern Applied Psychology</a:t>
            </a:r>
          </a:p>
          <a:p>
            <a:pPr algn="ctr">
              <a:lnSpc>
                <a:spcPts val="3300"/>
              </a:lnSpc>
              <a:defRPr sz="2000" b="1">
                <a:solidFill>
                  <a:srgbClr val="FFFFFF"/>
                </a:solidFill>
              </a:defRPr>
            </a:pPr>
            <a:r>
              <a:rPr dirty="0"/>
              <a:t>Member of the Association for Business Psychology </a:t>
            </a:r>
          </a:p>
        </p:txBody>
      </p:sp>
      <p:sp>
        <p:nvSpPr>
          <p:cNvPr id="102" name="TextBox 12"/>
          <p:cNvSpPr txBox="1"/>
          <p:nvPr/>
        </p:nvSpPr>
        <p:spPr>
          <a:xfrm>
            <a:off x="1711999" y="6367217"/>
            <a:ext cx="8593482" cy="41148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lvl1pPr algn="ctr">
              <a:lnSpc>
                <a:spcPts val="3300"/>
              </a:lnSpc>
              <a:defRPr sz="2400">
                <a:solidFill>
                  <a:srgbClr val="FFFFFF"/>
                </a:solidFill>
              </a:defRPr>
            </a:lvl1pPr>
          </a:lstStyle>
          <a:p>
            <a:r>
              <a:t>linkedin.com/in/jeffheasman</a:t>
            </a:r>
          </a:p>
        </p:txBody>
      </p:sp>
      <p:grpSp>
        <p:nvGrpSpPr>
          <p:cNvPr id="105" name="Group 13"/>
          <p:cNvGrpSpPr/>
          <p:nvPr/>
        </p:nvGrpSpPr>
        <p:grpSpPr>
          <a:xfrm>
            <a:off x="-1" y="5420035"/>
            <a:ext cx="3572981" cy="455550"/>
            <a:chOff x="0" y="0"/>
            <a:chExt cx="3572979" cy="455548"/>
          </a:xfrm>
        </p:grpSpPr>
        <p:sp>
          <p:nvSpPr>
            <p:cNvPr id="103" name="Freeform 14"/>
            <p:cNvSpPr/>
            <p:nvPr/>
          </p:nvSpPr>
          <p:spPr>
            <a:xfrm>
              <a:off x="-1" y="313927"/>
              <a:ext cx="3572981" cy="141622"/>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sp>
          <p:nvSpPr>
            <p:cNvPr id="104" name="Freeform 15"/>
            <p:cNvSpPr/>
            <p:nvPr/>
          </p:nvSpPr>
          <p:spPr>
            <a:xfrm>
              <a:off x="-1" y="-1"/>
              <a:ext cx="3572981" cy="141623"/>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grpSp>
      <p:pic>
        <p:nvPicPr>
          <p:cNvPr id="106" name="Picture 6" descr="Picture 6"/>
          <p:cNvPicPr>
            <a:picLocks noChangeAspect="1"/>
          </p:cNvPicPr>
          <p:nvPr/>
        </p:nvPicPr>
        <p:blipFill>
          <a:blip r:embed="rId5"/>
          <a:stretch>
            <a:fillRect/>
          </a:stretch>
        </p:blipFill>
        <p:spPr>
          <a:xfrm>
            <a:off x="103332" y="144930"/>
            <a:ext cx="3217335" cy="895415"/>
          </a:xfrm>
          <a:prstGeom prst="rect">
            <a:avLst/>
          </a:prstGeom>
          <a:ln w="12700">
            <a:miter lim="400000"/>
          </a:ln>
        </p:spPr>
      </p:pic>
    </p:spTree>
    <p:extLst>
      <p:ext uri="{BB962C8B-B14F-4D97-AF65-F5344CB8AC3E}">
        <p14:creationId xmlns:p14="http://schemas.microsoft.com/office/powerpoint/2010/main" val="37206359"/>
      </p:ext>
    </p:extLst>
  </p:cSld>
  <p:clrMapOvr>
    <a:masterClrMapping/>
  </p:clrMapOvr>
  <p:transition spd="med"/>
</p:sld>
</file>

<file path=ppt/slides/slide52.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dirty="0"/>
              <a:t>Learning objectives </a:t>
            </a:r>
          </a:p>
        </p:txBody>
      </p:sp>
      <p:sp>
        <p:nvSpPr>
          <p:cNvPr id="109" name="Content Placeholder 4"/>
          <p:cNvSpPr txBox="1">
            <a:spLocks noGrp="1"/>
          </p:cNvSpPr>
          <p:nvPr>
            <p:ph type="body" idx="1"/>
          </p:nvPr>
        </p:nvSpPr>
        <p:spPr>
          <a:xfrm>
            <a:off x="457200" y="1600200"/>
            <a:ext cx="8229600" cy="5018314"/>
          </a:xfrm>
          <a:prstGeom prst="rect">
            <a:avLst/>
          </a:prstGeom>
        </p:spPr>
        <p:txBody>
          <a:bodyPr>
            <a:normAutofit fontScale="25000" lnSpcReduction="20000"/>
          </a:bodyPr>
          <a:lstStyle/>
          <a:p>
            <a:pPr marL="0" indent="0">
              <a:spcBef>
                <a:spcPts val="600"/>
              </a:spcBef>
              <a:buSzTx/>
              <a:buNone/>
              <a:defRPr sz="3000"/>
            </a:pPr>
            <a:endParaRPr lang="en-GB" sz="8600" dirty="0"/>
          </a:p>
          <a:p>
            <a:pPr marL="0" indent="0">
              <a:spcBef>
                <a:spcPts val="600"/>
              </a:spcBef>
              <a:buSzTx/>
              <a:buNone/>
              <a:defRPr sz="3000"/>
            </a:pPr>
            <a:endParaRPr sz="8600" dirty="0"/>
          </a:p>
          <a:p>
            <a:pPr marL="0" indent="0">
              <a:spcBef>
                <a:spcPts val="600"/>
              </a:spcBef>
              <a:buSzTx/>
              <a:buNone/>
              <a:defRPr sz="2700"/>
            </a:pPr>
            <a:r>
              <a:rPr sz="9600" dirty="0"/>
              <a:t>By the end of the </a:t>
            </a:r>
            <a:r>
              <a:rPr lang="en-GB" sz="9600" dirty="0"/>
              <a:t>session</a:t>
            </a:r>
            <a:r>
              <a:rPr sz="9600" dirty="0"/>
              <a:t>, participants will be able to:</a:t>
            </a:r>
            <a:endParaRPr lang="en-GB" sz="9600" dirty="0"/>
          </a:p>
          <a:p>
            <a:pPr marL="0" indent="0">
              <a:spcBef>
                <a:spcPts val="600"/>
              </a:spcBef>
              <a:buSzTx/>
              <a:buNone/>
              <a:defRPr sz="2700"/>
            </a:pPr>
            <a:endParaRPr lang="en-GB" sz="9600" dirty="0"/>
          </a:p>
          <a:p>
            <a:pPr>
              <a:spcBef>
                <a:spcPts val="600"/>
              </a:spcBef>
              <a:buSzTx/>
              <a:buFont typeface="Wingdings" panose="05000000000000000000" pitchFamily="2" charset="2"/>
              <a:buChar char="Ø"/>
              <a:defRPr sz="2700"/>
            </a:pPr>
            <a:r>
              <a:rPr lang="en-GB" sz="9600" dirty="0"/>
              <a:t>identify the key requirements relating to consumer understanding and consumer support under the Consumer Duty. </a:t>
            </a:r>
          </a:p>
          <a:p>
            <a:pPr marL="0" indent="0">
              <a:spcBef>
                <a:spcPts val="600"/>
              </a:spcBef>
              <a:buSzTx/>
              <a:buNone/>
              <a:defRPr sz="2700"/>
            </a:pPr>
            <a:endParaRPr lang="en-GB" sz="9600" dirty="0"/>
          </a:p>
          <a:p>
            <a:pPr>
              <a:spcBef>
                <a:spcPts val="600"/>
              </a:spcBef>
              <a:buSzTx/>
              <a:buFont typeface="Wingdings" panose="05000000000000000000" pitchFamily="2" charset="2"/>
              <a:buChar char="Ø"/>
              <a:defRPr sz="2700"/>
            </a:pPr>
            <a:r>
              <a:rPr lang="en-GB" sz="9600" dirty="0"/>
              <a:t>understand the key elements of outcomes-based regulation and skills necessary to evidence outcomes. </a:t>
            </a:r>
          </a:p>
          <a:p>
            <a:pPr marL="0" indent="0">
              <a:spcBef>
                <a:spcPts val="600"/>
              </a:spcBef>
              <a:buSzTx/>
              <a:buNone/>
              <a:defRPr sz="2700"/>
            </a:pPr>
            <a:r>
              <a:rPr lang="en-GB" sz="9600" dirty="0"/>
              <a:t> </a:t>
            </a:r>
          </a:p>
          <a:p>
            <a:pPr>
              <a:spcBef>
                <a:spcPts val="600"/>
              </a:spcBef>
              <a:buSzTx/>
              <a:buFont typeface="Wingdings" panose="05000000000000000000" pitchFamily="2" charset="2"/>
              <a:buChar char="Ø"/>
              <a:defRPr sz="2700"/>
            </a:pPr>
            <a:r>
              <a:rPr lang="en-GB" sz="9600" dirty="0"/>
              <a:t>implement a strategy to utilise the skills taught to remain on the right side of the new Consumer Duty   </a:t>
            </a:r>
            <a:endParaRPr sz="9600" dirty="0"/>
          </a:p>
          <a:p>
            <a:pPr marL="0" indent="0">
              <a:spcBef>
                <a:spcPts val="600"/>
              </a:spcBef>
              <a:buSzTx/>
              <a:buNone/>
              <a:defRPr sz="2800"/>
            </a:pPr>
            <a:endParaRPr lang="en-GB" sz="2900" dirty="0"/>
          </a:p>
          <a:p>
            <a:pPr marL="0" indent="0">
              <a:spcBef>
                <a:spcPts val="600"/>
              </a:spcBef>
              <a:buSzTx/>
              <a:buNone/>
              <a:defRPr sz="2800"/>
            </a:pPr>
            <a:r>
              <a:rPr lang="en-GB" sz="2900" dirty="0"/>
              <a:t> </a:t>
            </a:r>
            <a:endParaRPr sz="29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343473606"/>
      </p:ext>
    </p:extLst>
  </p:cSld>
  <p:clrMapOvr>
    <a:masterClrMapping/>
  </p:clrMapOvr>
  <p:transition spd="med"/>
</p:sld>
</file>

<file path=ppt/slides/slide53.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lang="en-GB" dirty="0"/>
              <a:t>The skills toolkit </a:t>
            </a:r>
            <a:endParaRPr dirty="0"/>
          </a:p>
        </p:txBody>
      </p:sp>
      <p:sp>
        <p:nvSpPr>
          <p:cNvPr id="109" name="Content Placeholder 4"/>
          <p:cNvSpPr txBox="1">
            <a:spLocks noGrp="1"/>
          </p:cNvSpPr>
          <p:nvPr>
            <p:ph type="body" idx="1"/>
          </p:nvPr>
        </p:nvSpPr>
        <p:spPr>
          <a:xfrm>
            <a:off x="457200" y="1284514"/>
            <a:ext cx="8229600" cy="5649686"/>
          </a:xfrm>
          <a:prstGeom prst="rect">
            <a:avLst/>
          </a:prstGeom>
        </p:spPr>
        <p:txBody>
          <a:bodyPr>
            <a:normAutofit fontScale="25000" lnSpcReduction="20000"/>
          </a:bodyPr>
          <a:lstStyle/>
          <a:p>
            <a:pPr marL="0" indent="0">
              <a:spcBef>
                <a:spcPts val="600"/>
              </a:spcBef>
              <a:buSzTx/>
              <a:buNone/>
              <a:defRPr sz="2800"/>
            </a:pPr>
            <a:endParaRPr lang="en-GB" sz="6000" dirty="0"/>
          </a:p>
          <a:p>
            <a:pPr marL="0" indent="0">
              <a:spcBef>
                <a:spcPts val="600"/>
              </a:spcBef>
              <a:buSzTx/>
              <a:buNone/>
              <a:defRPr sz="2800"/>
            </a:pPr>
            <a:endParaRPr lang="en-GB" sz="6000" dirty="0"/>
          </a:p>
          <a:p>
            <a:pPr marL="0" indent="0">
              <a:spcBef>
                <a:spcPts val="600"/>
              </a:spcBef>
              <a:buSzTx/>
              <a:buNone/>
              <a:defRPr sz="2800"/>
            </a:pPr>
            <a:r>
              <a:rPr lang="en-GB" sz="9600" b="1" dirty="0"/>
              <a:t>Part 1 </a:t>
            </a:r>
          </a:p>
          <a:p>
            <a:pPr>
              <a:spcBef>
                <a:spcPts val="600"/>
              </a:spcBef>
              <a:buSzTx/>
              <a:buFont typeface="Wingdings" panose="05000000000000000000" pitchFamily="2" charset="2"/>
              <a:buChar char="Ø"/>
              <a:defRPr sz="2800"/>
            </a:pPr>
            <a:r>
              <a:rPr lang="en-GB" sz="9600" dirty="0"/>
              <a:t>Communicating in a way that aids accessibility and understanding.</a:t>
            </a:r>
          </a:p>
          <a:p>
            <a:pPr>
              <a:spcBef>
                <a:spcPts val="600"/>
              </a:spcBef>
              <a:buSzTx/>
              <a:buFont typeface="Wingdings" panose="05000000000000000000" pitchFamily="2" charset="2"/>
              <a:buChar char="Ø"/>
              <a:defRPr sz="2800"/>
            </a:pPr>
            <a:r>
              <a:rPr lang="en-GB" sz="9600" dirty="0"/>
              <a:t>Checking understanding to facilitate informed decision-making.</a:t>
            </a:r>
          </a:p>
          <a:p>
            <a:pPr marL="0" indent="0">
              <a:spcBef>
                <a:spcPts val="600"/>
              </a:spcBef>
              <a:buSzTx/>
              <a:buNone/>
              <a:defRPr sz="2800"/>
            </a:pPr>
            <a:endParaRPr lang="en-GB" sz="9600" dirty="0"/>
          </a:p>
          <a:p>
            <a:pPr marL="0" indent="0">
              <a:spcBef>
                <a:spcPts val="600"/>
              </a:spcBef>
              <a:buSzTx/>
              <a:buNone/>
              <a:defRPr sz="2800"/>
            </a:pPr>
            <a:r>
              <a:rPr lang="en-GB" sz="9600" b="1" dirty="0"/>
              <a:t>Part 2</a:t>
            </a:r>
          </a:p>
          <a:p>
            <a:pPr>
              <a:spcBef>
                <a:spcPts val="600"/>
              </a:spcBef>
              <a:buSzTx/>
              <a:buFont typeface="Wingdings" panose="05000000000000000000" pitchFamily="2" charset="2"/>
              <a:buChar char="Ø"/>
              <a:defRPr sz="2800"/>
            </a:pPr>
            <a:r>
              <a:rPr lang="en-GB" sz="9600" dirty="0"/>
              <a:t>Recognising and dealing with vulnerable customers. </a:t>
            </a:r>
            <a:endParaRPr lang="en-GB" sz="9600" b="1" dirty="0"/>
          </a:p>
          <a:p>
            <a:pPr>
              <a:spcBef>
                <a:spcPts val="600"/>
              </a:spcBef>
              <a:buSzTx/>
              <a:buFont typeface="Wingdings" panose="05000000000000000000" pitchFamily="2" charset="2"/>
              <a:buChar char="Ø"/>
              <a:defRPr sz="2800"/>
            </a:pPr>
            <a:r>
              <a:rPr lang="en-GB" sz="9600" dirty="0"/>
              <a:t>Recognising and handling behavioural biases throughout the customer journey.</a:t>
            </a:r>
          </a:p>
          <a:p>
            <a:pPr>
              <a:spcBef>
                <a:spcPts val="600"/>
              </a:spcBef>
              <a:buSzTx/>
              <a:buFont typeface="Wingdings" panose="05000000000000000000" pitchFamily="2" charset="2"/>
              <a:buChar char="Ø"/>
              <a:defRPr sz="2800"/>
            </a:pPr>
            <a:endParaRPr lang="en-GB" sz="9600" dirty="0"/>
          </a:p>
          <a:p>
            <a:pPr marL="0" indent="0">
              <a:spcBef>
                <a:spcPts val="600"/>
              </a:spcBef>
              <a:buSzTx/>
              <a:buNone/>
              <a:defRPr sz="2800"/>
            </a:pPr>
            <a:endParaRPr lang="en-GB" sz="9600" dirty="0"/>
          </a:p>
          <a:p>
            <a:pPr marL="0" indent="0">
              <a:spcBef>
                <a:spcPts val="600"/>
              </a:spcBef>
              <a:buSzTx/>
              <a:buNone/>
              <a:defRPr sz="2800"/>
            </a:pPr>
            <a:r>
              <a:rPr lang="en-GB" sz="9600" dirty="0"/>
              <a:t>Note: throughout the Consumer Duty the FCA make a very strong link between behavioural biases and vulnerable customers. </a:t>
            </a:r>
          </a:p>
          <a:p>
            <a:pPr marL="0" indent="0">
              <a:spcBef>
                <a:spcPts val="600"/>
              </a:spcBef>
              <a:buSzTx/>
              <a:buNone/>
              <a:defRPr sz="2800"/>
            </a:pPr>
            <a:endParaRPr lang="en-GB" sz="2400" dirty="0"/>
          </a:p>
          <a:p>
            <a:pPr marL="0" indent="0">
              <a:spcBef>
                <a:spcPts val="600"/>
              </a:spcBef>
              <a:buSzTx/>
              <a:buNone/>
              <a:defRPr sz="2800"/>
            </a:pPr>
            <a:r>
              <a:rPr lang="en-GB" sz="2900" dirty="0"/>
              <a:t> </a:t>
            </a:r>
            <a:endParaRPr sz="29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4061611706"/>
      </p:ext>
    </p:extLst>
  </p:cSld>
  <p:clrMapOvr>
    <a:masterClrMapping/>
  </p:clrMapOvr>
  <p:transition spd="med"/>
</p:sld>
</file>

<file path=ppt/slides/slide54.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94" name="Picture 2" descr="Picture 2"/>
          <p:cNvPicPr>
            <a:picLocks noChangeAspect="1"/>
          </p:cNvPicPr>
          <p:nvPr/>
        </p:nvPicPr>
        <p:blipFill>
          <a:blip r:embed="rId3">
            <a:alphaModFix amt="58000"/>
          </a:blip>
          <a:srcRect l="2172" t="5660" b="21254"/>
          <a:stretch>
            <a:fillRect/>
          </a:stretch>
        </p:blipFill>
        <p:spPr>
          <a:xfrm>
            <a:off x="0" y="832"/>
            <a:ext cx="9753604" cy="7314368"/>
          </a:xfrm>
          <a:prstGeom prst="rect">
            <a:avLst/>
          </a:prstGeom>
          <a:ln w="12700">
            <a:miter lim="400000"/>
          </a:ln>
        </p:spPr>
      </p:pic>
      <p:grpSp>
        <p:nvGrpSpPr>
          <p:cNvPr id="97" name="Group 3"/>
          <p:cNvGrpSpPr/>
          <p:nvPr/>
        </p:nvGrpSpPr>
        <p:grpSpPr>
          <a:xfrm>
            <a:off x="5867736" y="503744"/>
            <a:ext cx="3885866" cy="455550"/>
            <a:chOff x="0" y="0"/>
            <a:chExt cx="3885865" cy="455548"/>
          </a:xfrm>
        </p:grpSpPr>
        <p:sp>
          <p:nvSpPr>
            <p:cNvPr id="95" name="Freeform 4"/>
            <p:cNvSpPr/>
            <p:nvPr/>
          </p:nvSpPr>
          <p:spPr>
            <a:xfrm>
              <a:off x="0" y="313927"/>
              <a:ext cx="3885866"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96" name="Freeform 5"/>
            <p:cNvSpPr/>
            <p:nvPr/>
          </p:nvSpPr>
          <p:spPr>
            <a:xfrm>
              <a:off x="0" y="-1"/>
              <a:ext cx="3885866" cy="141623"/>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grpSp>
      <p:sp>
        <p:nvSpPr>
          <p:cNvPr id="99" name="TextBox 9"/>
          <p:cNvSpPr txBox="1"/>
          <p:nvPr/>
        </p:nvSpPr>
        <p:spPr>
          <a:xfrm>
            <a:off x="206457" y="2013148"/>
            <a:ext cx="9340686" cy="343831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0" tIns="0" rIns="0" bIns="0">
            <a:spAutoFit/>
          </a:bodyPr>
          <a:lstStyle/>
          <a:p>
            <a:pPr algn="ctr">
              <a:lnSpc>
                <a:spcPts val="3800"/>
              </a:lnSpc>
              <a:defRPr sz="4400" b="1">
                <a:solidFill>
                  <a:srgbClr val="FFFFFF"/>
                </a:solidFill>
              </a:defRPr>
            </a:pPr>
            <a:endParaRPr lang="en-GB" sz="4000" dirty="0"/>
          </a:p>
          <a:p>
            <a:pPr algn="ctr">
              <a:lnSpc>
                <a:spcPts val="3800"/>
              </a:lnSpc>
              <a:defRPr sz="4400" b="1">
                <a:solidFill>
                  <a:srgbClr val="FFFFFF"/>
                </a:solidFill>
              </a:defRPr>
            </a:pPr>
            <a:endParaRPr lang="en-GB" sz="4000" dirty="0"/>
          </a:p>
          <a:p>
            <a:pPr algn="ctr">
              <a:lnSpc>
                <a:spcPts val="3800"/>
              </a:lnSpc>
              <a:defRPr sz="4400" b="1">
                <a:solidFill>
                  <a:srgbClr val="FFFFFF"/>
                </a:solidFill>
              </a:defRPr>
            </a:pPr>
            <a:r>
              <a:rPr lang="en-GB" sz="4000" dirty="0"/>
              <a:t>Recognising and dealing with </a:t>
            </a:r>
          </a:p>
          <a:p>
            <a:pPr algn="ctr">
              <a:lnSpc>
                <a:spcPts val="3800"/>
              </a:lnSpc>
              <a:defRPr sz="4400" b="1">
                <a:solidFill>
                  <a:srgbClr val="FFFFFF"/>
                </a:solidFill>
              </a:defRPr>
            </a:pPr>
            <a:r>
              <a:rPr lang="en-GB" sz="4000" dirty="0"/>
              <a:t>vulnerable customers</a:t>
            </a:r>
          </a:p>
          <a:p>
            <a:pPr algn="ctr">
              <a:lnSpc>
                <a:spcPts val="3800"/>
              </a:lnSpc>
              <a:defRPr sz="4400" b="1">
                <a:solidFill>
                  <a:srgbClr val="FFFFFF"/>
                </a:solidFill>
              </a:defRPr>
            </a:pPr>
            <a:endParaRPr lang="en-GB" sz="4000" dirty="0"/>
          </a:p>
          <a:p>
            <a:pPr algn="ctr">
              <a:lnSpc>
                <a:spcPts val="3800"/>
              </a:lnSpc>
              <a:defRPr sz="4400" b="1">
                <a:solidFill>
                  <a:srgbClr val="FFFFFF"/>
                </a:solidFill>
              </a:defRPr>
            </a:pPr>
            <a:r>
              <a:rPr lang="en-GB" sz="4000" dirty="0"/>
              <a:t> </a:t>
            </a:r>
            <a:br>
              <a:rPr dirty="0"/>
            </a:br>
            <a:endParaRPr dirty="0"/>
          </a:p>
        </p:txBody>
      </p:sp>
      <p:grpSp>
        <p:nvGrpSpPr>
          <p:cNvPr id="105" name="Group 13"/>
          <p:cNvGrpSpPr/>
          <p:nvPr/>
        </p:nvGrpSpPr>
        <p:grpSpPr>
          <a:xfrm>
            <a:off x="-1" y="5420035"/>
            <a:ext cx="3572981" cy="455550"/>
            <a:chOff x="0" y="0"/>
            <a:chExt cx="3572979" cy="455548"/>
          </a:xfrm>
        </p:grpSpPr>
        <p:sp>
          <p:nvSpPr>
            <p:cNvPr id="103" name="Freeform 14"/>
            <p:cNvSpPr/>
            <p:nvPr/>
          </p:nvSpPr>
          <p:spPr>
            <a:xfrm>
              <a:off x="-1" y="313927"/>
              <a:ext cx="3572981" cy="141622"/>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sp>
          <p:nvSpPr>
            <p:cNvPr id="104" name="Freeform 15"/>
            <p:cNvSpPr/>
            <p:nvPr/>
          </p:nvSpPr>
          <p:spPr>
            <a:xfrm>
              <a:off x="-1" y="-1"/>
              <a:ext cx="3572981" cy="141623"/>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grpSp>
      <p:pic>
        <p:nvPicPr>
          <p:cNvPr id="106" name="Picture 6" descr="Picture 6"/>
          <p:cNvPicPr>
            <a:picLocks noChangeAspect="1"/>
          </p:cNvPicPr>
          <p:nvPr/>
        </p:nvPicPr>
        <p:blipFill>
          <a:blip r:embed="rId4"/>
          <a:stretch>
            <a:fillRect/>
          </a:stretch>
        </p:blipFill>
        <p:spPr>
          <a:xfrm>
            <a:off x="103332" y="144930"/>
            <a:ext cx="3217335" cy="895415"/>
          </a:xfrm>
          <a:prstGeom prst="rect">
            <a:avLst/>
          </a:prstGeom>
          <a:ln w="12700">
            <a:miter lim="400000"/>
          </a:ln>
        </p:spPr>
      </p:pic>
    </p:spTree>
    <p:extLst>
      <p:ext uri="{BB962C8B-B14F-4D97-AF65-F5344CB8AC3E}">
        <p14:creationId xmlns:p14="http://schemas.microsoft.com/office/powerpoint/2010/main" val="4217980056"/>
      </p:ext>
    </p:extLst>
  </p:cSld>
  <p:clrMapOvr>
    <a:masterClrMapping/>
  </p:clrMapOvr>
  <p:transition spd="med"/>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2E804D-BB72-451B-AFA2-66026C11508A}"/>
              </a:ext>
            </a:extLst>
          </p:cNvPr>
          <p:cNvSpPr>
            <a:spLocks noGrp="1"/>
          </p:cNvSpPr>
          <p:nvPr>
            <p:ph type="title"/>
          </p:nvPr>
        </p:nvSpPr>
        <p:spPr>
          <a:xfrm>
            <a:off x="457200" y="152400"/>
            <a:ext cx="8229600" cy="990600"/>
          </a:xfrm>
        </p:spPr>
        <p:txBody>
          <a:bodyPr/>
          <a:lstStyle/>
          <a:p>
            <a:pPr algn="l"/>
            <a:r>
              <a:rPr lang="en-GB" b="1" dirty="0"/>
              <a:t>Preface </a:t>
            </a:r>
            <a:endParaRPr lang="en-GB" dirty="0"/>
          </a:p>
        </p:txBody>
      </p:sp>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457200" y="914400"/>
            <a:ext cx="8229600" cy="5943600"/>
          </a:xfrm>
        </p:spPr>
        <p:txBody>
          <a:bodyPr>
            <a:normAutofit lnSpcReduction="10000"/>
          </a:bodyPr>
          <a:lstStyle/>
          <a:p>
            <a:pPr marL="0" indent="0">
              <a:buNone/>
            </a:pPr>
            <a:endParaRPr lang="en-GB" sz="2400" dirty="0"/>
          </a:p>
          <a:p>
            <a:pPr marL="0" indent="0" algn="ctr">
              <a:buNone/>
            </a:pPr>
            <a:r>
              <a:rPr lang="en-GB" sz="2400" dirty="0"/>
              <a:t>“A vulnerable customer is someone who, due to their personal circumstances, is especially susceptible to harm, particularly when a firm is not acting with appropriate levels of care.”</a:t>
            </a:r>
          </a:p>
          <a:p>
            <a:pPr marL="0" indent="0">
              <a:buNone/>
            </a:pPr>
            <a:endParaRPr lang="en-GB" sz="2000" i="1" dirty="0"/>
          </a:p>
          <a:p>
            <a:pPr marL="0" indent="0">
              <a:buNone/>
            </a:pPr>
            <a:r>
              <a:rPr lang="en-GB" sz="2000" i="1" dirty="0"/>
              <a:t>FG 21/1 </a:t>
            </a:r>
          </a:p>
          <a:p>
            <a:pPr marL="0" indent="0">
              <a:buNone/>
            </a:pPr>
            <a:r>
              <a:rPr lang="en-GB" sz="2000" i="1" dirty="0"/>
              <a:t>Guidance for firms on the fair treatment of vulnerable customers</a:t>
            </a:r>
          </a:p>
          <a:p>
            <a:pPr marL="0" indent="0">
              <a:buNone/>
            </a:pPr>
            <a:r>
              <a:rPr lang="en-GB" sz="2000" i="1" dirty="0"/>
              <a:t>February 2021</a:t>
            </a:r>
          </a:p>
          <a:p>
            <a:pPr marL="0" indent="0">
              <a:buNone/>
            </a:pPr>
            <a:endParaRPr lang="en-GB" sz="2000" i="1" dirty="0"/>
          </a:p>
          <a:p>
            <a:pPr>
              <a:buFont typeface="Wingdings" panose="05000000000000000000" pitchFamily="2" charset="2"/>
              <a:buChar char="Ø"/>
            </a:pPr>
            <a:r>
              <a:rPr lang="en-GB" sz="2000" dirty="0"/>
              <a:t>The guidance “does not provide a checklist of required actions…Firms will need to use their judgement to decide precisely what the Guidance means for them.” (size, market, products, characteristics of its target market)</a:t>
            </a:r>
          </a:p>
          <a:p>
            <a:pPr marL="0" indent="0">
              <a:buNone/>
            </a:pPr>
            <a:endParaRPr lang="en-GB" sz="2000" i="1" dirty="0"/>
          </a:p>
          <a:p>
            <a:pPr>
              <a:buFont typeface="Wingdings" panose="05000000000000000000" pitchFamily="2" charset="2"/>
              <a:buChar char="Ø"/>
            </a:pPr>
            <a:r>
              <a:rPr lang="en-GB" sz="2000" dirty="0"/>
              <a:t>Applies to retail customers (natural persons) but firms may want to take the Guidance into consideration when dealing with a representative of an incorporated business.  </a:t>
            </a:r>
          </a:p>
          <a:p>
            <a:pPr marL="457200" indent="-457200">
              <a:buFont typeface="+mj-lt"/>
              <a:buAutoNum type="arabicPeriod"/>
            </a:pPr>
            <a:endParaRPr lang="en-GB" sz="2400"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pic>
        <p:nvPicPr>
          <p:cNvPr id="14" name="Picture 14"/>
          <p:cNvPicPr>
            <a:picLocks noChangeAspect="1"/>
          </p:cNvPicPr>
          <p:nvPr/>
        </p:nvPicPr>
        <p:blipFill>
          <a:blip r:embed="rId3"/>
          <a:srcRect r="66477"/>
          <a:stretch>
            <a:fillRect/>
          </a:stretch>
        </p:blipFill>
        <p:spPr>
          <a:xfrm>
            <a:off x="47625" y="6364628"/>
            <a:ext cx="1021736" cy="950572"/>
          </a:xfrm>
          <a:prstGeom prst="rect">
            <a:avLst/>
          </a:prstGeom>
        </p:spPr>
      </p:pic>
    </p:spTree>
    <p:extLst>
      <p:ext uri="{BB962C8B-B14F-4D97-AF65-F5344CB8AC3E}">
        <p14:creationId xmlns:p14="http://schemas.microsoft.com/office/powerpoint/2010/main" val="804127912"/>
      </p:ext>
    </p:extLst>
  </p:cSld>
  <p:clrMapOvr>
    <a:masterClrMapping/>
  </p:clrMapOvr>
  <p:transition spd="med"/>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457200" y="304800"/>
            <a:ext cx="8229600" cy="6553200"/>
          </a:xfrm>
        </p:spPr>
        <p:txBody>
          <a:bodyPr>
            <a:normAutofit/>
          </a:bodyPr>
          <a:lstStyle/>
          <a:p>
            <a:pPr marL="0" indent="0">
              <a:buNone/>
            </a:pPr>
            <a:endParaRPr lang="en-GB" sz="2400" dirty="0"/>
          </a:p>
          <a:p>
            <a:pPr marL="0" indent="0">
              <a:buNone/>
            </a:pPr>
            <a:r>
              <a:rPr lang="en-GB" sz="2400" b="1" dirty="0"/>
              <a:t>Health: </a:t>
            </a:r>
            <a:r>
              <a:rPr lang="en-GB" sz="2400" dirty="0"/>
              <a:t>health conditions or ability to carry out day-to-day tasks.</a:t>
            </a:r>
          </a:p>
          <a:p>
            <a:pPr marL="0" indent="0">
              <a:buNone/>
            </a:pPr>
            <a:endParaRPr lang="en-GB" sz="2400" dirty="0"/>
          </a:p>
          <a:p>
            <a:pPr marL="0" indent="0">
              <a:buNone/>
            </a:pPr>
            <a:r>
              <a:rPr lang="en-GB" sz="2400" b="1" dirty="0"/>
              <a:t>Life events: </a:t>
            </a:r>
            <a:r>
              <a:rPr lang="en-GB" sz="2400" dirty="0"/>
              <a:t>such as bereavement, job loss or relationship breakdown. </a:t>
            </a:r>
          </a:p>
          <a:p>
            <a:pPr marL="0" indent="0">
              <a:buNone/>
            </a:pPr>
            <a:endParaRPr lang="en-GB" sz="2400" dirty="0"/>
          </a:p>
          <a:p>
            <a:pPr marL="0" indent="0">
              <a:buNone/>
            </a:pPr>
            <a:r>
              <a:rPr lang="en-GB" sz="2400" b="1" dirty="0"/>
              <a:t>Resilience: </a:t>
            </a:r>
            <a:r>
              <a:rPr lang="en-GB" sz="2400" dirty="0"/>
              <a:t>low ability to withstand financial or emotional shocks. </a:t>
            </a:r>
          </a:p>
          <a:p>
            <a:pPr marL="0" indent="0">
              <a:buNone/>
            </a:pPr>
            <a:endParaRPr lang="en-GB" sz="2400" b="1" dirty="0"/>
          </a:p>
          <a:p>
            <a:pPr marL="0" indent="0">
              <a:buNone/>
            </a:pPr>
            <a:r>
              <a:rPr lang="en-GB" sz="2400" b="1" dirty="0"/>
              <a:t>Capability: </a:t>
            </a:r>
            <a:r>
              <a:rPr lang="en-GB" sz="2400" dirty="0"/>
              <a:t>low knowledge of financial matters or low confidence in managing money.  Also includes literacy and digital skills.</a:t>
            </a:r>
          </a:p>
          <a:p>
            <a:pPr marL="0" indent="0">
              <a:buNone/>
            </a:pPr>
            <a:endParaRPr lang="en-GB" sz="2400" dirty="0"/>
          </a:p>
          <a:p>
            <a:pPr marL="0" indent="0">
              <a:buNone/>
            </a:pPr>
            <a:r>
              <a:rPr lang="en-GB" sz="2400" dirty="0"/>
              <a:t>See paragraph 2.9 in the Guidance for a list of examples. </a:t>
            </a:r>
          </a:p>
          <a:p>
            <a:pPr marL="0" indent="0">
              <a:buNone/>
            </a:pPr>
            <a:r>
              <a:rPr lang="en-GB" sz="2400" dirty="0"/>
              <a:t> </a:t>
            </a:r>
            <a:endParaRPr lang="en-GB" sz="2400" b="1" dirty="0"/>
          </a:p>
          <a:p>
            <a:pPr marL="0" indent="0">
              <a:buNone/>
            </a:pPr>
            <a:endParaRPr lang="en-GB" sz="2400" dirty="0"/>
          </a:p>
          <a:p>
            <a:pPr marL="0" indent="0">
              <a:buNone/>
            </a:pPr>
            <a:endParaRPr lang="en-GB" sz="2400"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pic>
        <p:nvPicPr>
          <p:cNvPr id="14" name="Picture 14"/>
          <p:cNvPicPr>
            <a:picLocks noChangeAspect="1"/>
          </p:cNvPicPr>
          <p:nvPr/>
        </p:nvPicPr>
        <p:blipFill>
          <a:blip r:embed="rId3"/>
          <a:srcRect r="66477"/>
          <a:stretch>
            <a:fillRect/>
          </a:stretch>
        </p:blipFill>
        <p:spPr>
          <a:xfrm>
            <a:off x="47625" y="6364628"/>
            <a:ext cx="1021736" cy="950572"/>
          </a:xfrm>
          <a:prstGeom prst="rect">
            <a:avLst/>
          </a:prstGeom>
        </p:spPr>
      </p:pic>
    </p:spTree>
    <p:extLst>
      <p:ext uri="{BB962C8B-B14F-4D97-AF65-F5344CB8AC3E}">
        <p14:creationId xmlns:p14="http://schemas.microsoft.com/office/powerpoint/2010/main" val="2013937967"/>
      </p:ext>
    </p:extLst>
  </p:cSld>
  <p:clrMapOvr>
    <a:masterClrMapping/>
  </p:clrMapOvr>
  <p:transition spd="med"/>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457200" y="304800"/>
            <a:ext cx="8229600" cy="6553200"/>
          </a:xfrm>
        </p:spPr>
        <p:txBody>
          <a:bodyPr>
            <a:normAutofit/>
          </a:bodyPr>
          <a:lstStyle/>
          <a:p>
            <a:pPr marL="0" indent="0">
              <a:buNone/>
            </a:pPr>
            <a:endParaRPr lang="en-GB" sz="2400" dirty="0"/>
          </a:p>
          <a:p>
            <a:pPr>
              <a:buFont typeface="Wingdings" panose="05000000000000000000" pitchFamily="2" charset="2"/>
              <a:buChar char="Ø"/>
            </a:pPr>
            <a:r>
              <a:rPr lang="en-GB" sz="2400" dirty="0"/>
              <a:t>February 2020: 46% of UK adults (24.1 million people) had characteristics of vulnerability. </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October 2020: this had risen to 53%.</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Has another lockdown and the cost of living crisis increased this even further?</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A majority of UK adults now fall within the category of “vulnerable”.</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Firms need to overhaul their communication strategies.   </a:t>
            </a:r>
            <a:endParaRPr lang="en-GB" sz="2400" b="1" dirty="0"/>
          </a:p>
          <a:p>
            <a:pPr marL="0" indent="0">
              <a:buNone/>
            </a:pPr>
            <a:endParaRPr lang="en-GB" sz="2400" dirty="0"/>
          </a:p>
          <a:p>
            <a:pPr marL="0" indent="0">
              <a:buNone/>
            </a:pPr>
            <a:endParaRPr lang="en-GB" sz="2400"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pic>
        <p:nvPicPr>
          <p:cNvPr id="14" name="Picture 14"/>
          <p:cNvPicPr>
            <a:picLocks noChangeAspect="1"/>
          </p:cNvPicPr>
          <p:nvPr/>
        </p:nvPicPr>
        <p:blipFill>
          <a:blip r:embed="rId3"/>
          <a:srcRect r="66477"/>
          <a:stretch>
            <a:fillRect/>
          </a:stretch>
        </p:blipFill>
        <p:spPr>
          <a:xfrm>
            <a:off x="47625" y="6364628"/>
            <a:ext cx="1021736" cy="950572"/>
          </a:xfrm>
          <a:prstGeom prst="rect">
            <a:avLst/>
          </a:prstGeom>
        </p:spPr>
      </p:pic>
    </p:spTree>
    <p:extLst>
      <p:ext uri="{BB962C8B-B14F-4D97-AF65-F5344CB8AC3E}">
        <p14:creationId xmlns:p14="http://schemas.microsoft.com/office/powerpoint/2010/main" val="1851120149"/>
      </p:ext>
    </p:extLst>
  </p:cSld>
  <p:clrMapOvr>
    <a:masterClrMapping/>
  </p:clrMapOvr>
  <p:transition spd="med"/>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457200" y="533400"/>
            <a:ext cx="8229600" cy="6629400"/>
          </a:xfrm>
        </p:spPr>
        <p:txBody>
          <a:bodyPr>
            <a:normAutofit/>
          </a:bodyPr>
          <a:lstStyle/>
          <a:p>
            <a:pPr marL="0" indent="0">
              <a:buNone/>
            </a:pPr>
            <a:endParaRPr lang="en-GB" sz="2400" dirty="0"/>
          </a:p>
          <a:p>
            <a:pPr>
              <a:buFont typeface="Wingdings" panose="05000000000000000000" pitchFamily="2" charset="2"/>
              <a:buChar char="Ø"/>
            </a:pPr>
            <a:r>
              <a:rPr lang="en-GB" sz="2400" dirty="0"/>
              <a:t>Paragraph 4.67:</a:t>
            </a:r>
          </a:p>
          <a:p>
            <a:pPr marL="0" indent="0">
              <a:buNone/>
            </a:pPr>
            <a:endParaRPr lang="en-GB" sz="2400" dirty="0"/>
          </a:p>
          <a:p>
            <a:pPr marL="0" indent="0">
              <a:buNone/>
            </a:pPr>
            <a:r>
              <a:rPr lang="en-GB" sz="2400" dirty="0"/>
              <a:t>“If needs cannot be accommodated within standard communications, firms should provide different formats </a:t>
            </a:r>
            <a:r>
              <a:rPr lang="en-GB" sz="2400" b="1" dirty="0"/>
              <a:t>where it is proportionate to do so</a:t>
            </a:r>
            <a:r>
              <a:rPr lang="en-GB" sz="2400" dirty="0"/>
              <a:t>, particularly for key documents.” </a:t>
            </a:r>
          </a:p>
          <a:p>
            <a:pPr marL="0" indent="0">
              <a:buNone/>
            </a:pPr>
            <a:endParaRPr lang="en-GB" sz="2400" dirty="0"/>
          </a:p>
          <a:p>
            <a:pPr>
              <a:buFont typeface="Wingdings" panose="05000000000000000000" pitchFamily="2" charset="2"/>
              <a:buChar char="Ø"/>
            </a:pPr>
            <a:r>
              <a:rPr lang="en-GB" sz="2400" dirty="0"/>
              <a:t>Communication channels should include:</a:t>
            </a:r>
          </a:p>
          <a:p>
            <a:pPr lvl="1">
              <a:buFont typeface="Wingdings" panose="05000000000000000000" pitchFamily="2" charset="2"/>
              <a:buChar char="Ø"/>
            </a:pPr>
            <a:r>
              <a:rPr lang="en-GB" sz="2000" dirty="0"/>
              <a:t>Telephone</a:t>
            </a:r>
          </a:p>
          <a:p>
            <a:pPr lvl="1">
              <a:buFont typeface="Wingdings" panose="05000000000000000000" pitchFamily="2" charset="2"/>
              <a:buChar char="Ø"/>
            </a:pPr>
            <a:r>
              <a:rPr lang="en-GB" sz="2000" dirty="0"/>
              <a:t>Email</a:t>
            </a:r>
          </a:p>
          <a:p>
            <a:pPr lvl="1">
              <a:buFont typeface="Wingdings" panose="05000000000000000000" pitchFamily="2" charset="2"/>
              <a:buChar char="Ø"/>
            </a:pPr>
            <a:r>
              <a:rPr lang="en-GB" sz="2000" dirty="0"/>
              <a:t>Branch</a:t>
            </a:r>
          </a:p>
          <a:p>
            <a:pPr lvl="1">
              <a:buFont typeface="Wingdings" panose="05000000000000000000" pitchFamily="2" charset="2"/>
              <a:buChar char="Ø"/>
            </a:pPr>
            <a:r>
              <a:rPr lang="en-GB" sz="2000" dirty="0"/>
              <a:t>Text</a:t>
            </a:r>
          </a:p>
          <a:p>
            <a:pPr lvl="1">
              <a:buFont typeface="Wingdings" panose="05000000000000000000" pitchFamily="2" charset="2"/>
              <a:buChar char="Ø"/>
            </a:pPr>
            <a:r>
              <a:rPr lang="en-GB" sz="2000" dirty="0"/>
              <a:t>Written</a:t>
            </a:r>
          </a:p>
          <a:p>
            <a:pPr lvl="1">
              <a:buFont typeface="Wingdings" panose="05000000000000000000" pitchFamily="2" charset="2"/>
              <a:buChar char="Ø"/>
            </a:pPr>
            <a:r>
              <a:rPr lang="en-GB" sz="2000" dirty="0"/>
              <a:t>Web-chat</a:t>
            </a:r>
          </a:p>
          <a:p>
            <a:pPr lvl="1">
              <a:buFont typeface="Wingdings" panose="05000000000000000000" pitchFamily="2" charset="2"/>
              <a:buChar char="Ø"/>
            </a:pPr>
            <a:r>
              <a:rPr lang="en-GB" sz="2000" dirty="0"/>
              <a:t>Video calls</a:t>
            </a:r>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spTree>
    <p:extLst>
      <p:ext uri="{BB962C8B-B14F-4D97-AF65-F5344CB8AC3E}">
        <p14:creationId xmlns:p14="http://schemas.microsoft.com/office/powerpoint/2010/main" val="3473139665"/>
      </p:ext>
    </p:extLst>
  </p:cSld>
  <p:clrMapOvr>
    <a:masterClrMapping/>
  </p:clrMapOvr>
  <p:transition spd="med"/>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2E804D-BB72-451B-AFA2-66026C11508A}"/>
              </a:ext>
            </a:extLst>
          </p:cNvPr>
          <p:cNvSpPr>
            <a:spLocks noGrp="1"/>
          </p:cNvSpPr>
          <p:nvPr>
            <p:ph type="title"/>
          </p:nvPr>
        </p:nvSpPr>
        <p:spPr>
          <a:xfrm>
            <a:off x="457200" y="-1"/>
            <a:ext cx="8229600" cy="723901"/>
          </a:xfrm>
        </p:spPr>
        <p:txBody>
          <a:bodyPr>
            <a:normAutofit fontScale="90000"/>
          </a:bodyPr>
          <a:lstStyle/>
          <a:p>
            <a:pPr algn="l"/>
            <a:r>
              <a:rPr lang="en-GB" b="1" dirty="0"/>
              <a:t>Not every customer is “reasonable”</a:t>
            </a:r>
            <a:endParaRPr lang="en-GB" dirty="0"/>
          </a:p>
        </p:txBody>
      </p:sp>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334085" y="457200"/>
            <a:ext cx="8229600" cy="6477000"/>
          </a:xfrm>
        </p:spPr>
        <p:txBody>
          <a:bodyPr>
            <a:normAutofit fontScale="92500" lnSpcReduction="10000"/>
          </a:bodyPr>
          <a:lstStyle/>
          <a:p>
            <a:pPr marL="0" indent="0">
              <a:buNone/>
            </a:pPr>
            <a:endParaRPr lang="en-GB" sz="2400" dirty="0"/>
          </a:p>
          <a:p>
            <a:pPr marL="0" indent="0">
              <a:buNone/>
            </a:pPr>
            <a:endParaRPr lang="en-GB" sz="2400" dirty="0"/>
          </a:p>
          <a:p>
            <a:pPr>
              <a:buFont typeface="Wingdings" panose="05000000000000000000" pitchFamily="2" charset="2"/>
              <a:buChar char="Ø"/>
            </a:pPr>
            <a:r>
              <a:rPr lang="en-GB" sz="2400" dirty="0"/>
              <a:t>The Consumer Insurance (Disclosure and Representations) Act 2012 (section 3 – reasonable care)</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Misrepresentations.  How clear and specific were the questions that were asked of the consumer?  How complex are the questions?</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The duty is that of the “reasonable” consumer but “particular characteristics” or “circumstances” of the “actual consumer” will be taken into account. </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FCA: “We expect firms to provide their customers with a level of care that is appropriate given the characteristics of the customers themselves.” para 1.6</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 we have regard to the general principle that consumers should take responsibility for their choices and decisions.” para 1.4</a:t>
            </a:r>
          </a:p>
          <a:p>
            <a:pPr marL="0" indent="0">
              <a:buNone/>
            </a:pPr>
            <a:endParaRPr lang="en-GB" sz="2400"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pic>
        <p:nvPicPr>
          <p:cNvPr id="14" name="Picture 14"/>
          <p:cNvPicPr>
            <a:picLocks noChangeAspect="1"/>
          </p:cNvPicPr>
          <p:nvPr/>
        </p:nvPicPr>
        <p:blipFill>
          <a:blip r:embed="rId3"/>
          <a:srcRect r="66477"/>
          <a:stretch>
            <a:fillRect/>
          </a:stretch>
        </p:blipFill>
        <p:spPr>
          <a:xfrm>
            <a:off x="-111585" y="6596742"/>
            <a:ext cx="893028" cy="830829"/>
          </a:xfrm>
          <a:prstGeom prst="rect">
            <a:avLst/>
          </a:prstGeom>
        </p:spPr>
      </p:pic>
    </p:spTree>
    <p:extLst>
      <p:ext uri="{BB962C8B-B14F-4D97-AF65-F5344CB8AC3E}">
        <p14:creationId xmlns:p14="http://schemas.microsoft.com/office/powerpoint/2010/main" val="3289322707"/>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9" name="Content Placeholder 4"/>
          <p:cNvSpPr txBox="1">
            <a:spLocks noGrp="1"/>
          </p:cNvSpPr>
          <p:nvPr>
            <p:ph type="body" idx="1"/>
          </p:nvPr>
        </p:nvSpPr>
        <p:spPr>
          <a:xfrm>
            <a:off x="457200" y="1121229"/>
            <a:ext cx="8229600" cy="5497285"/>
          </a:xfrm>
          <a:prstGeom prst="rect">
            <a:avLst/>
          </a:prstGeom>
        </p:spPr>
        <p:txBody>
          <a:bodyPr>
            <a:normAutofit/>
          </a:bodyPr>
          <a:lstStyle/>
          <a:p>
            <a:pPr marL="0" indent="0">
              <a:spcBef>
                <a:spcPts val="600"/>
              </a:spcBef>
              <a:buSzTx/>
              <a:buNone/>
              <a:defRPr sz="2800"/>
            </a:pPr>
            <a:endParaRPr lang="en-GB" sz="1600" dirty="0"/>
          </a:p>
          <a:p>
            <a:pPr>
              <a:spcBef>
                <a:spcPts val="600"/>
              </a:spcBef>
              <a:buSzTx/>
              <a:buFont typeface="Wingdings" panose="05000000000000000000" pitchFamily="2" charset="2"/>
              <a:buChar char="Ø"/>
              <a:defRPr sz="2800"/>
            </a:pPr>
            <a:endParaRPr lang="en-GB" sz="2400" dirty="0"/>
          </a:p>
          <a:p>
            <a:pPr>
              <a:spcBef>
                <a:spcPts val="600"/>
              </a:spcBef>
              <a:buSzTx/>
              <a:buFont typeface="Wingdings" panose="05000000000000000000" pitchFamily="2" charset="2"/>
              <a:buChar char="Ø"/>
              <a:defRPr sz="2800"/>
            </a:pPr>
            <a:r>
              <a:rPr lang="en-GB" sz="2400" dirty="0"/>
              <a:t>You must: </a:t>
            </a:r>
          </a:p>
          <a:p>
            <a:pPr marL="0" indent="0">
              <a:spcBef>
                <a:spcPts val="600"/>
              </a:spcBef>
              <a:buSzTx/>
              <a:buNone/>
              <a:defRPr sz="2800"/>
            </a:pPr>
            <a:endParaRPr lang="en-GB" sz="2400" dirty="0"/>
          </a:p>
          <a:p>
            <a:pPr lvl="1">
              <a:spcBef>
                <a:spcPts val="600"/>
              </a:spcBef>
              <a:buSzTx/>
              <a:buFont typeface="Wingdings" panose="05000000000000000000" pitchFamily="2" charset="2"/>
              <a:buChar char="Ø"/>
              <a:defRPr sz="2800"/>
            </a:pPr>
            <a:r>
              <a:rPr lang="en-GB" sz="2400" dirty="0"/>
              <a:t>ask them if they understand the information and have any further questions</a:t>
            </a:r>
          </a:p>
          <a:p>
            <a:pPr lvl="1">
              <a:spcBef>
                <a:spcPts val="600"/>
              </a:spcBef>
              <a:buSzTx/>
              <a:buFont typeface="Wingdings" panose="05000000000000000000" pitchFamily="2" charset="2"/>
              <a:buChar char="Ø"/>
              <a:defRPr sz="2800"/>
            </a:pPr>
            <a:r>
              <a:rPr lang="en-GB" sz="2400" dirty="0"/>
              <a:t>test, monitor and adapt communications to support understanding and good outcomes for customers</a:t>
            </a:r>
          </a:p>
          <a:p>
            <a:pPr marL="0" indent="0">
              <a:spcBef>
                <a:spcPts val="600"/>
              </a:spcBef>
              <a:buSzTx/>
              <a:buNone/>
              <a:defRPr sz="2800"/>
            </a:pPr>
            <a:endParaRPr lang="en-GB" sz="16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3844475751"/>
      </p:ext>
    </p:extLst>
  </p:cSld>
  <p:clrMapOvr>
    <a:masterClrMapping/>
  </p:clrMapOvr>
  <p:transition spd="med"/>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2E804D-BB72-451B-AFA2-66026C11508A}"/>
              </a:ext>
            </a:extLst>
          </p:cNvPr>
          <p:cNvSpPr>
            <a:spLocks noGrp="1"/>
          </p:cNvSpPr>
          <p:nvPr>
            <p:ph type="title"/>
          </p:nvPr>
        </p:nvSpPr>
        <p:spPr>
          <a:xfrm>
            <a:off x="457200" y="0"/>
            <a:ext cx="8229600" cy="914400"/>
          </a:xfrm>
        </p:spPr>
        <p:txBody>
          <a:bodyPr/>
          <a:lstStyle/>
          <a:p>
            <a:pPr algn="l"/>
            <a:r>
              <a:rPr lang="en-GB" b="1" dirty="0"/>
              <a:t>Key areas of focus</a:t>
            </a:r>
          </a:p>
        </p:txBody>
      </p:sp>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457200" y="685800"/>
            <a:ext cx="8229600" cy="6172200"/>
          </a:xfrm>
        </p:spPr>
        <p:txBody>
          <a:bodyPr>
            <a:normAutofit/>
          </a:bodyPr>
          <a:lstStyle/>
          <a:p>
            <a:pPr marL="0" indent="0">
              <a:buNone/>
            </a:pPr>
            <a:endParaRPr lang="en-GB" sz="2400" dirty="0"/>
          </a:p>
          <a:p>
            <a:pPr>
              <a:buFont typeface="Wingdings" panose="05000000000000000000" pitchFamily="2" charset="2"/>
              <a:buChar char="Ø"/>
            </a:pPr>
            <a:r>
              <a:rPr lang="en-GB" sz="2400" dirty="0"/>
              <a:t>Frontline staff.</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Product development. </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Culture from senior leaders.  </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Policies and processes must embed the fair treatment of vulnerable customers. </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The key is to apply some general principles around communication and ensure these are being utilised (and evidenced) but also ensure there is flexible service provision and communications (e.g. channels). </a:t>
            </a:r>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pic>
        <p:nvPicPr>
          <p:cNvPr id="14" name="Picture 14"/>
          <p:cNvPicPr>
            <a:picLocks noChangeAspect="1"/>
          </p:cNvPicPr>
          <p:nvPr/>
        </p:nvPicPr>
        <p:blipFill>
          <a:blip r:embed="rId3"/>
          <a:srcRect r="66477"/>
          <a:stretch>
            <a:fillRect/>
          </a:stretch>
        </p:blipFill>
        <p:spPr>
          <a:xfrm>
            <a:off x="47625" y="6364628"/>
            <a:ext cx="1021736" cy="950572"/>
          </a:xfrm>
          <a:prstGeom prst="rect">
            <a:avLst/>
          </a:prstGeom>
        </p:spPr>
      </p:pic>
    </p:spTree>
    <p:extLst>
      <p:ext uri="{BB962C8B-B14F-4D97-AF65-F5344CB8AC3E}">
        <p14:creationId xmlns:p14="http://schemas.microsoft.com/office/powerpoint/2010/main" val="425240236"/>
      </p:ext>
    </p:extLst>
  </p:cSld>
  <p:clrMapOvr>
    <a:masterClrMapping/>
  </p:clrMapOvr>
  <p:transition spd="med"/>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2E804D-BB72-451B-AFA2-66026C11508A}"/>
              </a:ext>
            </a:extLst>
          </p:cNvPr>
          <p:cNvSpPr>
            <a:spLocks noGrp="1"/>
          </p:cNvSpPr>
          <p:nvPr>
            <p:ph type="title"/>
          </p:nvPr>
        </p:nvSpPr>
        <p:spPr>
          <a:xfrm>
            <a:off x="457200" y="0"/>
            <a:ext cx="8229600" cy="914400"/>
          </a:xfrm>
        </p:spPr>
        <p:txBody>
          <a:bodyPr/>
          <a:lstStyle/>
          <a:p>
            <a:pPr algn="l"/>
            <a:r>
              <a:rPr lang="en-GB" b="1" dirty="0"/>
              <a:t>Key areas of focus</a:t>
            </a:r>
          </a:p>
        </p:txBody>
      </p:sp>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457200" y="685800"/>
            <a:ext cx="8229600" cy="6172200"/>
          </a:xfrm>
        </p:spPr>
        <p:txBody>
          <a:bodyPr>
            <a:normAutofit/>
          </a:bodyPr>
          <a:lstStyle/>
          <a:p>
            <a:pPr marL="0" indent="0">
              <a:buNone/>
            </a:pPr>
            <a:endParaRPr lang="en-GB" sz="2400" dirty="0"/>
          </a:p>
          <a:p>
            <a:pPr>
              <a:buFont typeface="Wingdings" panose="05000000000000000000" pitchFamily="2" charset="2"/>
              <a:buChar char="Ø"/>
            </a:pPr>
            <a:r>
              <a:rPr lang="en-GB" sz="2400" dirty="0"/>
              <a:t>Frontline staff.</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Product development. </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Culture from senior leaders.  </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Policies and processes must embed the fair treatment of vulnerable customers. </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The key is to apply some general principles around communication and ensure these are being utilised (and evidenced) but also ensure there is flexible service provision and communications (e.g. channels). </a:t>
            </a:r>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pic>
        <p:nvPicPr>
          <p:cNvPr id="14" name="Picture 14"/>
          <p:cNvPicPr>
            <a:picLocks noChangeAspect="1"/>
          </p:cNvPicPr>
          <p:nvPr/>
        </p:nvPicPr>
        <p:blipFill>
          <a:blip r:embed="rId3"/>
          <a:srcRect r="66477"/>
          <a:stretch>
            <a:fillRect/>
          </a:stretch>
        </p:blipFill>
        <p:spPr>
          <a:xfrm>
            <a:off x="47625" y="6364628"/>
            <a:ext cx="1021736" cy="950572"/>
          </a:xfrm>
          <a:prstGeom prst="rect">
            <a:avLst/>
          </a:prstGeom>
        </p:spPr>
      </p:pic>
      <p:pic>
        <p:nvPicPr>
          <p:cNvPr id="3" name="Picture 2">
            <a:extLst>
              <a:ext uri="{FF2B5EF4-FFF2-40B4-BE49-F238E27FC236}">
                <a16:creationId xmlns:a16="http://schemas.microsoft.com/office/drawing/2014/main" id="{16CF33A0-B79E-4D1E-84D7-A3BC19DA9D3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76201"/>
            <a:ext cx="9753600" cy="7391401"/>
          </a:xfrm>
          <a:prstGeom prst="rect">
            <a:avLst/>
          </a:prstGeom>
        </p:spPr>
      </p:pic>
    </p:spTree>
    <p:extLst>
      <p:ext uri="{BB962C8B-B14F-4D97-AF65-F5344CB8AC3E}">
        <p14:creationId xmlns:p14="http://schemas.microsoft.com/office/powerpoint/2010/main" val="2106247448"/>
      </p:ext>
    </p:extLst>
  </p:cSld>
  <p:clrMapOvr>
    <a:masterClrMapping/>
  </p:clrMapOvr>
  <p:transition spd="med"/>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2E804D-BB72-451B-AFA2-66026C11508A}"/>
              </a:ext>
            </a:extLst>
          </p:cNvPr>
          <p:cNvSpPr>
            <a:spLocks noGrp="1"/>
          </p:cNvSpPr>
          <p:nvPr>
            <p:ph type="title"/>
          </p:nvPr>
        </p:nvSpPr>
        <p:spPr>
          <a:xfrm>
            <a:off x="457200" y="0"/>
            <a:ext cx="8229600" cy="914400"/>
          </a:xfrm>
        </p:spPr>
        <p:txBody>
          <a:bodyPr/>
          <a:lstStyle/>
          <a:p>
            <a:pPr algn="l"/>
            <a:r>
              <a:rPr lang="en-GB" b="1" dirty="0"/>
              <a:t>Critical areas for training/review</a:t>
            </a:r>
          </a:p>
        </p:txBody>
      </p:sp>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457200" y="685800"/>
            <a:ext cx="8229600" cy="6477000"/>
          </a:xfrm>
        </p:spPr>
        <p:txBody>
          <a:bodyPr>
            <a:normAutofit fontScale="92500" lnSpcReduction="10000"/>
          </a:bodyPr>
          <a:lstStyle/>
          <a:p>
            <a:pPr marL="0" indent="0">
              <a:buNone/>
            </a:pPr>
            <a:endParaRPr lang="en-GB" sz="2400" dirty="0"/>
          </a:p>
          <a:p>
            <a:pPr>
              <a:buFont typeface="Wingdings" panose="05000000000000000000" pitchFamily="2" charset="2"/>
              <a:buChar char="Ø"/>
            </a:pPr>
            <a:r>
              <a:rPr lang="en-GB" sz="2400" dirty="0"/>
              <a:t>Communication channels. </a:t>
            </a:r>
          </a:p>
          <a:p>
            <a:pPr marL="0" indent="0">
              <a:buNone/>
            </a:pPr>
            <a:endParaRPr lang="en-GB" sz="2400" dirty="0"/>
          </a:p>
          <a:p>
            <a:pPr>
              <a:buFont typeface="Wingdings" panose="05000000000000000000" pitchFamily="2" charset="2"/>
              <a:buChar char="Ø"/>
            </a:pPr>
            <a:r>
              <a:rPr lang="en-GB" sz="2400" dirty="0"/>
              <a:t>Questioning skills to identify vulnerability.</a:t>
            </a:r>
          </a:p>
          <a:p>
            <a:pPr marL="0" indent="0">
              <a:buNone/>
            </a:pPr>
            <a:r>
              <a:rPr lang="en-GB" sz="2400" dirty="0"/>
              <a:t> </a:t>
            </a:r>
          </a:p>
          <a:p>
            <a:pPr>
              <a:buFont typeface="Wingdings" panose="05000000000000000000" pitchFamily="2" charset="2"/>
              <a:buChar char="Ø"/>
            </a:pPr>
            <a:r>
              <a:rPr lang="en-GB" sz="2400" dirty="0"/>
              <a:t>Listening skills and creating safety.</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The voice of possibility. </a:t>
            </a:r>
          </a:p>
          <a:p>
            <a:pPr marL="0" indent="0">
              <a:buNone/>
            </a:pPr>
            <a:endParaRPr lang="en-GB" sz="2400" dirty="0"/>
          </a:p>
          <a:p>
            <a:pPr>
              <a:buFont typeface="Wingdings" panose="05000000000000000000" pitchFamily="2" charset="2"/>
              <a:buChar char="Ø"/>
            </a:pPr>
            <a:r>
              <a:rPr lang="en-GB" sz="2400" dirty="0"/>
              <a:t>Talking.</a:t>
            </a:r>
          </a:p>
          <a:p>
            <a:pPr marL="0" indent="0">
              <a:buNone/>
            </a:pPr>
            <a:endParaRPr lang="en-GB" sz="2400" dirty="0"/>
          </a:p>
          <a:p>
            <a:pPr>
              <a:buFont typeface="Wingdings" panose="05000000000000000000" pitchFamily="2" charset="2"/>
              <a:buChar char="Ø"/>
            </a:pPr>
            <a:r>
              <a:rPr lang="en-GB" sz="2400" dirty="0"/>
              <a:t>Plain language.</a:t>
            </a:r>
          </a:p>
          <a:p>
            <a:pPr marL="0" indent="0">
              <a:buNone/>
            </a:pPr>
            <a:endParaRPr lang="en-GB" sz="2400" dirty="0"/>
          </a:p>
          <a:p>
            <a:pPr>
              <a:buFont typeface="Wingdings" panose="05000000000000000000" pitchFamily="2" charset="2"/>
              <a:buChar char="Ø"/>
            </a:pPr>
            <a:r>
              <a:rPr lang="en-GB" sz="2400" dirty="0"/>
              <a:t>Paraphrasing.</a:t>
            </a:r>
          </a:p>
          <a:p>
            <a:pPr marL="0" indent="0">
              <a:buNone/>
            </a:pPr>
            <a:r>
              <a:rPr lang="en-GB" sz="2400" dirty="0"/>
              <a:t> </a:t>
            </a:r>
          </a:p>
          <a:p>
            <a:pPr>
              <a:buFont typeface="Wingdings" panose="05000000000000000000" pitchFamily="2" charset="2"/>
              <a:buChar char="Ø"/>
            </a:pPr>
            <a:r>
              <a:rPr lang="en-GB" sz="2400" dirty="0"/>
              <a:t>Concept checking. </a:t>
            </a:r>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spTree>
    <p:extLst>
      <p:ext uri="{BB962C8B-B14F-4D97-AF65-F5344CB8AC3E}">
        <p14:creationId xmlns:p14="http://schemas.microsoft.com/office/powerpoint/2010/main" val="4231649270"/>
      </p:ext>
    </p:extLst>
  </p:cSld>
  <p:clrMapOvr>
    <a:masterClrMapping/>
  </p:clrMapOvr>
  <p:transition spd="med"/>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2E804D-BB72-451B-AFA2-66026C11508A}"/>
              </a:ext>
            </a:extLst>
          </p:cNvPr>
          <p:cNvSpPr>
            <a:spLocks noGrp="1"/>
          </p:cNvSpPr>
          <p:nvPr>
            <p:ph type="title"/>
          </p:nvPr>
        </p:nvSpPr>
        <p:spPr>
          <a:xfrm>
            <a:off x="457200" y="0"/>
            <a:ext cx="8229600" cy="914400"/>
          </a:xfrm>
        </p:spPr>
        <p:txBody>
          <a:bodyPr/>
          <a:lstStyle/>
          <a:p>
            <a:pPr algn="l"/>
            <a:r>
              <a:rPr lang="en-GB" b="1" dirty="0"/>
              <a:t>Why these skills are important</a:t>
            </a:r>
          </a:p>
        </p:txBody>
      </p:sp>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457200" y="685800"/>
            <a:ext cx="8229600" cy="6477000"/>
          </a:xfrm>
        </p:spPr>
        <p:txBody>
          <a:bodyPr>
            <a:normAutofit fontScale="92500"/>
          </a:bodyPr>
          <a:lstStyle/>
          <a:p>
            <a:pPr marL="0" indent="0">
              <a:buNone/>
            </a:pPr>
            <a:endParaRPr lang="en-GB" sz="2400" dirty="0"/>
          </a:p>
          <a:p>
            <a:pPr>
              <a:buFont typeface="Wingdings" panose="05000000000000000000" pitchFamily="2" charset="2"/>
              <a:buChar char="Ø"/>
            </a:pPr>
            <a:r>
              <a:rPr lang="en-GB" sz="2400" dirty="0"/>
              <a:t>The Guidance states that the term “vulnerable” should not be used in communications with customers.  </a:t>
            </a:r>
          </a:p>
          <a:p>
            <a:pPr marL="0" indent="0">
              <a:buNone/>
            </a:pPr>
            <a:endParaRPr lang="en-GB" sz="2400" dirty="0"/>
          </a:p>
          <a:p>
            <a:pPr>
              <a:buFont typeface="Wingdings" panose="05000000000000000000" pitchFamily="2" charset="2"/>
              <a:buChar char="Ø"/>
            </a:pPr>
            <a:r>
              <a:rPr lang="en-GB" sz="2400" dirty="0"/>
              <a:t>The Guidance states that staff should be able to recognise indicators of vulnerability.  It starts with questioning (in my view). </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The requirement is to pro-actively recognise and encourage disclosure but staff are not expected to go further. </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Staff should pro-actively ask in a sensitive way if the customer´s needs may be affected or offer a service that is available. </a:t>
            </a:r>
          </a:p>
          <a:p>
            <a:pPr marL="0" indent="0">
              <a:buNone/>
            </a:pPr>
            <a:endParaRPr lang="en-GB" sz="2400" dirty="0"/>
          </a:p>
          <a:p>
            <a:pPr>
              <a:buFont typeface="Wingdings" panose="05000000000000000000" pitchFamily="2" charset="2"/>
              <a:buChar char="Ø"/>
            </a:pPr>
            <a:r>
              <a:rPr lang="en-GB" sz="2400" dirty="0"/>
              <a:t>Referral is then made to a specialist team.  </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Notes must be made to avoid future harm. </a:t>
            </a:r>
          </a:p>
          <a:p>
            <a:pPr marL="0" indent="0">
              <a:buNone/>
            </a:pPr>
            <a:endParaRPr lang="en-GB" sz="2400"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spTree>
    <p:extLst>
      <p:ext uri="{BB962C8B-B14F-4D97-AF65-F5344CB8AC3E}">
        <p14:creationId xmlns:p14="http://schemas.microsoft.com/office/powerpoint/2010/main" val="632722040"/>
      </p:ext>
    </p:extLst>
  </p:cSld>
  <p:clrMapOvr>
    <a:masterClrMapping/>
  </p:clrMapOvr>
  <p:transition spd="med"/>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2E804D-BB72-451B-AFA2-66026C11508A}"/>
              </a:ext>
            </a:extLst>
          </p:cNvPr>
          <p:cNvSpPr>
            <a:spLocks noGrp="1"/>
          </p:cNvSpPr>
          <p:nvPr>
            <p:ph type="title"/>
          </p:nvPr>
        </p:nvSpPr>
        <p:spPr>
          <a:xfrm>
            <a:off x="457200" y="0"/>
            <a:ext cx="8229600" cy="914400"/>
          </a:xfrm>
        </p:spPr>
        <p:txBody>
          <a:bodyPr/>
          <a:lstStyle/>
          <a:p>
            <a:pPr algn="l"/>
            <a:r>
              <a:rPr lang="en-GB" b="1" dirty="0"/>
              <a:t>Communication channels</a:t>
            </a:r>
          </a:p>
        </p:txBody>
      </p:sp>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457200" y="685800"/>
            <a:ext cx="8229600" cy="6477000"/>
          </a:xfrm>
        </p:spPr>
        <p:txBody>
          <a:bodyPr>
            <a:normAutofit/>
          </a:bodyPr>
          <a:lstStyle/>
          <a:p>
            <a:pPr marL="0" indent="0">
              <a:buNone/>
            </a:pPr>
            <a:endParaRPr lang="en-GB" sz="2400" dirty="0"/>
          </a:p>
          <a:p>
            <a:pPr>
              <a:buFont typeface="Wingdings" panose="05000000000000000000" pitchFamily="2" charset="2"/>
              <a:buChar char="Ø"/>
            </a:pPr>
            <a:r>
              <a:rPr lang="en-GB" sz="2400" dirty="0"/>
              <a:t>We must respect the customer´s preferred communication channel.  </a:t>
            </a:r>
          </a:p>
          <a:p>
            <a:pPr marL="0" indent="0">
              <a:buNone/>
            </a:pPr>
            <a:endParaRPr lang="en-GB" sz="2400" dirty="0"/>
          </a:p>
          <a:p>
            <a:pPr>
              <a:buFont typeface="Wingdings" panose="05000000000000000000" pitchFamily="2" charset="2"/>
              <a:buChar char="Ø"/>
            </a:pPr>
            <a:r>
              <a:rPr lang="en-GB" sz="2400" dirty="0"/>
              <a:t>Regularly check with them and keep a note. </a:t>
            </a:r>
          </a:p>
          <a:p>
            <a:pPr marL="0" indent="0">
              <a:buNone/>
            </a:pPr>
            <a:endParaRPr lang="en-GB" sz="2400" dirty="0"/>
          </a:p>
          <a:p>
            <a:pPr>
              <a:buFont typeface="Wingdings" panose="05000000000000000000" pitchFamily="2" charset="2"/>
              <a:buChar char="Ø"/>
            </a:pPr>
            <a:r>
              <a:rPr lang="en-GB" sz="2400" dirty="0"/>
              <a:t>Do they need access to a specialist team?</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Just over 30% of customers say that their insurer or financial services provider regularly respects their preferred communication channel. </a:t>
            </a:r>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spTree>
    <p:extLst>
      <p:ext uri="{BB962C8B-B14F-4D97-AF65-F5344CB8AC3E}">
        <p14:creationId xmlns:p14="http://schemas.microsoft.com/office/powerpoint/2010/main" val="3598905178"/>
      </p:ext>
    </p:extLst>
  </p:cSld>
  <p:clrMapOvr>
    <a:masterClrMapping/>
  </p:clrMapOvr>
  <p:transition spd="med"/>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2E804D-BB72-451B-AFA2-66026C11508A}"/>
              </a:ext>
            </a:extLst>
          </p:cNvPr>
          <p:cNvSpPr>
            <a:spLocks noGrp="1"/>
          </p:cNvSpPr>
          <p:nvPr>
            <p:ph type="title"/>
          </p:nvPr>
        </p:nvSpPr>
        <p:spPr>
          <a:xfrm>
            <a:off x="457200" y="0"/>
            <a:ext cx="8229600" cy="914400"/>
          </a:xfrm>
        </p:spPr>
        <p:txBody>
          <a:bodyPr/>
          <a:lstStyle/>
          <a:p>
            <a:pPr algn="l"/>
            <a:r>
              <a:rPr lang="en-GB" b="1" dirty="0"/>
              <a:t>Questioning skills </a:t>
            </a:r>
          </a:p>
        </p:txBody>
      </p:sp>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457200" y="1066800"/>
            <a:ext cx="8229600" cy="6096000"/>
          </a:xfrm>
        </p:spPr>
        <p:txBody>
          <a:bodyPr>
            <a:normAutofit lnSpcReduction="10000"/>
          </a:bodyPr>
          <a:lstStyle/>
          <a:p>
            <a:pPr marL="0" indent="0">
              <a:buNone/>
            </a:pPr>
            <a:endParaRPr lang="en-GB" sz="2400" dirty="0"/>
          </a:p>
          <a:p>
            <a:pPr marL="0" indent="0">
              <a:buNone/>
            </a:pPr>
            <a:endParaRPr lang="en-GB" sz="2400" dirty="0"/>
          </a:p>
          <a:p>
            <a:pPr>
              <a:buFont typeface="Wingdings" panose="05000000000000000000" pitchFamily="2" charset="2"/>
              <a:buChar char="Ø"/>
            </a:pPr>
            <a:r>
              <a:rPr lang="en-GB" sz="2400" dirty="0"/>
              <a:t>Good questioning skills can be used to identify vulnerability.  </a:t>
            </a:r>
          </a:p>
          <a:p>
            <a:pPr marL="0" indent="0">
              <a:buNone/>
            </a:pPr>
            <a:endParaRPr lang="en-GB" sz="2400" dirty="0"/>
          </a:p>
          <a:p>
            <a:pPr>
              <a:buFont typeface="Wingdings" panose="05000000000000000000" pitchFamily="2" charset="2"/>
              <a:buChar char="Ø"/>
            </a:pPr>
            <a:r>
              <a:rPr lang="en-GB" sz="2400" dirty="0"/>
              <a:t>Use open questions: “tell me about …”.</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Use probing questions: “I want to understand a bit more, can you give me some examples …”</a:t>
            </a:r>
          </a:p>
          <a:p>
            <a:pPr marL="0" indent="0">
              <a:buNone/>
            </a:pPr>
            <a:endParaRPr lang="en-GB" sz="2400" dirty="0"/>
          </a:p>
          <a:p>
            <a:pPr>
              <a:buFont typeface="Wingdings" panose="05000000000000000000" pitchFamily="2" charset="2"/>
              <a:buChar char="Ø"/>
            </a:pPr>
            <a:r>
              <a:rPr lang="en-GB" sz="2400" dirty="0"/>
              <a:t>Avoid leading questions: “presumably …”</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The Guidance states that if the customer doesn´t want to disclose information it may not be reasonable to continue asking questions. </a:t>
            </a:r>
          </a:p>
          <a:p>
            <a:pPr>
              <a:buFont typeface="Wingdings" panose="05000000000000000000" pitchFamily="2" charset="2"/>
              <a:buChar char="Ø"/>
            </a:pPr>
            <a:endParaRPr lang="en-GB" sz="2400" dirty="0"/>
          </a:p>
          <a:p>
            <a:pPr>
              <a:buFont typeface="Wingdings" panose="05000000000000000000" pitchFamily="2" charset="2"/>
              <a:buChar char="Ø"/>
            </a:pPr>
            <a:endParaRPr lang="en-GB" sz="2400"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spTree>
    <p:extLst>
      <p:ext uri="{BB962C8B-B14F-4D97-AF65-F5344CB8AC3E}">
        <p14:creationId xmlns:p14="http://schemas.microsoft.com/office/powerpoint/2010/main" val="3012102165"/>
      </p:ext>
    </p:extLst>
  </p:cSld>
  <p:clrMapOvr>
    <a:masterClrMapping/>
  </p:clrMapOvr>
  <p:transition spd="med"/>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2E804D-BB72-451B-AFA2-66026C11508A}"/>
              </a:ext>
            </a:extLst>
          </p:cNvPr>
          <p:cNvSpPr>
            <a:spLocks noGrp="1"/>
          </p:cNvSpPr>
          <p:nvPr>
            <p:ph type="title"/>
          </p:nvPr>
        </p:nvSpPr>
        <p:spPr>
          <a:xfrm>
            <a:off x="457200" y="0"/>
            <a:ext cx="8229600" cy="533400"/>
          </a:xfrm>
        </p:spPr>
        <p:txBody>
          <a:bodyPr>
            <a:normAutofit fontScale="90000"/>
          </a:bodyPr>
          <a:lstStyle/>
          <a:p>
            <a:pPr algn="l"/>
            <a:r>
              <a:rPr lang="en-GB" b="1" dirty="0"/>
              <a:t>Listening skills and creating safety</a:t>
            </a:r>
          </a:p>
        </p:txBody>
      </p:sp>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457200" y="685800"/>
            <a:ext cx="8229600" cy="6629400"/>
          </a:xfrm>
        </p:spPr>
        <p:txBody>
          <a:bodyPr>
            <a:normAutofit fontScale="92500" lnSpcReduction="20000"/>
          </a:bodyPr>
          <a:lstStyle/>
          <a:p>
            <a:pPr marL="0" indent="0">
              <a:buNone/>
            </a:pPr>
            <a:endParaRPr lang="en-GB" sz="2400" dirty="0"/>
          </a:p>
          <a:p>
            <a:pPr>
              <a:buFont typeface="Wingdings" panose="05000000000000000000" pitchFamily="2" charset="2"/>
              <a:buChar char="Ø"/>
            </a:pPr>
            <a:r>
              <a:rPr lang="en-GB" sz="2400" dirty="0"/>
              <a:t>The customer is not always right but must always be listened to. </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Discriminative listening: listen for emotion as well as the words. </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Creating a mutual purpose and empathy. Never say “but/however…”</a:t>
            </a:r>
          </a:p>
          <a:p>
            <a:pPr>
              <a:buFont typeface="Wingdings" panose="05000000000000000000" pitchFamily="2" charset="2"/>
              <a:buChar char="Ø"/>
            </a:pPr>
            <a:endParaRPr lang="en-GB" sz="2400" dirty="0"/>
          </a:p>
          <a:p>
            <a:pPr>
              <a:spcBef>
                <a:spcPts val="600"/>
              </a:spcBef>
              <a:buSzTx/>
              <a:buFont typeface="Wingdings" panose="05000000000000000000" pitchFamily="2" charset="2"/>
              <a:buChar char="Ø"/>
              <a:defRPr sz="2700"/>
            </a:pPr>
            <a:r>
              <a:rPr lang="en-GB" sz="2400" dirty="0"/>
              <a:t>Control and labelling are typical examples of when safety is at risk: </a:t>
            </a:r>
          </a:p>
          <a:p>
            <a:pPr>
              <a:spcBef>
                <a:spcPts val="600"/>
              </a:spcBef>
              <a:buSzTx/>
              <a:buFont typeface="Wingdings" panose="05000000000000000000" pitchFamily="2" charset="2"/>
              <a:buChar char="Ø"/>
              <a:defRPr sz="2700"/>
            </a:pPr>
            <a:endParaRPr lang="en-GB" sz="2400" dirty="0"/>
          </a:p>
          <a:p>
            <a:pPr marL="0" indent="0" algn="ctr">
              <a:spcBef>
                <a:spcPts val="600"/>
              </a:spcBef>
              <a:buSzTx/>
              <a:buNone/>
              <a:defRPr sz="2700"/>
            </a:pPr>
            <a:r>
              <a:rPr lang="en-GB" sz="2400" dirty="0"/>
              <a:t>“insurers are all the same, the service is awful, they write policies in gobbledygook to take money and never pay out.”  </a:t>
            </a:r>
          </a:p>
          <a:p>
            <a:pPr>
              <a:spcBef>
                <a:spcPts val="600"/>
              </a:spcBef>
              <a:buSzTx/>
              <a:buFont typeface="Wingdings" panose="05000000000000000000" pitchFamily="2" charset="2"/>
              <a:buChar char="Ø"/>
              <a:defRPr sz="2700"/>
            </a:pPr>
            <a:endParaRPr lang="en-GB" sz="2400" dirty="0"/>
          </a:p>
          <a:p>
            <a:pPr>
              <a:spcBef>
                <a:spcPts val="600"/>
              </a:spcBef>
              <a:buSzTx/>
              <a:buFont typeface="Wingdings" panose="05000000000000000000" pitchFamily="2" charset="2"/>
              <a:buChar char="Ø"/>
              <a:defRPr sz="2700"/>
            </a:pPr>
            <a:r>
              <a:rPr lang="en-GB" sz="2400" dirty="0"/>
              <a:t>Clearly safety is at risk but it is also a sign they lack facts so they resort to stereotyping.  Try to get some examples.  “Help me to understand why you think that way.”</a:t>
            </a:r>
          </a:p>
          <a:p>
            <a:pPr>
              <a:spcBef>
                <a:spcPts val="600"/>
              </a:spcBef>
              <a:buSzTx/>
              <a:buFont typeface="Wingdings" panose="05000000000000000000" pitchFamily="2" charset="2"/>
              <a:buChar char="Ø"/>
              <a:defRPr sz="2700"/>
            </a:pPr>
            <a:endParaRPr lang="en-GB" sz="2400" dirty="0"/>
          </a:p>
          <a:p>
            <a:pPr>
              <a:spcBef>
                <a:spcPts val="600"/>
              </a:spcBef>
              <a:buSzTx/>
              <a:buFont typeface="Wingdings" panose="05000000000000000000" pitchFamily="2" charset="2"/>
              <a:buChar char="Ø"/>
              <a:defRPr sz="2700"/>
            </a:pPr>
            <a:r>
              <a:rPr lang="en-GB" sz="2400" dirty="0"/>
              <a:t>You may not be able to resolve the issue there and then but you should aim to progress the conversation.   Always try to focus on the solution and not the problem. </a:t>
            </a:r>
          </a:p>
          <a:p>
            <a:pPr>
              <a:spcBef>
                <a:spcPts val="600"/>
              </a:spcBef>
              <a:buSzTx/>
              <a:buFont typeface="Wingdings" panose="05000000000000000000" pitchFamily="2" charset="2"/>
              <a:buChar char="Ø"/>
              <a:defRPr sz="2700"/>
            </a:pPr>
            <a:endParaRPr lang="en-GB" sz="2400" dirty="0"/>
          </a:p>
          <a:p>
            <a:pPr>
              <a:buFont typeface="Wingdings" panose="05000000000000000000" pitchFamily="2" charset="2"/>
              <a:buChar char="Ø"/>
            </a:pPr>
            <a:endParaRPr lang="en-GB" sz="2400" dirty="0"/>
          </a:p>
          <a:p>
            <a:pPr>
              <a:buFont typeface="Wingdings" panose="05000000000000000000" pitchFamily="2" charset="2"/>
              <a:buChar char="Ø"/>
            </a:pPr>
            <a:endParaRPr lang="en-GB" sz="2400" dirty="0"/>
          </a:p>
          <a:p>
            <a:pPr>
              <a:buFont typeface="Wingdings" panose="05000000000000000000" pitchFamily="2" charset="2"/>
              <a:buChar char="Ø"/>
            </a:pPr>
            <a:endParaRPr lang="en-GB" sz="2400" dirty="0"/>
          </a:p>
          <a:p>
            <a:pPr>
              <a:buFont typeface="Wingdings" panose="05000000000000000000" pitchFamily="2" charset="2"/>
              <a:buChar char="Ø"/>
            </a:pPr>
            <a:endParaRPr lang="en-GB" sz="2400"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spTree>
    <p:extLst>
      <p:ext uri="{BB962C8B-B14F-4D97-AF65-F5344CB8AC3E}">
        <p14:creationId xmlns:p14="http://schemas.microsoft.com/office/powerpoint/2010/main" val="533137367"/>
      </p:ext>
    </p:extLst>
  </p:cSld>
  <p:clrMapOvr>
    <a:masterClrMapping/>
  </p:clrMapOvr>
  <p:transition spd="med"/>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152400"/>
            <a:ext cx="8305800" cy="1371600"/>
          </a:xfrm>
        </p:spPr>
        <p:txBody>
          <a:bodyPr/>
          <a:lstStyle/>
          <a:p>
            <a:pPr algn="l"/>
            <a:r>
              <a:rPr lang="en-GB" b="1" dirty="0"/>
              <a:t>Always use the voice of possibility</a:t>
            </a:r>
            <a:endParaRPr lang="en-US" dirty="0"/>
          </a:p>
        </p:txBody>
      </p:sp>
      <p:sp>
        <p:nvSpPr>
          <p:cNvPr id="8" name="Content Placeholder 7">
            <a:extLst>
              <a:ext uri="{FF2B5EF4-FFF2-40B4-BE49-F238E27FC236}">
                <a16:creationId xmlns:a16="http://schemas.microsoft.com/office/drawing/2014/main" id="{3B0EDC00-1870-4841-869D-7E0A56D709AB}"/>
              </a:ext>
            </a:extLst>
          </p:cNvPr>
          <p:cNvSpPr>
            <a:spLocks noGrp="1"/>
          </p:cNvSpPr>
          <p:nvPr>
            <p:ph idx="1"/>
          </p:nvPr>
        </p:nvSpPr>
        <p:spPr>
          <a:xfrm>
            <a:off x="1406252" y="838200"/>
            <a:ext cx="8194948" cy="6096000"/>
          </a:xfrm>
        </p:spPr>
        <p:txBody>
          <a:bodyPr>
            <a:normAutofit/>
          </a:bodyPr>
          <a:lstStyle/>
          <a:p>
            <a:pPr marL="0" indent="0">
              <a:buNone/>
            </a:pPr>
            <a:endParaRPr lang="en-GB" sz="2400" dirty="0"/>
          </a:p>
          <a:p>
            <a:pPr>
              <a:buFont typeface="Wingdings" panose="05000000000000000000" pitchFamily="2" charset="2"/>
              <a:buChar char="Ø"/>
            </a:pPr>
            <a:r>
              <a:rPr lang="en-GB" sz="2400" dirty="0"/>
              <a:t>What else is possible?  The obstacle becomes the way. </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Never use:</a:t>
            </a:r>
          </a:p>
          <a:p>
            <a:pPr lvl="1">
              <a:buFont typeface="Wingdings" panose="05000000000000000000" pitchFamily="2" charset="2"/>
              <a:buChar char="Ø"/>
            </a:pPr>
            <a:r>
              <a:rPr lang="en-GB" sz="2000" dirty="0"/>
              <a:t> the voice of power (that is how it is) </a:t>
            </a:r>
          </a:p>
          <a:p>
            <a:pPr lvl="1">
              <a:buFont typeface="Wingdings" panose="05000000000000000000" pitchFamily="2" charset="2"/>
              <a:buChar char="Ø"/>
            </a:pPr>
            <a:r>
              <a:rPr lang="en-GB" sz="2000" dirty="0"/>
              <a:t>the voice of reason (I am only an employee)</a:t>
            </a:r>
          </a:p>
          <a:p>
            <a:pPr lvl="1">
              <a:buFont typeface="Wingdings" panose="05000000000000000000" pitchFamily="2" charset="2"/>
              <a:buChar char="Ø"/>
            </a:pPr>
            <a:r>
              <a:rPr lang="en-GB" sz="2000" dirty="0"/>
              <a:t>the voice of avoidance (let´s not discuss that now)</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The voice of possibility must always speak the loudest. </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If you really can´t help, then signpost.  Progress the discussion.</a:t>
            </a:r>
          </a:p>
          <a:p>
            <a:pPr marL="0" indent="0">
              <a:buNone/>
            </a:pPr>
            <a:endParaRPr lang="en-GB" sz="2400" dirty="0"/>
          </a:p>
          <a:p>
            <a:pPr>
              <a:buFont typeface="Wingdings" panose="05000000000000000000" pitchFamily="2" charset="2"/>
              <a:buChar char="Ø"/>
            </a:pPr>
            <a:r>
              <a:rPr lang="en-GB" sz="2400" i="1" dirty="0"/>
              <a:t>Why Are We Yelling? b</a:t>
            </a:r>
            <a:r>
              <a:rPr lang="en-GB" sz="2400" dirty="0"/>
              <a:t>y Buster Benson. </a:t>
            </a:r>
          </a:p>
        </p:txBody>
      </p:sp>
      <p:pic>
        <p:nvPicPr>
          <p:cNvPr id="14" name="Picture 14"/>
          <p:cNvPicPr>
            <a:picLocks noChangeAspect="1"/>
          </p:cNvPicPr>
          <p:nvPr/>
        </p:nvPicPr>
        <p:blipFill>
          <a:blip r:embed="rId2"/>
          <a:srcRect r="66477"/>
          <a:stretch>
            <a:fillRect/>
          </a:stretch>
        </p:blipFill>
        <p:spPr>
          <a:xfrm>
            <a:off x="-112604" y="6096000"/>
            <a:ext cx="1021736" cy="950572"/>
          </a:xfrm>
          <a:prstGeom prst="rect">
            <a:avLst/>
          </a:prstGeom>
        </p:spPr>
      </p:pic>
      <p:pic>
        <p:nvPicPr>
          <p:cNvPr id="4" name="Picture 2"/>
          <p:cNvPicPr>
            <a:picLocks noChangeAspect="1"/>
          </p:cNvPicPr>
          <p:nvPr/>
        </p:nvPicPr>
        <p:blipFill rotWithShape="1">
          <a:blip r:embed="rId3"/>
          <a:srcRect t="798" r="88376"/>
          <a:stretch>
            <a:fillRect/>
          </a:stretch>
        </p:blipFill>
        <p:spPr>
          <a:xfrm rot="-10800000">
            <a:off x="-76200" y="-2"/>
            <a:ext cx="864122" cy="7315201"/>
          </a:xfrm>
          <a:prstGeom prst="rect">
            <a:avLst/>
          </a:prstGeom>
        </p:spPr>
      </p:pic>
      <p:grpSp>
        <p:nvGrpSpPr>
          <p:cNvPr id="5" name="Group 3"/>
          <p:cNvGrpSpPr/>
          <p:nvPr/>
        </p:nvGrpSpPr>
        <p:grpSpPr>
          <a:xfrm rot="5400000">
            <a:off x="-2651429" y="3429825"/>
            <a:ext cx="7315200" cy="455549"/>
            <a:chOff x="0" y="0"/>
            <a:chExt cx="3935972" cy="245110"/>
          </a:xfrm>
        </p:grpSpPr>
        <p:sp>
          <p:nvSpPr>
            <p:cNvPr id="6" name="Freeform 4"/>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7" name="Freeform 5"/>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28AD18"/>
            </a:solidFill>
          </p:spPr>
        </p:sp>
      </p:grpSp>
    </p:spTree>
    <p:extLst>
      <p:ext uri="{BB962C8B-B14F-4D97-AF65-F5344CB8AC3E}">
        <p14:creationId xmlns:p14="http://schemas.microsoft.com/office/powerpoint/2010/main" val="961275096"/>
      </p:ext>
    </p:extLst>
  </p:cSld>
  <p:clrMapOvr>
    <a:masterClrMapping/>
  </p:clrMapOvr>
  <p:transition spd="med"/>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2E804D-BB72-451B-AFA2-66026C11508A}"/>
              </a:ext>
            </a:extLst>
          </p:cNvPr>
          <p:cNvSpPr>
            <a:spLocks noGrp="1"/>
          </p:cNvSpPr>
          <p:nvPr>
            <p:ph type="title"/>
          </p:nvPr>
        </p:nvSpPr>
        <p:spPr>
          <a:xfrm>
            <a:off x="457200" y="0"/>
            <a:ext cx="8229600" cy="685800"/>
          </a:xfrm>
        </p:spPr>
        <p:txBody>
          <a:bodyPr>
            <a:normAutofit fontScale="90000"/>
          </a:bodyPr>
          <a:lstStyle/>
          <a:p>
            <a:pPr algn="l"/>
            <a:r>
              <a:rPr lang="en-GB" b="1" dirty="0"/>
              <a:t>Talking </a:t>
            </a:r>
          </a:p>
        </p:txBody>
      </p:sp>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457200" y="685800"/>
            <a:ext cx="8229600" cy="6629400"/>
          </a:xfrm>
        </p:spPr>
        <p:txBody>
          <a:bodyPr>
            <a:normAutofit/>
          </a:bodyPr>
          <a:lstStyle/>
          <a:p>
            <a:pPr marL="0" indent="0">
              <a:buNone/>
            </a:pPr>
            <a:endParaRPr lang="en-GB" sz="2400" dirty="0"/>
          </a:p>
          <a:p>
            <a:pPr marL="0" indent="0">
              <a:buNone/>
            </a:pPr>
            <a:endParaRPr lang="en-GB" sz="2400" dirty="0"/>
          </a:p>
          <a:p>
            <a:pPr>
              <a:spcBef>
                <a:spcPts val="600"/>
              </a:spcBef>
              <a:buSzTx/>
              <a:buFont typeface="Wingdings" panose="05000000000000000000" pitchFamily="2" charset="2"/>
              <a:buChar char="Ø"/>
              <a:defRPr sz="2700"/>
            </a:pPr>
            <a:r>
              <a:rPr lang="en-GB" sz="2400" dirty="0"/>
              <a:t>What should be one of the most basic of all skills is the one that is so often neglected. </a:t>
            </a:r>
          </a:p>
          <a:p>
            <a:pPr>
              <a:spcBef>
                <a:spcPts val="600"/>
              </a:spcBef>
              <a:buSzTx/>
              <a:buFont typeface="Wingdings" panose="05000000000000000000" pitchFamily="2" charset="2"/>
              <a:buChar char="Ø"/>
              <a:defRPr sz="2700"/>
            </a:pPr>
            <a:endParaRPr lang="en-GB" sz="2400" dirty="0"/>
          </a:p>
          <a:p>
            <a:pPr>
              <a:spcBef>
                <a:spcPts val="600"/>
              </a:spcBef>
              <a:buSzTx/>
              <a:buFont typeface="Wingdings" panose="05000000000000000000" pitchFamily="2" charset="2"/>
              <a:buChar char="Ø"/>
              <a:defRPr sz="2700"/>
            </a:pPr>
            <a:r>
              <a:rPr lang="en-GB" sz="2400" dirty="0"/>
              <a:t>You cannot assess the customer´s true state through email and it is information impoverished. </a:t>
            </a:r>
          </a:p>
          <a:p>
            <a:pPr>
              <a:spcBef>
                <a:spcPts val="600"/>
              </a:spcBef>
              <a:buSzTx/>
              <a:buFont typeface="Wingdings" panose="05000000000000000000" pitchFamily="2" charset="2"/>
              <a:buChar char="Ø"/>
              <a:defRPr sz="2700"/>
            </a:pPr>
            <a:endParaRPr lang="en-GB" sz="2400" dirty="0"/>
          </a:p>
          <a:p>
            <a:pPr>
              <a:spcBef>
                <a:spcPts val="600"/>
              </a:spcBef>
              <a:buSzTx/>
              <a:buFont typeface="Wingdings" panose="05000000000000000000" pitchFamily="2" charset="2"/>
              <a:buChar char="Ø"/>
              <a:defRPr sz="2700"/>
            </a:pPr>
            <a:r>
              <a:rPr lang="en-GB" sz="2400" dirty="0"/>
              <a:t>Use the phone or video conferencing or meet face-to-face as much as possible to ensure you can understand the customer´s situation and use discriminative listening skills. </a:t>
            </a:r>
          </a:p>
          <a:p>
            <a:pPr>
              <a:spcBef>
                <a:spcPts val="600"/>
              </a:spcBef>
              <a:buSzTx/>
              <a:buFont typeface="Wingdings" panose="05000000000000000000" pitchFamily="2" charset="2"/>
              <a:buChar char="Ø"/>
              <a:defRPr sz="2700"/>
            </a:pPr>
            <a:endParaRPr lang="en-GB" sz="2400" dirty="0"/>
          </a:p>
          <a:p>
            <a:pPr>
              <a:spcBef>
                <a:spcPts val="600"/>
              </a:spcBef>
              <a:buSzTx/>
              <a:buFont typeface="Wingdings" panose="05000000000000000000" pitchFamily="2" charset="2"/>
              <a:buChar char="Ø"/>
              <a:defRPr sz="2700"/>
            </a:pPr>
            <a:r>
              <a:rPr lang="en-GB" sz="2400" dirty="0"/>
              <a:t>Paragraph 4.72 references firms needing to ensure that frontline staff have sufficient time to talk with vulnerable customers. </a:t>
            </a:r>
          </a:p>
          <a:p>
            <a:pPr>
              <a:spcBef>
                <a:spcPts val="600"/>
              </a:spcBef>
              <a:buSzTx/>
              <a:buFont typeface="Wingdings" panose="05000000000000000000" pitchFamily="2" charset="2"/>
              <a:buChar char="Ø"/>
              <a:defRPr sz="2700"/>
            </a:pPr>
            <a:endParaRPr lang="en-GB" sz="2400" dirty="0"/>
          </a:p>
          <a:p>
            <a:pPr marL="0" indent="0">
              <a:spcBef>
                <a:spcPts val="600"/>
              </a:spcBef>
              <a:buSzTx/>
              <a:buNone/>
              <a:defRPr sz="2700"/>
            </a:pPr>
            <a:endParaRPr lang="en-GB" sz="2400" dirty="0"/>
          </a:p>
          <a:p>
            <a:pPr>
              <a:spcBef>
                <a:spcPts val="600"/>
              </a:spcBef>
              <a:buSzTx/>
              <a:buFont typeface="Wingdings" panose="05000000000000000000" pitchFamily="2" charset="2"/>
              <a:buChar char="Ø"/>
              <a:defRPr sz="2700"/>
            </a:pPr>
            <a:endParaRPr lang="en-GB" sz="2400" dirty="0"/>
          </a:p>
          <a:p>
            <a:pPr marL="0" indent="0">
              <a:spcBef>
                <a:spcPts val="600"/>
              </a:spcBef>
              <a:buSzTx/>
              <a:buNone/>
              <a:defRPr sz="2700"/>
            </a:pPr>
            <a:endParaRPr lang="en-GB" sz="2400" dirty="0"/>
          </a:p>
          <a:p>
            <a:pPr>
              <a:buFont typeface="Wingdings" panose="05000000000000000000" pitchFamily="2" charset="2"/>
              <a:buChar char="Ø"/>
            </a:pPr>
            <a:endParaRPr lang="en-GB" sz="2400" dirty="0"/>
          </a:p>
          <a:p>
            <a:pPr>
              <a:buFont typeface="Wingdings" panose="05000000000000000000" pitchFamily="2" charset="2"/>
              <a:buChar char="Ø"/>
            </a:pPr>
            <a:endParaRPr lang="en-GB" sz="2400" dirty="0"/>
          </a:p>
          <a:p>
            <a:pPr>
              <a:buFont typeface="Wingdings" panose="05000000000000000000" pitchFamily="2" charset="2"/>
              <a:buChar char="Ø"/>
            </a:pPr>
            <a:endParaRPr lang="en-GB" sz="2400"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spTree>
    <p:extLst>
      <p:ext uri="{BB962C8B-B14F-4D97-AF65-F5344CB8AC3E}">
        <p14:creationId xmlns:p14="http://schemas.microsoft.com/office/powerpoint/2010/main" val="3374947961"/>
      </p:ext>
    </p:extLst>
  </p:cSld>
  <p:clrMapOvr>
    <a:masterClrMapping/>
  </p:clrMapOvr>
  <p:transition spd="med"/>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2E804D-BB72-451B-AFA2-66026C11508A}"/>
              </a:ext>
            </a:extLst>
          </p:cNvPr>
          <p:cNvSpPr>
            <a:spLocks noGrp="1"/>
          </p:cNvSpPr>
          <p:nvPr>
            <p:ph type="title"/>
          </p:nvPr>
        </p:nvSpPr>
        <p:spPr>
          <a:xfrm>
            <a:off x="457200" y="0"/>
            <a:ext cx="8229600" cy="685800"/>
          </a:xfrm>
        </p:spPr>
        <p:txBody>
          <a:bodyPr>
            <a:normAutofit fontScale="90000"/>
          </a:bodyPr>
          <a:lstStyle/>
          <a:p>
            <a:pPr algn="l"/>
            <a:r>
              <a:rPr lang="en-GB" b="1" dirty="0"/>
              <a:t>Plain language</a:t>
            </a:r>
          </a:p>
        </p:txBody>
      </p:sp>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457200" y="685800"/>
            <a:ext cx="8229600" cy="6629400"/>
          </a:xfrm>
        </p:spPr>
        <p:txBody>
          <a:bodyPr>
            <a:normAutofit/>
          </a:bodyPr>
          <a:lstStyle/>
          <a:p>
            <a:pPr marL="0" indent="0">
              <a:buNone/>
            </a:pPr>
            <a:endParaRPr lang="en-GB" sz="2400" dirty="0"/>
          </a:p>
          <a:p>
            <a:pPr marL="0" indent="0">
              <a:buNone/>
            </a:pPr>
            <a:endParaRPr lang="en-GB" sz="2400" dirty="0"/>
          </a:p>
          <a:p>
            <a:pPr>
              <a:buFont typeface="Wingdings" panose="05000000000000000000" pitchFamily="2" charset="2"/>
              <a:buChar char="Ø"/>
            </a:pPr>
            <a:r>
              <a:rPr lang="en-GB" sz="2400" dirty="0"/>
              <a:t>The FCA made clear in the guidance that product design and asymmetry of information are critical factors. </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Is gobbledygook “intentional” or “unintentional harm”?</a:t>
            </a:r>
          </a:p>
          <a:p>
            <a:pPr>
              <a:buFont typeface="Wingdings" panose="05000000000000000000" pitchFamily="2" charset="2"/>
              <a:buChar char="Ø"/>
            </a:pPr>
            <a:endParaRPr lang="en-GB" sz="2400" dirty="0"/>
          </a:p>
          <a:p>
            <a:pPr>
              <a:buFont typeface="Wingdings" panose="05000000000000000000" pitchFamily="2" charset="2"/>
              <a:buChar char="Ø"/>
            </a:pPr>
            <a:r>
              <a:rPr lang="en-GB" sz="2400" dirty="0"/>
              <a:t>The Guidance says that firms must take steps to reduce complexity of products. </a:t>
            </a:r>
          </a:p>
          <a:p>
            <a:pPr>
              <a:buFont typeface="Wingdings" panose="05000000000000000000" pitchFamily="2" charset="2"/>
              <a:buChar char="Ø"/>
            </a:pPr>
            <a:endParaRPr lang="en-GB" sz="2400" dirty="0"/>
          </a:p>
          <a:p>
            <a:pPr>
              <a:spcBef>
                <a:spcPts val="600"/>
              </a:spcBef>
              <a:buSzTx/>
              <a:buFont typeface="Wingdings" panose="05000000000000000000" pitchFamily="2" charset="2"/>
              <a:buChar char="Ø"/>
              <a:defRPr sz="2700"/>
            </a:pPr>
            <a:r>
              <a:rPr lang="en-GB" sz="2400" dirty="0"/>
              <a:t>We have already looked at this in the previous section and the importance of concept checking.</a:t>
            </a:r>
          </a:p>
          <a:p>
            <a:pPr marL="0" indent="0">
              <a:spcBef>
                <a:spcPts val="600"/>
              </a:spcBef>
              <a:buSzTx/>
              <a:buNone/>
              <a:defRPr sz="2700"/>
            </a:pPr>
            <a:endParaRPr lang="en-GB" sz="2400" dirty="0"/>
          </a:p>
          <a:p>
            <a:pPr>
              <a:spcBef>
                <a:spcPts val="600"/>
              </a:spcBef>
              <a:buSzTx/>
              <a:buFont typeface="Wingdings" panose="05000000000000000000" pitchFamily="2" charset="2"/>
              <a:buChar char="Ø"/>
              <a:defRPr sz="2700"/>
            </a:pPr>
            <a:endParaRPr lang="en-GB" sz="2400" dirty="0"/>
          </a:p>
          <a:p>
            <a:pPr marL="0" indent="0">
              <a:spcBef>
                <a:spcPts val="600"/>
              </a:spcBef>
              <a:buSzTx/>
              <a:buNone/>
              <a:defRPr sz="2700"/>
            </a:pPr>
            <a:endParaRPr lang="en-GB" sz="2400" dirty="0"/>
          </a:p>
          <a:p>
            <a:pPr>
              <a:buFont typeface="Wingdings" panose="05000000000000000000" pitchFamily="2" charset="2"/>
              <a:buChar char="Ø"/>
            </a:pPr>
            <a:endParaRPr lang="en-GB" sz="2400" dirty="0"/>
          </a:p>
          <a:p>
            <a:pPr>
              <a:buFont typeface="Wingdings" panose="05000000000000000000" pitchFamily="2" charset="2"/>
              <a:buChar char="Ø"/>
            </a:pPr>
            <a:endParaRPr lang="en-GB" sz="2400" dirty="0"/>
          </a:p>
          <a:p>
            <a:pPr>
              <a:buFont typeface="Wingdings" panose="05000000000000000000" pitchFamily="2" charset="2"/>
              <a:buChar char="Ø"/>
            </a:pPr>
            <a:endParaRPr lang="en-GB" sz="2400"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spTree>
    <p:extLst>
      <p:ext uri="{BB962C8B-B14F-4D97-AF65-F5344CB8AC3E}">
        <p14:creationId xmlns:p14="http://schemas.microsoft.com/office/powerpoint/2010/main" val="2074271422"/>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lang="en-GB" dirty="0"/>
              <a:t>Communication channels</a:t>
            </a:r>
            <a:endParaRPr dirty="0"/>
          </a:p>
        </p:txBody>
      </p:sp>
      <p:sp>
        <p:nvSpPr>
          <p:cNvPr id="109" name="Content Placeholder 4"/>
          <p:cNvSpPr txBox="1">
            <a:spLocks noGrp="1"/>
          </p:cNvSpPr>
          <p:nvPr>
            <p:ph type="body" idx="1"/>
          </p:nvPr>
        </p:nvSpPr>
        <p:spPr>
          <a:xfrm>
            <a:off x="457200" y="1600200"/>
            <a:ext cx="8229600" cy="5018314"/>
          </a:xfrm>
          <a:prstGeom prst="rect">
            <a:avLst/>
          </a:prstGeom>
        </p:spPr>
        <p:txBody>
          <a:bodyPr>
            <a:normAutofit/>
          </a:bodyPr>
          <a:lstStyle/>
          <a:p>
            <a:pPr marL="0" indent="0">
              <a:spcBef>
                <a:spcPts val="600"/>
              </a:spcBef>
              <a:buSzTx/>
              <a:buNone/>
              <a:defRPr sz="2800"/>
            </a:pPr>
            <a:endParaRPr lang="en-GB" sz="1600" dirty="0"/>
          </a:p>
          <a:p>
            <a:pPr>
              <a:spcBef>
                <a:spcPts val="600"/>
              </a:spcBef>
              <a:buSzTx/>
              <a:buFont typeface="Wingdings" panose="05000000000000000000" pitchFamily="2" charset="2"/>
              <a:buChar char="Ø"/>
              <a:defRPr sz="2800"/>
            </a:pPr>
            <a:r>
              <a:rPr lang="en-GB" sz="2400" dirty="0"/>
              <a:t>It is important to respect the customer´s preferred communication channel but also note Paragraph 8.28:</a:t>
            </a:r>
          </a:p>
          <a:p>
            <a:pPr marL="0" indent="0">
              <a:spcBef>
                <a:spcPts val="600"/>
              </a:spcBef>
              <a:buSzTx/>
              <a:buNone/>
              <a:defRPr sz="2800"/>
            </a:pPr>
            <a:endParaRPr lang="en-GB" sz="2400" dirty="0"/>
          </a:p>
          <a:p>
            <a:pPr marL="440871" lvl="1" indent="0" algn="just">
              <a:spcBef>
                <a:spcPts val="600"/>
              </a:spcBef>
              <a:buSzTx/>
              <a:buNone/>
              <a:defRPr sz="2800"/>
            </a:pPr>
            <a:r>
              <a:rPr lang="en-GB" sz="2400" dirty="0"/>
              <a:t>“A firm might also consider requiring customers to interact with the firm via another channel before making a decision such as buying a product or service, where the other channel is likely to facilitate a fuller consideration of important information.”</a:t>
            </a:r>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90135067"/>
      </p:ext>
    </p:extLst>
  </p:cSld>
  <p:clrMapOvr>
    <a:masterClrMapping/>
  </p:clrMapOvr>
  <p:transition spd="med"/>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478971" y="1295400"/>
            <a:ext cx="8229600" cy="5257290"/>
          </a:xfrm>
        </p:spPr>
        <p:txBody>
          <a:bodyPr>
            <a:normAutofit/>
          </a:bodyPr>
          <a:lstStyle/>
          <a:p>
            <a:pPr marL="0" indent="0" algn="ctr">
              <a:buNone/>
            </a:pPr>
            <a:r>
              <a:rPr lang="en-GB" sz="2800" dirty="0"/>
              <a:t>The due observance and fulfilment of the terms so far as they relate to anything to be done or complied with by the Insured and the truth of the statements and answers in the Proposal shall be conditions precedent to any liability of the Company to make any payment under this policy.  </a:t>
            </a:r>
          </a:p>
          <a:p>
            <a:pPr marL="0" indent="0">
              <a:buNone/>
            </a:pPr>
            <a:endParaRPr lang="en-GB" sz="2800" dirty="0"/>
          </a:p>
          <a:p>
            <a:pPr marL="0" indent="0" algn="ctr">
              <a:buNone/>
            </a:pPr>
            <a:endParaRPr lang="en-GB" sz="2000" i="1" dirty="0"/>
          </a:p>
          <a:p>
            <a:pPr marL="0" indent="0" algn="ctr">
              <a:buNone/>
            </a:pPr>
            <a:r>
              <a:rPr lang="en-GB" sz="2000" i="1" dirty="0"/>
              <a:t>Taken from ‘Language on Trial’ by the Plain English Campaign </a:t>
            </a:r>
          </a:p>
          <a:p>
            <a:pPr marL="0" indent="0">
              <a:buNone/>
            </a:pPr>
            <a:endParaRPr lang="en-GB"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spTree>
    <p:extLst>
      <p:ext uri="{BB962C8B-B14F-4D97-AF65-F5344CB8AC3E}">
        <p14:creationId xmlns:p14="http://schemas.microsoft.com/office/powerpoint/2010/main" val="2249756591"/>
      </p:ext>
    </p:extLst>
  </p:cSld>
  <p:clrMapOvr>
    <a:masterClrMapping/>
  </p:clrMapOvr>
  <p:transition spd="med"/>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478971" y="1295400"/>
            <a:ext cx="8229600" cy="5257290"/>
          </a:xfrm>
        </p:spPr>
        <p:txBody>
          <a:bodyPr>
            <a:normAutofit lnSpcReduction="10000"/>
          </a:bodyPr>
          <a:lstStyle/>
          <a:p>
            <a:pPr marL="0" indent="0">
              <a:buNone/>
            </a:pPr>
            <a:endParaRPr lang="en-GB" sz="2800" dirty="0"/>
          </a:p>
          <a:p>
            <a:pPr marL="0" indent="0">
              <a:buNone/>
            </a:pPr>
            <a:r>
              <a:rPr lang="en-GB" sz="2800" dirty="0"/>
              <a:t>We will only pay under this Policy if:</a:t>
            </a:r>
          </a:p>
          <a:p>
            <a:pPr marL="0" indent="0">
              <a:buNone/>
            </a:pPr>
            <a:endParaRPr lang="en-GB" sz="2800" dirty="0"/>
          </a:p>
          <a:p>
            <a:pPr marL="914400" lvl="1" indent="-514350">
              <a:buFont typeface="+mj-lt"/>
              <a:buAutoNum type="arabicPeriod"/>
            </a:pPr>
            <a:r>
              <a:rPr lang="en-GB" dirty="0"/>
              <a:t>you have kept to the terms of the Policy; and</a:t>
            </a:r>
          </a:p>
          <a:p>
            <a:pPr marL="914400" lvl="1" indent="-514350">
              <a:buFont typeface="+mj-lt"/>
              <a:buAutoNum type="arabicPeriod"/>
            </a:pPr>
            <a:r>
              <a:rPr lang="en-GB" dirty="0"/>
              <a:t>the statements and answers in your Proposal are true. </a:t>
            </a:r>
          </a:p>
          <a:p>
            <a:endParaRPr lang="en-GB" sz="2800" dirty="0"/>
          </a:p>
          <a:p>
            <a:pPr marL="0" indent="0">
              <a:buNone/>
            </a:pPr>
            <a:endParaRPr lang="en-GB" sz="2000" i="1" dirty="0"/>
          </a:p>
          <a:p>
            <a:pPr marL="0" indent="0">
              <a:buNone/>
            </a:pPr>
            <a:endParaRPr lang="en-GB" sz="2000" i="1" dirty="0"/>
          </a:p>
          <a:p>
            <a:pPr marL="303711" lvl="1" indent="0" algn="ctr">
              <a:buNone/>
            </a:pPr>
            <a:r>
              <a:rPr lang="en-GB" sz="2000" i="1" dirty="0"/>
              <a:t>Taken from ‘Language on Trial’ by the Plain English Campaign </a:t>
            </a:r>
          </a:p>
          <a:p>
            <a:pPr marL="0" indent="0">
              <a:buNone/>
            </a:pPr>
            <a:endParaRPr lang="en-GB"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spTree>
    <p:extLst>
      <p:ext uri="{BB962C8B-B14F-4D97-AF65-F5344CB8AC3E}">
        <p14:creationId xmlns:p14="http://schemas.microsoft.com/office/powerpoint/2010/main" val="2366309220"/>
      </p:ext>
    </p:extLst>
  </p:cSld>
  <p:clrMapOvr>
    <a:masterClrMapping/>
  </p:clrMapOvr>
  <p:transition spd="med"/>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42E804D-BB72-451B-AFA2-66026C11508A}"/>
              </a:ext>
            </a:extLst>
          </p:cNvPr>
          <p:cNvSpPr>
            <a:spLocks noGrp="1"/>
          </p:cNvSpPr>
          <p:nvPr>
            <p:ph type="title"/>
          </p:nvPr>
        </p:nvSpPr>
        <p:spPr>
          <a:xfrm>
            <a:off x="457200" y="-228600"/>
            <a:ext cx="8229600" cy="1646238"/>
          </a:xfrm>
        </p:spPr>
        <p:txBody>
          <a:bodyPr/>
          <a:lstStyle/>
          <a:p>
            <a:pPr algn="l"/>
            <a:r>
              <a:rPr lang="en-GB" b="1" dirty="0"/>
              <a:t>Summary </a:t>
            </a:r>
          </a:p>
        </p:txBody>
      </p:sp>
      <p:sp>
        <p:nvSpPr>
          <p:cNvPr id="5" name="Content Placeholder 4">
            <a:extLst>
              <a:ext uri="{FF2B5EF4-FFF2-40B4-BE49-F238E27FC236}">
                <a16:creationId xmlns:a16="http://schemas.microsoft.com/office/drawing/2014/main" id="{8EAEFAAA-7695-4F63-A970-E3288FDA1218}"/>
              </a:ext>
            </a:extLst>
          </p:cNvPr>
          <p:cNvSpPr>
            <a:spLocks noGrp="1"/>
          </p:cNvSpPr>
          <p:nvPr>
            <p:ph idx="1"/>
          </p:nvPr>
        </p:nvSpPr>
        <p:spPr>
          <a:xfrm>
            <a:off x="457200" y="1143000"/>
            <a:ext cx="8229600" cy="5486400"/>
          </a:xfrm>
        </p:spPr>
        <p:txBody>
          <a:bodyPr>
            <a:normAutofit fontScale="92500" lnSpcReduction="20000"/>
          </a:bodyPr>
          <a:lstStyle/>
          <a:p>
            <a:pPr>
              <a:buFont typeface="Wingdings" panose="05000000000000000000" pitchFamily="2" charset="2"/>
              <a:buChar char="Ø"/>
            </a:pPr>
            <a:endParaRPr lang="en-GB" sz="2000" dirty="0"/>
          </a:p>
          <a:p>
            <a:pPr>
              <a:buFont typeface="Wingdings" panose="05000000000000000000" pitchFamily="2" charset="2"/>
              <a:buChar char="Ø"/>
            </a:pPr>
            <a:r>
              <a:rPr lang="en-GB" sz="2000" dirty="0"/>
              <a:t>Communication channels. </a:t>
            </a:r>
          </a:p>
          <a:p>
            <a:pPr marL="0" indent="0">
              <a:buNone/>
            </a:pPr>
            <a:endParaRPr lang="en-GB" sz="2000" dirty="0"/>
          </a:p>
          <a:p>
            <a:pPr>
              <a:buFont typeface="Wingdings" panose="05000000000000000000" pitchFamily="2" charset="2"/>
              <a:buChar char="Ø"/>
            </a:pPr>
            <a:r>
              <a:rPr lang="en-GB" sz="2000" dirty="0"/>
              <a:t>Questioning skills to identify vulnerability.</a:t>
            </a:r>
          </a:p>
          <a:p>
            <a:pPr marL="0" indent="0">
              <a:buNone/>
            </a:pPr>
            <a:r>
              <a:rPr lang="en-GB" sz="2000" dirty="0"/>
              <a:t> </a:t>
            </a:r>
          </a:p>
          <a:p>
            <a:pPr>
              <a:buFont typeface="Wingdings" panose="05000000000000000000" pitchFamily="2" charset="2"/>
              <a:buChar char="Ø"/>
            </a:pPr>
            <a:r>
              <a:rPr lang="en-GB" sz="2000" dirty="0"/>
              <a:t>Listening skills and creating safety.</a:t>
            </a:r>
          </a:p>
          <a:p>
            <a:pPr>
              <a:buFont typeface="Wingdings" panose="05000000000000000000" pitchFamily="2" charset="2"/>
              <a:buChar char="Ø"/>
            </a:pPr>
            <a:endParaRPr lang="en-GB" sz="2000" dirty="0"/>
          </a:p>
          <a:p>
            <a:pPr>
              <a:buFont typeface="Wingdings" panose="05000000000000000000" pitchFamily="2" charset="2"/>
              <a:buChar char="Ø"/>
            </a:pPr>
            <a:r>
              <a:rPr lang="en-GB" sz="2000" dirty="0"/>
              <a:t>The voice of possibility. </a:t>
            </a:r>
          </a:p>
          <a:p>
            <a:pPr marL="0" indent="0">
              <a:buNone/>
            </a:pPr>
            <a:endParaRPr lang="en-GB" sz="2000" dirty="0"/>
          </a:p>
          <a:p>
            <a:pPr>
              <a:buFont typeface="Wingdings" panose="05000000000000000000" pitchFamily="2" charset="2"/>
              <a:buChar char="Ø"/>
            </a:pPr>
            <a:r>
              <a:rPr lang="en-GB" sz="2000" dirty="0"/>
              <a:t>Talking.</a:t>
            </a:r>
          </a:p>
          <a:p>
            <a:pPr marL="0" indent="0">
              <a:buNone/>
            </a:pPr>
            <a:endParaRPr lang="en-GB" sz="2000" dirty="0"/>
          </a:p>
          <a:p>
            <a:pPr>
              <a:buFont typeface="Wingdings" panose="05000000000000000000" pitchFamily="2" charset="2"/>
              <a:buChar char="Ø"/>
            </a:pPr>
            <a:r>
              <a:rPr lang="en-GB" sz="2000" dirty="0"/>
              <a:t>Plain language.</a:t>
            </a:r>
          </a:p>
          <a:p>
            <a:pPr marL="0" indent="0">
              <a:buNone/>
            </a:pPr>
            <a:endParaRPr lang="en-GB" sz="2000" dirty="0"/>
          </a:p>
          <a:p>
            <a:pPr>
              <a:buFont typeface="Wingdings" panose="05000000000000000000" pitchFamily="2" charset="2"/>
              <a:buChar char="Ø"/>
            </a:pPr>
            <a:r>
              <a:rPr lang="en-GB" sz="2000" dirty="0"/>
              <a:t>Paraphrasing.</a:t>
            </a:r>
          </a:p>
          <a:p>
            <a:pPr marL="0" indent="0">
              <a:buNone/>
            </a:pPr>
            <a:r>
              <a:rPr lang="en-GB" sz="2000" dirty="0"/>
              <a:t> </a:t>
            </a:r>
          </a:p>
          <a:p>
            <a:pPr>
              <a:buFont typeface="Wingdings" panose="05000000000000000000" pitchFamily="2" charset="2"/>
              <a:buChar char="Ø"/>
            </a:pPr>
            <a:r>
              <a:rPr lang="en-GB" sz="2000" dirty="0"/>
              <a:t>Concept checking. </a:t>
            </a:r>
          </a:p>
          <a:p>
            <a:pPr>
              <a:buFont typeface="Wingdings" panose="05000000000000000000" pitchFamily="2" charset="2"/>
              <a:buChar char="Ø"/>
            </a:pPr>
            <a:endParaRPr lang="en-GB" sz="2000" dirty="0"/>
          </a:p>
        </p:txBody>
      </p:sp>
      <p:pic>
        <p:nvPicPr>
          <p:cNvPr id="15" name="Picture 15"/>
          <p:cNvPicPr>
            <a:picLocks noChangeAspect="1"/>
          </p:cNvPicPr>
          <p:nvPr/>
        </p:nvPicPr>
        <p:blipFill rotWithShape="1">
          <a:blip r:embed="rId2"/>
          <a:srcRect r="91591"/>
          <a:stretch>
            <a:fillRect/>
          </a:stretch>
        </p:blipFill>
        <p:spPr>
          <a:xfrm>
            <a:off x="9128464" y="-1"/>
            <a:ext cx="625136" cy="7315202"/>
          </a:xfrm>
          <a:prstGeom prst="rect">
            <a:avLst/>
          </a:prstGeom>
        </p:spPr>
      </p:pic>
      <p:grpSp>
        <p:nvGrpSpPr>
          <p:cNvPr id="11" name="Group 11"/>
          <p:cNvGrpSpPr/>
          <p:nvPr/>
        </p:nvGrpSpPr>
        <p:grpSpPr>
          <a:xfrm rot="5400000">
            <a:off x="5260234" y="3429825"/>
            <a:ext cx="7315200" cy="455549"/>
            <a:chOff x="0" y="0"/>
            <a:chExt cx="3935972" cy="245110"/>
          </a:xfrm>
        </p:grpSpPr>
        <p:sp>
          <p:nvSpPr>
            <p:cNvPr id="12" name="Freeform 12"/>
            <p:cNvSpPr/>
            <p:nvPr/>
          </p:nvSpPr>
          <p:spPr>
            <a:xfrm>
              <a:off x="0" y="16891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F7E25"/>
            </a:solidFill>
          </p:spPr>
        </p:sp>
        <p:sp>
          <p:nvSpPr>
            <p:cNvPr id="13" name="Freeform 13"/>
            <p:cNvSpPr/>
            <p:nvPr/>
          </p:nvSpPr>
          <p:spPr>
            <a:xfrm>
              <a:off x="0" y="0"/>
              <a:ext cx="3935972" cy="76200"/>
            </a:xfrm>
            <a:custGeom>
              <a:avLst/>
              <a:gdLst/>
              <a:ahLst/>
              <a:cxnLst/>
              <a:rect l="l" t="t" r="r" b="b"/>
              <a:pathLst>
                <a:path w="3935972" h="76200">
                  <a:moveTo>
                    <a:pt x="0" y="0"/>
                  </a:moveTo>
                  <a:lnTo>
                    <a:pt x="3935972" y="0"/>
                  </a:lnTo>
                  <a:lnTo>
                    <a:pt x="3935972" y="76200"/>
                  </a:lnTo>
                  <a:lnTo>
                    <a:pt x="0" y="76200"/>
                  </a:lnTo>
                  <a:close/>
                </a:path>
              </a:pathLst>
            </a:custGeom>
            <a:solidFill>
              <a:srgbClr val="F6C851"/>
            </a:solidFill>
          </p:spPr>
        </p:sp>
      </p:grpSp>
      <p:pic>
        <p:nvPicPr>
          <p:cNvPr id="14" name="Picture 14"/>
          <p:cNvPicPr>
            <a:picLocks noChangeAspect="1"/>
          </p:cNvPicPr>
          <p:nvPr/>
        </p:nvPicPr>
        <p:blipFill>
          <a:blip r:embed="rId3"/>
          <a:srcRect r="66477"/>
          <a:stretch>
            <a:fillRect/>
          </a:stretch>
        </p:blipFill>
        <p:spPr>
          <a:xfrm>
            <a:off x="47625" y="6364628"/>
            <a:ext cx="1021736" cy="950572"/>
          </a:xfrm>
          <a:prstGeom prst="rect">
            <a:avLst/>
          </a:prstGeom>
        </p:spPr>
      </p:pic>
    </p:spTree>
    <p:extLst>
      <p:ext uri="{BB962C8B-B14F-4D97-AF65-F5344CB8AC3E}">
        <p14:creationId xmlns:p14="http://schemas.microsoft.com/office/powerpoint/2010/main" val="943968108"/>
      </p:ext>
    </p:extLst>
  </p:cSld>
  <p:clrMapOvr>
    <a:masterClrMapping/>
  </p:clrMapOvr>
  <p:transition spd="med"/>
</p:sld>
</file>

<file path=ppt/slides/slide73.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pic>
        <p:nvPicPr>
          <p:cNvPr id="185" name="Picture 14" descr="Picture 14"/>
          <p:cNvPicPr>
            <a:picLocks noChangeAspect="1"/>
          </p:cNvPicPr>
          <p:nvPr/>
        </p:nvPicPr>
        <p:blipFill>
          <a:blip r:embed="rId2"/>
          <a:srcRect r="66477"/>
          <a:stretch>
            <a:fillRect/>
          </a:stretch>
        </p:blipFill>
        <p:spPr>
          <a:xfrm>
            <a:off x="8475344" y="6364628"/>
            <a:ext cx="1021737" cy="950573"/>
          </a:xfrm>
          <a:prstGeom prst="rect">
            <a:avLst/>
          </a:prstGeom>
          <a:ln w="12700">
            <a:miter lim="400000"/>
          </a:ln>
        </p:spPr>
      </p:pic>
      <p:pic>
        <p:nvPicPr>
          <p:cNvPr id="186" name="Picture 2" descr="Picture 2"/>
          <p:cNvPicPr>
            <a:picLocks noChangeAspect="1"/>
          </p:cNvPicPr>
          <p:nvPr/>
        </p:nvPicPr>
        <p:blipFill>
          <a:blip r:embed="rId3"/>
          <a:srcRect t="798" r="88376"/>
          <a:stretch>
            <a:fillRect/>
          </a:stretch>
        </p:blipFill>
        <p:spPr>
          <a:xfrm rot="10800000">
            <a:off x="-76201" y="-2"/>
            <a:ext cx="864123" cy="7315201"/>
          </a:xfrm>
          <a:prstGeom prst="rect">
            <a:avLst/>
          </a:prstGeom>
          <a:ln w="12700">
            <a:miter lim="400000"/>
          </a:ln>
        </p:spPr>
      </p:pic>
      <p:grpSp>
        <p:nvGrpSpPr>
          <p:cNvPr id="189" name="Group 3"/>
          <p:cNvGrpSpPr/>
          <p:nvPr/>
        </p:nvGrpSpPr>
        <p:grpSpPr>
          <a:xfrm>
            <a:off x="778396" y="-1"/>
            <a:ext cx="455550" cy="7315201"/>
            <a:chOff x="0" y="0"/>
            <a:chExt cx="455549" cy="7315200"/>
          </a:xfrm>
        </p:grpSpPr>
        <p:sp>
          <p:nvSpPr>
            <p:cNvPr id="187" name="Freeform 4"/>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88" name="Freeform 5"/>
            <p:cNvSpPr/>
            <p:nvPr/>
          </p:nvSpPr>
          <p:spPr>
            <a:xfrm rot="5400000">
              <a:off x="-3272862" y="3586789"/>
              <a:ext cx="7315201" cy="141622"/>
            </a:xfrm>
            <a:prstGeom prst="rect">
              <a:avLst/>
            </a:prstGeom>
            <a:solidFill>
              <a:srgbClr val="28AD18"/>
            </a:solidFill>
            <a:ln w="12700" cap="flat">
              <a:noFill/>
              <a:miter lim="400000"/>
            </a:ln>
            <a:effectLst/>
          </p:spPr>
          <p:txBody>
            <a:bodyPr wrap="square" lIns="45719" tIns="45719" rIns="45719" bIns="45719" numCol="1" anchor="t">
              <a:noAutofit/>
            </a:bodyPr>
            <a:lstStyle/>
            <a:p>
              <a:endParaRPr/>
            </a:p>
          </p:txBody>
        </p:sp>
      </p:grpSp>
      <p:pic>
        <p:nvPicPr>
          <p:cNvPr id="190" name="Content Placeholder 2" descr="Content Placeholder 2"/>
          <p:cNvPicPr>
            <a:picLocks noChangeAspect="1"/>
          </p:cNvPicPr>
          <p:nvPr/>
        </p:nvPicPr>
        <p:blipFill>
          <a:blip r:embed="rId4"/>
          <a:stretch>
            <a:fillRect/>
          </a:stretch>
        </p:blipFill>
        <p:spPr>
          <a:xfrm>
            <a:off x="1233945" y="0"/>
            <a:ext cx="8558913" cy="7315200"/>
          </a:xfrm>
          <a:prstGeom prst="rect">
            <a:avLst/>
          </a:prstGeom>
          <a:ln w="12700">
            <a:miter lim="400000"/>
          </a:ln>
        </p:spPr>
      </p:pic>
    </p:spTree>
    <p:extLst>
      <p:ext uri="{BB962C8B-B14F-4D97-AF65-F5344CB8AC3E}">
        <p14:creationId xmlns:p14="http://schemas.microsoft.com/office/powerpoint/2010/main" val="3774890700"/>
      </p:ext>
    </p:extLst>
  </p:cSld>
  <p:clrMapOvr>
    <a:masterClrMapping/>
  </p:clrMapOvr>
  <p:transition spd="med"/>
</p:sld>
</file>

<file path=ppt/slides/slide74.xml><?xml version="1.0" encoding="utf-8"?>
<p:sld xmlns:a="http://schemas.openxmlformats.org/drawingml/2006/main" xmlns:r="http://schemas.openxmlformats.org/officeDocument/2006/relationships" xmlns:p="http://schemas.openxmlformats.org/presentationml/2006/main">
  <p:cSld>
    <p:bg>
      <p:bgPr>
        <a:blipFill rotWithShape="1">
          <a:blip r:embed="rId2"/>
          <a:srcRect/>
          <a:stretch>
            <a:fillRect/>
          </a:stretch>
        </a:blipFill>
        <a:effectLst/>
      </p:bgPr>
    </p:bg>
    <p:spTree>
      <p:nvGrpSpPr>
        <p:cNvPr id="1" name=""/>
        <p:cNvGrpSpPr/>
        <p:nvPr/>
      </p:nvGrpSpPr>
      <p:grpSpPr>
        <a:xfrm>
          <a:off x="0" y="0"/>
          <a:ext cx="0" cy="0"/>
          <a:chOff x="0" y="0"/>
          <a:chExt cx="0" cy="0"/>
        </a:xfrm>
      </p:grpSpPr>
      <p:pic>
        <p:nvPicPr>
          <p:cNvPr id="94" name="Picture 2" descr="Picture 2"/>
          <p:cNvPicPr>
            <a:picLocks noChangeAspect="1"/>
          </p:cNvPicPr>
          <p:nvPr/>
        </p:nvPicPr>
        <p:blipFill>
          <a:blip r:embed="rId3">
            <a:alphaModFix amt="58000"/>
          </a:blip>
          <a:srcRect l="2172" t="5660" b="21254"/>
          <a:stretch>
            <a:fillRect/>
          </a:stretch>
        </p:blipFill>
        <p:spPr>
          <a:xfrm>
            <a:off x="0" y="832"/>
            <a:ext cx="9753604" cy="7314368"/>
          </a:xfrm>
          <a:prstGeom prst="rect">
            <a:avLst/>
          </a:prstGeom>
          <a:ln w="12700">
            <a:miter lim="400000"/>
          </a:ln>
        </p:spPr>
      </p:pic>
      <p:grpSp>
        <p:nvGrpSpPr>
          <p:cNvPr id="97" name="Group 3"/>
          <p:cNvGrpSpPr/>
          <p:nvPr/>
        </p:nvGrpSpPr>
        <p:grpSpPr>
          <a:xfrm>
            <a:off x="5867736" y="503744"/>
            <a:ext cx="3885866" cy="455550"/>
            <a:chOff x="0" y="0"/>
            <a:chExt cx="3885865" cy="455548"/>
          </a:xfrm>
        </p:grpSpPr>
        <p:sp>
          <p:nvSpPr>
            <p:cNvPr id="95" name="Freeform 4"/>
            <p:cNvSpPr/>
            <p:nvPr/>
          </p:nvSpPr>
          <p:spPr>
            <a:xfrm>
              <a:off x="0" y="313927"/>
              <a:ext cx="3885866"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96" name="Freeform 5"/>
            <p:cNvSpPr/>
            <p:nvPr/>
          </p:nvSpPr>
          <p:spPr>
            <a:xfrm>
              <a:off x="0" y="-1"/>
              <a:ext cx="3885866" cy="141623"/>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grpSp>
      <p:sp>
        <p:nvSpPr>
          <p:cNvPr id="99" name="TextBox 9"/>
          <p:cNvSpPr txBox="1"/>
          <p:nvPr/>
        </p:nvSpPr>
        <p:spPr>
          <a:xfrm>
            <a:off x="206457" y="2013148"/>
            <a:ext cx="9340686" cy="3925626"/>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0" tIns="0" rIns="0" bIns="0">
            <a:spAutoFit/>
          </a:bodyPr>
          <a:lstStyle/>
          <a:p>
            <a:pPr algn="ctr">
              <a:lnSpc>
                <a:spcPts val="3800"/>
              </a:lnSpc>
              <a:defRPr sz="4400" b="1">
                <a:solidFill>
                  <a:srgbClr val="FFFFFF"/>
                </a:solidFill>
              </a:defRPr>
            </a:pPr>
            <a:endParaRPr lang="en-GB" sz="4000" dirty="0"/>
          </a:p>
          <a:p>
            <a:pPr algn="ctr">
              <a:lnSpc>
                <a:spcPts val="3800"/>
              </a:lnSpc>
              <a:defRPr sz="4400" b="1">
                <a:solidFill>
                  <a:srgbClr val="FFFFFF"/>
                </a:solidFill>
              </a:defRPr>
            </a:pPr>
            <a:endParaRPr lang="en-GB" sz="4000" dirty="0"/>
          </a:p>
          <a:p>
            <a:pPr algn="ctr">
              <a:lnSpc>
                <a:spcPts val="3800"/>
              </a:lnSpc>
              <a:defRPr sz="4400" b="1">
                <a:solidFill>
                  <a:srgbClr val="FFFFFF"/>
                </a:solidFill>
              </a:defRPr>
            </a:pPr>
            <a:r>
              <a:rPr lang="en-GB" sz="4000" dirty="0"/>
              <a:t>Recognising and handling behavioural biases throughout the customer journey.</a:t>
            </a:r>
          </a:p>
          <a:p>
            <a:pPr algn="ctr">
              <a:lnSpc>
                <a:spcPts val="3800"/>
              </a:lnSpc>
              <a:defRPr sz="4400" b="1">
                <a:solidFill>
                  <a:srgbClr val="FFFFFF"/>
                </a:solidFill>
              </a:defRPr>
            </a:pPr>
            <a:endParaRPr lang="en-GB" sz="4000" dirty="0"/>
          </a:p>
          <a:p>
            <a:pPr algn="ctr">
              <a:lnSpc>
                <a:spcPts val="3800"/>
              </a:lnSpc>
              <a:defRPr sz="4400" b="1">
                <a:solidFill>
                  <a:srgbClr val="FFFFFF"/>
                </a:solidFill>
              </a:defRPr>
            </a:pPr>
            <a:endParaRPr lang="en-GB" sz="4000" dirty="0"/>
          </a:p>
          <a:p>
            <a:pPr algn="ctr">
              <a:lnSpc>
                <a:spcPts val="3800"/>
              </a:lnSpc>
              <a:defRPr sz="4400" b="1">
                <a:solidFill>
                  <a:srgbClr val="FFFFFF"/>
                </a:solidFill>
              </a:defRPr>
            </a:pPr>
            <a:r>
              <a:rPr lang="en-GB" sz="4000" dirty="0"/>
              <a:t> </a:t>
            </a:r>
            <a:br>
              <a:rPr dirty="0"/>
            </a:br>
            <a:endParaRPr dirty="0"/>
          </a:p>
        </p:txBody>
      </p:sp>
      <p:grpSp>
        <p:nvGrpSpPr>
          <p:cNvPr id="105" name="Group 13"/>
          <p:cNvGrpSpPr/>
          <p:nvPr/>
        </p:nvGrpSpPr>
        <p:grpSpPr>
          <a:xfrm>
            <a:off x="-1" y="5420035"/>
            <a:ext cx="3572981" cy="455550"/>
            <a:chOff x="0" y="0"/>
            <a:chExt cx="3572979" cy="455548"/>
          </a:xfrm>
        </p:grpSpPr>
        <p:sp>
          <p:nvSpPr>
            <p:cNvPr id="103" name="Freeform 14"/>
            <p:cNvSpPr/>
            <p:nvPr/>
          </p:nvSpPr>
          <p:spPr>
            <a:xfrm>
              <a:off x="-1" y="313927"/>
              <a:ext cx="3572981" cy="141622"/>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sp>
          <p:nvSpPr>
            <p:cNvPr id="104" name="Freeform 15"/>
            <p:cNvSpPr/>
            <p:nvPr/>
          </p:nvSpPr>
          <p:spPr>
            <a:xfrm>
              <a:off x="-1" y="-1"/>
              <a:ext cx="3572981" cy="141623"/>
            </a:xfrm>
            <a:prstGeom prst="rect">
              <a:avLst/>
            </a:prstGeom>
            <a:solidFill>
              <a:srgbClr val="007BB6"/>
            </a:solidFill>
            <a:ln w="12700" cap="flat">
              <a:noFill/>
              <a:miter lim="400000"/>
            </a:ln>
            <a:effectLst/>
          </p:spPr>
          <p:txBody>
            <a:bodyPr wrap="square" lIns="45719" tIns="45719" rIns="45719" bIns="45719" numCol="1" anchor="t">
              <a:noAutofit/>
            </a:bodyPr>
            <a:lstStyle/>
            <a:p>
              <a:endParaRPr/>
            </a:p>
          </p:txBody>
        </p:sp>
      </p:grpSp>
      <p:pic>
        <p:nvPicPr>
          <p:cNvPr id="106" name="Picture 6" descr="Picture 6"/>
          <p:cNvPicPr>
            <a:picLocks noChangeAspect="1"/>
          </p:cNvPicPr>
          <p:nvPr/>
        </p:nvPicPr>
        <p:blipFill>
          <a:blip r:embed="rId4"/>
          <a:stretch>
            <a:fillRect/>
          </a:stretch>
        </p:blipFill>
        <p:spPr>
          <a:xfrm>
            <a:off x="103332" y="144930"/>
            <a:ext cx="3217335" cy="895415"/>
          </a:xfrm>
          <a:prstGeom prst="rect">
            <a:avLst/>
          </a:prstGeom>
          <a:ln w="12700">
            <a:miter lim="400000"/>
          </a:ln>
        </p:spPr>
      </p:pic>
    </p:spTree>
    <p:extLst>
      <p:ext uri="{BB962C8B-B14F-4D97-AF65-F5344CB8AC3E}">
        <p14:creationId xmlns:p14="http://schemas.microsoft.com/office/powerpoint/2010/main" val="2055402131"/>
      </p:ext>
    </p:extLst>
  </p:cSld>
  <p:clrMapOvr>
    <a:masterClrMapping/>
  </p:clrMapOvr>
  <p:transition spd="med"/>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normAutofit/>
          </a:bodyPr>
          <a:lstStyle>
            <a:lvl1pPr algn="l">
              <a:defRPr b="1"/>
            </a:lvl1pPr>
          </a:lstStyle>
          <a:p>
            <a:r>
              <a:rPr lang="en-GB" dirty="0"/>
              <a:t>The link to the Consumer Duty  </a:t>
            </a:r>
            <a:endParaRPr dirty="0"/>
          </a:p>
        </p:txBody>
      </p:sp>
      <p:sp>
        <p:nvSpPr>
          <p:cNvPr id="109" name="Content Placeholder 4"/>
          <p:cNvSpPr txBox="1">
            <a:spLocks noGrp="1"/>
          </p:cNvSpPr>
          <p:nvPr>
            <p:ph type="body" idx="1"/>
          </p:nvPr>
        </p:nvSpPr>
        <p:spPr>
          <a:xfrm>
            <a:off x="457200" y="1034143"/>
            <a:ext cx="8229600" cy="6172200"/>
          </a:xfrm>
          <a:prstGeom prst="rect">
            <a:avLst/>
          </a:prstGeom>
        </p:spPr>
        <p:txBody>
          <a:bodyPr>
            <a:normAutofit/>
          </a:bodyPr>
          <a:lstStyle/>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Biases can result in customer harm if exploited and can result in the customer not getting the best outcomes if not recognised and handled properly. </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A lot of this aspect will come down to product design and testing (better with consumer groups in controlled experiments).  </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This section will highlight some key issues you need to be aware of when communicating with and </a:t>
            </a:r>
            <a:r>
              <a:rPr lang="en-GB" sz="2800"/>
              <a:t>supporting customers. </a:t>
            </a:r>
            <a:endParaRPr lang="en-GB" sz="2800" dirty="0"/>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endParaRPr lang="en-GB"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538091656"/>
      </p:ext>
    </p:extLst>
  </p:cSld>
  <p:clrMapOvr>
    <a:masterClrMapping/>
  </p:clrMapOvr>
  <p:transition spd="med"/>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normAutofit/>
          </a:bodyPr>
          <a:lstStyle>
            <a:lvl1pPr algn="l">
              <a:defRPr b="1"/>
            </a:lvl1pPr>
          </a:lstStyle>
          <a:p>
            <a:r>
              <a:rPr lang="en-GB" dirty="0"/>
              <a:t>The link to the Consumer Duty  </a:t>
            </a:r>
            <a:endParaRPr dirty="0"/>
          </a:p>
        </p:txBody>
      </p:sp>
      <p:sp>
        <p:nvSpPr>
          <p:cNvPr id="109" name="Content Placeholder 4"/>
          <p:cNvSpPr txBox="1">
            <a:spLocks noGrp="1"/>
          </p:cNvSpPr>
          <p:nvPr>
            <p:ph type="body" idx="1"/>
          </p:nvPr>
        </p:nvSpPr>
        <p:spPr>
          <a:xfrm>
            <a:off x="457200" y="1034143"/>
            <a:ext cx="8229600" cy="6172200"/>
          </a:xfrm>
          <a:prstGeom prst="rect">
            <a:avLst/>
          </a:prstGeom>
        </p:spPr>
        <p:txBody>
          <a:bodyPr>
            <a:normAutofit/>
          </a:bodyPr>
          <a:lstStyle/>
          <a:p>
            <a:pPr>
              <a:spcBef>
                <a:spcPts val="600"/>
              </a:spcBef>
              <a:buSzTx/>
              <a:buFont typeface="Wingdings" panose="05000000000000000000" pitchFamily="2" charset="2"/>
              <a:buChar char="Ø"/>
              <a:defRPr sz="2700"/>
            </a:pPr>
            <a:endParaRPr lang="en-GB" sz="2800" dirty="0"/>
          </a:p>
          <a:p>
            <a:pPr marL="0" indent="0">
              <a:spcBef>
                <a:spcPts val="600"/>
              </a:spcBef>
              <a:buSzTx/>
              <a:buNone/>
              <a:defRPr sz="2700"/>
            </a:pPr>
            <a:r>
              <a:rPr lang="en-GB" sz="2400" dirty="0"/>
              <a:t>Paragraph 5.5:</a:t>
            </a:r>
          </a:p>
          <a:p>
            <a:pPr>
              <a:spcBef>
                <a:spcPts val="600"/>
              </a:spcBef>
              <a:buSzTx/>
              <a:buFont typeface="Wingdings" panose="05000000000000000000" pitchFamily="2" charset="2"/>
              <a:buChar char="Ø"/>
              <a:defRPr sz="2700"/>
            </a:pPr>
            <a:endParaRPr lang="en-GB" sz="2400" dirty="0"/>
          </a:p>
          <a:p>
            <a:pPr marL="0" indent="0">
              <a:spcBef>
                <a:spcPts val="600"/>
              </a:spcBef>
              <a:buSzTx/>
              <a:buNone/>
              <a:defRPr sz="2700"/>
            </a:pPr>
            <a:r>
              <a:rPr lang="en-GB" sz="2400" dirty="0"/>
              <a:t>	“Firms should proactively consider how consumers’ 	behavioural biases … might lead their products or services 	to cause foreseeable harm.”</a:t>
            </a:r>
          </a:p>
          <a:p>
            <a:pPr marL="0" indent="0">
              <a:spcBef>
                <a:spcPts val="600"/>
              </a:spcBef>
              <a:buSzTx/>
              <a:buNone/>
              <a:defRPr sz="2700"/>
            </a:pPr>
            <a:endParaRPr lang="en-GB" sz="2400" dirty="0"/>
          </a:p>
          <a:p>
            <a:pPr marL="0" indent="0">
              <a:spcBef>
                <a:spcPts val="600"/>
              </a:spcBef>
              <a:buSzTx/>
              <a:buNone/>
              <a:defRPr sz="2700"/>
            </a:pPr>
            <a:r>
              <a:rPr lang="en-GB" sz="2400" dirty="0"/>
              <a:t>Paragraph 8.10:</a:t>
            </a:r>
          </a:p>
          <a:p>
            <a:pPr marL="0" indent="0">
              <a:spcBef>
                <a:spcPts val="600"/>
              </a:spcBef>
              <a:buSzTx/>
              <a:buNone/>
              <a:defRPr sz="2700"/>
            </a:pPr>
            <a:endParaRPr lang="en-GB" sz="2400" dirty="0"/>
          </a:p>
          <a:p>
            <a:pPr marL="0" indent="0">
              <a:spcBef>
                <a:spcPts val="600"/>
              </a:spcBef>
              <a:buSzTx/>
              <a:buNone/>
              <a:defRPr sz="2700"/>
            </a:pPr>
            <a:r>
              <a:rPr lang="en-GB" sz="2400" dirty="0"/>
              <a:t>	“Firms should act in good faith and avoid designing or 	delivering communications in a way that exploits 	consumers’ information asymmetries and behavioural 	biases.” </a:t>
            </a:r>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621074819"/>
      </p:ext>
    </p:extLst>
  </p:cSld>
  <p:clrMapOvr>
    <a:masterClrMapping/>
  </p:clrMapOvr>
  <p:transition spd="med"/>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normAutofit/>
          </a:bodyPr>
          <a:lstStyle>
            <a:lvl1pPr algn="l">
              <a:defRPr b="1"/>
            </a:lvl1pPr>
          </a:lstStyle>
          <a:p>
            <a:r>
              <a:rPr lang="en-GB" dirty="0"/>
              <a:t>Bias in automated decision-making</a:t>
            </a:r>
            <a:endParaRPr dirty="0"/>
          </a:p>
        </p:txBody>
      </p:sp>
      <p:sp>
        <p:nvSpPr>
          <p:cNvPr id="109" name="Content Placeholder 4"/>
          <p:cNvSpPr txBox="1">
            <a:spLocks noGrp="1"/>
          </p:cNvSpPr>
          <p:nvPr>
            <p:ph type="body" idx="1"/>
          </p:nvPr>
        </p:nvSpPr>
        <p:spPr>
          <a:xfrm>
            <a:off x="457200" y="1034143"/>
            <a:ext cx="8229600" cy="6172200"/>
          </a:xfrm>
          <a:prstGeom prst="rect">
            <a:avLst/>
          </a:prstGeom>
        </p:spPr>
        <p:txBody>
          <a:bodyPr>
            <a:normAutofit/>
          </a:bodyPr>
          <a:lstStyle/>
          <a:p>
            <a:pPr>
              <a:spcBef>
                <a:spcPts val="600"/>
              </a:spcBef>
              <a:buSzTx/>
              <a:buFont typeface="Wingdings" panose="05000000000000000000" pitchFamily="2" charset="2"/>
              <a:buChar char="Ø"/>
              <a:defRPr sz="2700"/>
            </a:pPr>
            <a:endParaRPr lang="en-GB" sz="2800" dirty="0"/>
          </a:p>
          <a:p>
            <a:pPr marL="0" indent="0">
              <a:spcBef>
                <a:spcPts val="600"/>
              </a:spcBef>
              <a:buSzTx/>
              <a:buNone/>
              <a:defRPr sz="2700"/>
            </a:pPr>
            <a:r>
              <a:rPr lang="en-GB" sz="2400" dirty="0"/>
              <a:t>Paragraph 5.12 deals with examples that would constitute not acting in good faith:</a:t>
            </a:r>
          </a:p>
          <a:p>
            <a:pPr marL="0" indent="0">
              <a:spcBef>
                <a:spcPts val="600"/>
              </a:spcBef>
              <a:buSzTx/>
              <a:buNone/>
              <a:defRPr sz="2700"/>
            </a:pPr>
            <a:endParaRPr lang="en-GB" sz="2400" dirty="0"/>
          </a:p>
          <a:p>
            <a:pPr marL="0" indent="0">
              <a:spcBef>
                <a:spcPts val="600"/>
              </a:spcBef>
              <a:buSzTx/>
              <a:buNone/>
              <a:defRPr sz="2700"/>
            </a:pPr>
            <a:r>
              <a:rPr lang="en-GB" sz="2400" dirty="0"/>
              <a:t>“Using algorithms, including machine learning or artificial intelligence, within products or services in ways that could lead to consumer harm. This might apply where algorithms embed or amplify bias and lead to outcomes that are systematically worse for some groups of customers, unless differences in outcome can be justified objectively.”</a:t>
            </a:r>
          </a:p>
          <a:p>
            <a:pPr marL="0" indent="0">
              <a:spcBef>
                <a:spcPts val="600"/>
              </a:spcBef>
              <a:buSzTx/>
              <a:buNone/>
              <a:defRPr sz="2700"/>
            </a:pPr>
            <a:endParaRPr lang="en-GB" sz="2400" dirty="0"/>
          </a:p>
          <a:p>
            <a:pPr marL="0" indent="0">
              <a:spcBef>
                <a:spcPts val="600"/>
              </a:spcBef>
              <a:buSzTx/>
              <a:buNone/>
              <a:defRPr sz="2700"/>
            </a:pPr>
            <a:endParaRPr lang="en-GB" sz="24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857680822"/>
      </p:ext>
    </p:extLst>
  </p:cSld>
  <p:clrMapOvr>
    <a:masterClrMapping/>
  </p:clrMapOvr>
  <p:transition spd="med"/>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lang="en-GB" dirty="0"/>
              <a:t>What is behavioural economics?</a:t>
            </a:r>
            <a:endParaRPr dirty="0"/>
          </a:p>
        </p:txBody>
      </p:sp>
      <p:sp>
        <p:nvSpPr>
          <p:cNvPr id="109" name="Content Placeholder 4"/>
          <p:cNvSpPr txBox="1">
            <a:spLocks noGrp="1"/>
          </p:cNvSpPr>
          <p:nvPr>
            <p:ph type="body" idx="1"/>
          </p:nvPr>
        </p:nvSpPr>
        <p:spPr>
          <a:xfrm>
            <a:off x="457200" y="1208314"/>
            <a:ext cx="8229600" cy="6381526"/>
          </a:xfrm>
          <a:prstGeom prst="rect">
            <a:avLst/>
          </a:prstGeom>
        </p:spPr>
        <p:txBody>
          <a:bodyPr>
            <a:normAutofit fontScale="85000" lnSpcReduction="20000"/>
          </a:bodyPr>
          <a:lstStyle/>
          <a:p>
            <a:pPr marL="0" indent="0">
              <a:spcBef>
                <a:spcPts val="600"/>
              </a:spcBef>
              <a:buSzTx/>
              <a:buNone/>
              <a:defRPr sz="2700"/>
            </a:pPr>
            <a:endParaRPr lang="en-GB" sz="3000" dirty="0"/>
          </a:p>
          <a:p>
            <a:pPr>
              <a:spcBef>
                <a:spcPts val="600"/>
              </a:spcBef>
              <a:buSzTx/>
              <a:buFont typeface="Wingdings" panose="05000000000000000000" pitchFamily="2" charset="2"/>
              <a:buChar char="Ø"/>
              <a:defRPr sz="2700"/>
            </a:pPr>
            <a:r>
              <a:rPr lang="en-GB" sz="3000" dirty="0"/>
              <a:t>It is the study of how our decisions are affected by social and psychological influences. </a:t>
            </a:r>
          </a:p>
          <a:p>
            <a:pPr>
              <a:spcBef>
                <a:spcPts val="600"/>
              </a:spcBef>
              <a:buSzTx/>
              <a:buFont typeface="Wingdings" panose="05000000000000000000" pitchFamily="2" charset="2"/>
              <a:buChar char="Ø"/>
              <a:defRPr sz="2700"/>
            </a:pPr>
            <a:endParaRPr lang="en-GB" sz="3000" dirty="0"/>
          </a:p>
          <a:p>
            <a:pPr>
              <a:spcBef>
                <a:spcPts val="600"/>
              </a:spcBef>
              <a:buSzTx/>
              <a:buFont typeface="Wingdings" panose="05000000000000000000" pitchFamily="2" charset="2"/>
              <a:buChar char="Ø"/>
              <a:defRPr sz="2700"/>
            </a:pPr>
            <a:r>
              <a:rPr lang="en-GB" sz="3000" dirty="0"/>
              <a:t>Traditional economic theories assume that human-beings are rational and are able to calculate a benefits/costs analysis in an objective manner. </a:t>
            </a:r>
          </a:p>
          <a:p>
            <a:pPr>
              <a:spcBef>
                <a:spcPts val="600"/>
              </a:spcBef>
              <a:buSzTx/>
              <a:buFont typeface="Wingdings" panose="05000000000000000000" pitchFamily="2" charset="2"/>
              <a:buChar char="Ø"/>
              <a:defRPr sz="2700"/>
            </a:pPr>
            <a:endParaRPr lang="en-GB" sz="3000" dirty="0"/>
          </a:p>
          <a:p>
            <a:pPr>
              <a:spcBef>
                <a:spcPts val="600"/>
              </a:spcBef>
              <a:buSzTx/>
              <a:buFont typeface="Wingdings" panose="05000000000000000000" pitchFamily="2" charset="2"/>
              <a:buChar char="Ø"/>
              <a:defRPr sz="2700"/>
            </a:pPr>
            <a:r>
              <a:rPr lang="en-GB" sz="3000" dirty="0"/>
              <a:t>In essence, behavioural economics focuses on limits to rational decision-making and how these can be overcome. </a:t>
            </a:r>
          </a:p>
          <a:p>
            <a:pPr>
              <a:spcBef>
                <a:spcPts val="600"/>
              </a:spcBef>
              <a:buSzTx/>
              <a:buFont typeface="Wingdings" panose="05000000000000000000" pitchFamily="2" charset="2"/>
              <a:buChar char="Ø"/>
              <a:defRPr sz="2700"/>
            </a:pPr>
            <a:endParaRPr lang="en-GB" sz="3000" dirty="0"/>
          </a:p>
          <a:p>
            <a:pPr>
              <a:spcBef>
                <a:spcPts val="600"/>
              </a:spcBef>
              <a:buSzTx/>
              <a:buFont typeface="Wingdings" panose="05000000000000000000" pitchFamily="2" charset="2"/>
              <a:buChar char="Ø"/>
              <a:defRPr sz="2700"/>
            </a:pPr>
            <a:r>
              <a:rPr lang="en-GB" sz="3000" dirty="0"/>
              <a:t>In turn, we can learn how to “nudge” our clients towards better decisions.  But “nudging” must be done in the right way. </a:t>
            </a:r>
          </a:p>
          <a:p>
            <a:pPr marL="0" indent="0">
              <a:spcBef>
                <a:spcPts val="600"/>
              </a:spcBef>
              <a:buSzTx/>
              <a:buNone/>
              <a:defRPr sz="2700"/>
            </a:pPr>
            <a:endParaRPr lang="en-GB" sz="2800" dirty="0"/>
          </a:p>
          <a:p>
            <a:pPr marL="0" indent="0">
              <a:spcBef>
                <a:spcPts val="600"/>
              </a:spcBef>
              <a:buSzTx/>
              <a:buNone/>
              <a:defRPr sz="2800"/>
            </a:pPr>
            <a:r>
              <a:rPr lang="en-GB" sz="2800" dirty="0"/>
              <a:t> </a:t>
            </a: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3274372941"/>
      </p:ext>
    </p:extLst>
  </p:cSld>
  <p:clrMapOvr>
    <a:masterClrMapping/>
  </p:clrMapOvr>
  <p:transition spd="med"/>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noAutofit/>
          </a:bodyPr>
          <a:lstStyle>
            <a:lvl1pPr algn="l">
              <a:defRPr b="1"/>
            </a:lvl1pPr>
          </a:lstStyle>
          <a:p>
            <a:r>
              <a:rPr lang="en-GB" sz="3600" dirty="0"/>
              <a:t>We also need to understand expectations</a:t>
            </a:r>
            <a:endParaRPr sz="3600" dirty="0"/>
          </a:p>
        </p:txBody>
      </p:sp>
      <p:sp>
        <p:nvSpPr>
          <p:cNvPr id="109" name="Content Placeholder 4"/>
          <p:cNvSpPr txBox="1">
            <a:spLocks noGrp="1"/>
          </p:cNvSpPr>
          <p:nvPr>
            <p:ph type="body" idx="1"/>
          </p:nvPr>
        </p:nvSpPr>
        <p:spPr>
          <a:xfrm>
            <a:off x="457200" y="1251857"/>
            <a:ext cx="8229600" cy="6487886"/>
          </a:xfrm>
          <a:prstGeom prst="rect">
            <a:avLst/>
          </a:prstGeom>
        </p:spPr>
        <p:txBody>
          <a:bodyPr>
            <a:normAutofit fontScale="32500" lnSpcReduction="20000"/>
          </a:bodyPr>
          <a:lstStyle/>
          <a:p>
            <a:pPr>
              <a:buFont typeface="Wingdings" panose="05000000000000000000" pitchFamily="2" charset="2"/>
              <a:buChar char="Ø"/>
            </a:pPr>
            <a:endParaRPr lang="en-GB" sz="8600" dirty="0"/>
          </a:p>
          <a:p>
            <a:pPr algn="l">
              <a:buFont typeface="Wingdings" panose="05000000000000000000" pitchFamily="2" charset="2"/>
              <a:buChar char="Ø"/>
            </a:pPr>
            <a:r>
              <a:rPr lang="en-GB" sz="8600" b="1" i="0" dirty="0">
                <a:solidFill>
                  <a:srgbClr val="202124"/>
                </a:solidFill>
                <a:effectLst/>
              </a:rPr>
              <a:t>Explicit </a:t>
            </a:r>
            <a:r>
              <a:rPr lang="en-GB" sz="8600" i="0" dirty="0">
                <a:solidFill>
                  <a:srgbClr val="202124"/>
                </a:solidFill>
                <a:effectLst/>
              </a:rPr>
              <a:t>expectations</a:t>
            </a:r>
            <a:r>
              <a:rPr lang="en-GB" sz="8600" dirty="0">
                <a:solidFill>
                  <a:srgbClr val="202124"/>
                </a:solidFill>
              </a:rPr>
              <a:t>:</a:t>
            </a:r>
            <a:r>
              <a:rPr lang="en-GB" sz="8600" i="0" dirty="0">
                <a:solidFill>
                  <a:srgbClr val="202124"/>
                </a:solidFill>
                <a:effectLst/>
              </a:rPr>
              <a:t> What are they looking for?  What are they “hiring” your product or service to do?</a:t>
            </a:r>
          </a:p>
          <a:p>
            <a:pPr algn="l">
              <a:buFont typeface="Wingdings" panose="05000000000000000000" pitchFamily="2" charset="2"/>
              <a:buChar char="Ø"/>
            </a:pPr>
            <a:endParaRPr lang="en-GB" sz="8600" dirty="0">
              <a:solidFill>
                <a:srgbClr val="202124"/>
              </a:solidFill>
            </a:endParaRPr>
          </a:p>
          <a:p>
            <a:pPr algn="l">
              <a:buFont typeface="Wingdings" panose="05000000000000000000" pitchFamily="2" charset="2"/>
              <a:buChar char="Ø"/>
            </a:pPr>
            <a:r>
              <a:rPr lang="en-GB" sz="8600" b="1" i="0" dirty="0">
                <a:solidFill>
                  <a:srgbClr val="202124"/>
                </a:solidFill>
                <a:effectLst/>
              </a:rPr>
              <a:t>Implicit</a:t>
            </a:r>
            <a:r>
              <a:rPr lang="en-GB" sz="8600" i="0" dirty="0">
                <a:solidFill>
                  <a:srgbClr val="202124"/>
                </a:solidFill>
                <a:effectLst/>
              </a:rPr>
              <a:t> expectations</a:t>
            </a:r>
            <a:r>
              <a:rPr lang="en-GB" sz="8600" dirty="0">
                <a:solidFill>
                  <a:srgbClr val="202124"/>
                </a:solidFill>
              </a:rPr>
              <a:t>: what they expect from previous experience. </a:t>
            </a:r>
          </a:p>
          <a:p>
            <a:pPr algn="l">
              <a:buFont typeface="Wingdings" panose="05000000000000000000" pitchFamily="2" charset="2"/>
              <a:buChar char="Ø"/>
            </a:pPr>
            <a:endParaRPr lang="en-GB" sz="8600" i="0" dirty="0">
              <a:solidFill>
                <a:srgbClr val="202124"/>
              </a:solidFill>
              <a:effectLst/>
            </a:endParaRPr>
          </a:p>
          <a:p>
            <a:pPr algn="l">
              <a:buFont typeface="Wingdings" panose="05000000000000000000" pitchFamily="2" charset="2"/>
              <a:buChar char="Ø"/>
            </a:pPr>
            <a:r>
              <a:rPr lang="en-GB" sz="8600" b="1" i="0" dirty="0">
                <a:solidFill>
                  <a:srgbClr val="202124"/>
                </a:solidFill>
                <a:effectLst/>
              </a:rPr>
              <a:t>Interpersonal</a:t>
            </a:r>
            <a:r>
              <a:rPr lang="en-GB" sz="8600" i="0" dirty="0">
                <a:solidFill>
                  <a:srgbClr val="202124"/>
                </a:solidFill>
                <a:effectLst/>
              </a:rPr>
              <a:t> expectations</a:t>
            </a:r>
            <a:r>
              <a:rPr lang="en-GB" sz="8600" dirty="0">
                <a:solidFill>
                  <a:srgbClr val="202124"/>
                </a:solidFill>
              </a:rPr>
              <a:t>: customer service.</a:t>
            </a:r>
          </a:p>
          <a:p>
            <a:pPr algn="l">
              <a:buFont typeface="Wingdings" panose="05000000000000000000" pitchFamily="2" charset="2"/>
              <a:buChar char="Ø"/>
            </a:pPr>
            <a:endParaRPr lang="en-GB" sz="8600" i="0" dirty="0">
              <a:solidFill>
                <a:srgbClr val="202124"/>
              </a:solidFill>
              <a:effectLst/>
            </a:endParaRPr>
          </a:p>
          <a:p>
            <a:pPr algn="l">
              <a:buFont typeface="Wingdings" panose="05000000000000000000" pitchFamily="2" charset="2"/>
              <a:buChar char="Ø"/>
            </a:pPr>
            <a:r>
              <a:rPr lang="en-GB" sz="8600" b="1" i="0" dirty="0">
                <a:solidFill>
                  <a:srgbClr val="202124"/>
                </a:solidFill>
                <a:effectLst/>
              </a:rPr>
              <a:t>Digital</a:t>
            </a:r>
            <a:r>
              <a:rPr lang="en-GB" sz="8600" i="0" dirty="0">
                <a:solidFill>
                  <a:srgbClr val="202124"/>
                </a:solidFill>
                <a:effectLst/>
              </a:rPr>
              <a:t> expectations</a:t>
            </a:r>
            <a:r>
              <a:rPr lang="en-GB" sz="8600" dirty="0">
                <a:solidFill>
                  <a:srgbClr val="202124"/>
                </a:solidFill>
              </a:rPr>
              <a:t>: self-service. </a:t>
            </a:r>
          </a:p>
          <a:p>
            <a:pPr algn="l">
              <a:buFont typeface="Wingdings" panose="05000000000000000000" pitchFamily="2" charset="2"/>
              <a:buChar char="Ø"/>
            </a:pPr>
            <a:endParaRPr lang="en-GB" sz="8600" i="0" dirty="0">
              <a:solidFill>
                <a:srgbClr val="202124"/>
              </a:solidFill>
              <a:effectLst/>
            </a:endParaRPr>
          </a:p>
          <a:p>
            <a:pPr algn="l">
              <a:buFont typeface="Wingdings" panose="05000000000000000000" pitchFamily="2" charset="2"/>
              <a:buChar char="Ø"/>
            </a:pPr>
            <a:r>
              <a:rPr lang="en-GB" sz="8600" b="1" i="0" dirty="0">
                <a:solidFill>
                  <a:srgbClr val="202124"/>
                </a:solidFill>
                <a:effectLst/>
              </a:rPr>
              <a:t>Dynamic</a:t>
            </a:r>
            <a:r>
              <a:rPr lang="en-GB" sz="8600" i="0" dirty="0">
                <a:solidFill>
                  <a:srgbClr val="202124"/>
                </a:solidFill>
                <a:effectLst/>
              </a:rPr>
              <a:t> performance expectations</a:t>
            </a:r>
            <a:r>
              <a:rPr lang="en-GB" sz="8600" dirty="0">
                <a:solidFill>
                  <a:srgbClr val="202124"/>
                </a:solidFill>
              </a:rPr>
              <a:t>: how products and services develop and adapt to market conditions. </a:t>
            </a:r>
            <a:endParaRPr lang="en-GB" sz="8600" i="0" dirty="0">
              <a:solidFill>
                <a:srgbClr val="202124"/>
              </a:solidFill>
              <a:effectLst/>
            </a:endParaRPr>
          </a:p>
          <a:p>
            <a:pPr marL="0" indent="0">
              <a:spcBef>
                <a:spcPts val="600"/>
              </a:spcBef>
              <a:buSzTx/>
              <a:buNone/>
              <a:defRPr sz="2700"/>
            </a:pPr>
            <a:endParaRPr lang="en-GB" sz="7000" dirty="0"/>
          </a:p>
          <a:p>
            <a:pPr lvl="1">
              <a:spcBef>
                <a:spcPts val="600"/>
              </a:spcBef>
              <a:buSzTx/>
              <a:buFont typeface="Wingdings" panose="05000000000000000000" pitchFamily="2" charset="2"/>
              <a:buChar char="Ø"/>
              <a:defRPr sz="2700"/>
            </a:pPr>
            <a:endParaRPr lang="en-GB" sz="2800" dirty="0"/>
          </a:p>
          <a:p>
            <a:pPr lvl="1">
              <a:spcBef>
                <a:spcPts val="600"/>
              </a:spcBef>
              <a:buSzTx/>
              <a:buFont typeface="Wingdings" panose="05000000000000000000" pitchFamily="2" charset="2"/>
              <a:buChar char="Ø"/>
              <a:defRPr sz="2700"/>
            </a:pPr>
            <a:endParaRPr lang="en-GB" sz="2800" dirty="0"/>
          </a:p>
          <a:p>
            <a:pPr marL="0" indent="0">
              <a:spcBef>
                <a:spcPts val="600"/>
              </a:spcBef>
              <a:buSzTx/>
              <a:buNone/>
              <a:defRPr sz="2800"/>
            </a:pPr>
            <a:r>
              <a:rPr lang="en-GB" sz="2800" dirty="0"/>
              <a:t> </a:t>
            </a: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1184270113"/>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lang="en-GB" dirty="0"/>
              <a:t>Tailoring communication </a:t>
            </a:r>
            <a:endParaRPr dirty="0"/>
          </a:p>
        </p:txBody>
      </p:sp>
      <p:sp>
        <p:nvSpPr>
          <p:cNvPr id="109" name="Content Placeholder 4"/>
          <p:cNvSpPr txBox="1">
            <a:spLocks noGrp="1"/>
          </p:cNvSpPr>
          <p:nvPr>
            <p:ph type="body" idx="1"/>
          </p:nvPr>
        </p:nvSpPr>
        <p:spPr>
          <a:xfrm>
            <a:off x="457200" y="1600200"/>
            <a:ext cx="8229600" cy="5018314"/>
          </a:xfrm>
          <a:prstGeom prst="rect">
            <a:avLst/>
          </a:prstGeom>
        </p:spPr>
        <p:txBody>
          <a:bodyPr>
            <a:normAutofit/>
          </a:bodyPr>
          <a:lstStyle/>
          <a:p>
            <a:pPr marL="0" indent="0">
              <a:spcBef>
                <a:spcPts val="600"/>
              </a:spcBef>
              <a:buSzTx/>
              <a:buNone/>
              <a:defRPr sz="2800"/>
            </a:pPr>
            <a:endParaRPr lang="en-GB" sz="2400" dirty="0"/>
          </a:p>
          <a:p>
            <a:pPr marL="0" indent="0">
              <a:spcBef>
                <a:spcPts val="600"/>
              </a:spcBef>
              <a:buSzTx/>
              <a:buNone/>
              <a:defRPr sz="2800"/>
            </a:pPr>
            <a:endParaRPr lang="en-GB" sz="2400" dirty="0"/>
          </a:p>
          <a:p>
            <a:pPr marL="0" indent="0">
              <a:spcBef>
                <a:spcPts val="600"/>
              </a:spcBef>
              <a:buSzTx/>
              <a:buNone/>
              <a:defRPr sz="2800"/>
            </a:pPr>
            <a:r>
              <a:rPr lang="en-GB" sz="2400" dirty="0"/>
              <a:t>Paragraph 8.31 requires firms to </a:t>
            </a:r>
          </a:p>
          <a:p>
            <a:pPr marL="0" indent="0">
              <a:spcBef>
                <a:spcPts val="600"/>
              </a:spcBef>
              <a:buSzTx/>
              <a:buNone/>
              <a:defRPr sz="2800"/>
            </a:pPr>
            <a:endParaRPr lang="en-GB" sz="2400" dirty="0"/>
          </a:p>
          <a:p>
            <a:pPr marL="0" indent="0">
              <a:spcBef>
                <a:spcPts val="600"/>
              </a:spcBef>
              <a:buSzTx/>
              <a:buNone/>
              <a:defRPr sz="2800"/>
            </a:pPr>
            <a:r>
              <a:rPr lang="en-GB" sz="2400" dirty="0"/>
              <a:t>“… take into account what they know, or could reasonably be expected to know, about the sophistication, financial capabilities and vulnerability of the intended recipients of the communications and tailor them to meet their information needs as appropriate.”</a:t>
            </a:r>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947824417"/>
      </p:ext>
    </p:extLst>
  </p:cSld>
  <p:clrMapOvr>
    <a:masterClrMapping/>
  </p:clrMapOvr>
  <p:transition spd="med"/>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normAutofit/>
          </a:bodyPr>
          <a:lstStyle>
            <a:lvl1pPr algn="l">
              <a:defRPr b="1"/>
            </a:lvl1pPr>
          </a:lstStyle>
          <a:p>
            <a:r>
              <a:rPr lang="en-GB" dirty="0"/>
              <a:t>Nudging  </a:t>
            </a:r>
            <a:endParaRPr dirty="0"/>
          </a:p>
        </p:txBody>
      </p:sp>
      <p:sp>
        <p:nvSpPr>
          <p:cNvPr id="109" name="Content Placeholder 4"/>
          <p:cNvSpPr txBox="1">
            <a:spLocks noGrp="1"/>
          </p:cNvSpPr>
          <p:nvPr>
            <p:ph type="body" idx="1"/>
          </p:nvPr>
        </p:nvSpPr>
        <p:spPr>
          <a:xfrm>
            <a:off x="457200" y="1034143"/>
            <a:ext cx="8229600" cy="6172200"/>
          </a:xfrm>
          <a:prstGeom prst="rect">
            <a:avLst/>
          </a:prstGeom>
        </p:spPr>
        <p:txBody>
          <a:bodyPr>
            <a:normAutofit/>
          </a:bodyPr>
          <a:lstStyle/>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800"/>
            </a:pPr>
            <a:r>
              <a:rPr lang="en-GB" sz="2800" dirty="0"/>
              <a:t>When we recognise that people have cognitive biases and we recognise their expectations, we can begin to think about how we “nudge” them.</a:t>
            </a:r>
          </a:p>
          <a:p>
            <a:pPr marL="0" indent="0">
              <a:spcBef>
                <a:spcPts val="600"/>
              </a:spcBef>
              <a:buSzTx/>
              <a:buNone/>
              <a:defRPr sz="2800"/>
            </a:pPr>
            <a:endParaRPr lang="en-GB" sz="2800" dirty="0"/>
          </a:p>
          <a:p>
            <a:pPr>
              <a:spcBef>
                <a:spcPts val="600"/>
              </a:spcBef>
              <a:buSzTx/>
              <a:buFont typeface="Wingdings" panose="05000000000000000000" pitchFamily="2" charset="2"/>
              <a:buChar char="Ø"/>
              <a:defRPr sz="2800"/>
            </a:pPr>
            <a:r>
              <a:rPr lang="en-GB" sz="2800" dirty="0"/>
              <a:t>A nudge is a subtle way of addressing a person´s underlying cognitive processes and so they make decisions that are in their interests on an objectively informed basis.  </a:t>
            </a:r>
          </a:p>
          <a:p>
            <a:pPr>
              <a:spcBef>
                <a:spcPts val="600"/>
              </a:spcBef>
              <a:buSzTx/>
              <a:buFont typeface="Wingdings" panose="05000000000000000000" pitchFamily="2" charset="2"/>
              <a:buChar char="Ø"/>
              <a:defRPr sz="2800"/>
            </a:pPr>
            <a:endParaRPr lang="en-GB" sz="2800" dirty="0"/>
          </a:p>
          <a:p>
            <a:pPr>
              <a:spcBef>
                <a:spcPts val="600"/>
              </a:spcBef>
              <a:buSzTx/>
              <a:buFont typeface="Wingdings" panose="05000000000000000000" pitchFamily="2" charset="2"/>
              <a:buChar char="Ø"/>
              <a:defRPr sz="2800"/>
            </a:pPr>
            <a:r>
              <a:rPr lang="en-GB" sz="2800" dirty="0"/>
              <a:t>It is not about manipulating!  It is about making it easier for a person to decide and act!</a:t>
            </a:r>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1808162244"/>
      </p:ext>
    </p:extLst>
  </p:cSld>
  <p:clrMapOvr>
    <a:masterClrMapping/>
  </p:clrMapOvr>
  <p:transition spd="med"/>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normAutofit fontScale="90000"/>
          </a:bodyPr>
          <a:lstStyle>
            <a:lvl1pPr algn="l">
              <a:defRPr b="1"/>
            </a:lvl1pPr>
          </a:lstStyle>
          <a:p>
            <a:r>
              <a:rPr lang="en-GB" dirty="0"/>
              <a:t>The “job to be done” theory in insurance </a:t>
            </a:r>
            <a:endParaRPr dirty="0"/>
          </a:p>
        </p:txBody>
      </p:sp>
      <p:sp>
        <p:nvSpPr>
          <p:cNvPr id="109" name="Content Placeholder 4"/>
          <p:cNvSpPr txBox="1">
            <a:spLocks noGrp="1"/>
          </p:cNvSpPr>
          <p:nvPr>
            <p:ph type="body" idx="1"/>
          </p:nvPr>
        </p:nvSpPr>
        <p:spPr>
          <a:xfrm>
            <a:off x="457200" y="1417639"/>
            <a:ext cx="8229600" cy="5788704"/>
          </a:xfrm>
          <a:prstGeom prst="rect">
            <a:avLst/>
          </a:prstGeom>
        </p:spPr>
        <p:txBody>
          <a:bodyPr>
            <a:normAutofit fontScale="85000" lnSpcReduction="20000"/>
          </a:bodyPr>
          <a:lstStyle/>
          <a:p>
            <a:pPr marL="0" indent="0">
              <a:spcBef>
                <a:spcPts val="600"/>
              </a:spcBef>
              <a:buSzTx/>
              <a:buNone/>
              <a:defRPr sz="2700"/>
            </a:pPr>
            <a:endParaRPr lang="en-GB" sz="2800" dirty="0"/>
          </a:p>
          <a:p>
            <a:pPr>
              <a:spcBef>
                <a:spcPts val="600"/>
              </a:spcBef>
              <a:buSzTx/>
              <a:buFont typeface="Wingdings" panose="05000000000000000000" pitchFamily="2" charset="2"/>
              <a:buChar char="Ø"/>
              <a:defRPr sz="2800"/>
            </a:pPr>
            <a:r>
              <a:rPr lang="en-GB" sz="2800" b="1" dirty="0"/>
              <a:t>Investment: </a:t>
            </a:r>
            <a:r>
              <a:rPr lang="en-GB" sz="2800" dirty="0"/>
              <a:t>those who focus more on claims and see the payment of a premium as a worthwhile expenditure. </a:t>
            </a:r>
          </a:p>
          <a:p>
            <a:pPr>
              <a:spcBef>
                <a:spcPts val="600"/>
              </a:spcBef>
              <a:buSzTx/>
              <a:buFont typeface="Wingdings" panose="05000000000000000000" pitchFamily="2" charset="2"/>
              <a:buChar char="Ø"/>
              <a:defRPr sz="2800"/>
            </a:pPr>
            <a:endParaRPr lang="en-GB" sz="2800" dirty="0"/>
          </a:p>
          <a:p>
            <a:pPr>
              <a:spcBef>
                <a:spcPts val="600"/>
              </a:spcBef>
              <a:buSzTx/>
              <a:buFont typeface="Wingdings" panose="05000000000000000000" pitchFamily="2" charset="2"/>
              <a:buChar char="Ø"/>
              <a:defRPr sz="2800"/>
            </a:pPr>
            <a:r>
              <a:rPr lang="en-GB" sz="2800" b="1" dirty="0"/>
              <a:t>Satisfying requirements: </a:t>
            </a:r>
            <a:r>
              <a:rPr lang="en-GB" sz="2800" dirty="0"/>
              <a:t>the insurance is a sub-goal of satisfying the main goal of home ownership/car ownership etc. </a:t>
            </a:r>
          </a:p>
          <a:p>
            <a:pPr>
              <a:spcBef>
                <a:spcPts val="600"/>
              </a:spcBef>
              <a:buSzTx/>
              <a:buFont typeface="Wingdings" panose="05000000000000000000" pitchFamily="2" charset="2"/>
              <a:buChar char="Ø"/>
              <a:defRPr sz="2800"/>
            </a:pPr>
            <a:endParaRPr lang="en-GB" sz="2800" b="1" dirty="0"/>
          </a:p>
          <a:p>
            <a:pPr>
              <a:spcBef>
                <a:spcPts val="600"/>
              </a:spcBef>
              <a:buSzTx/>
              <a:buFont typeface="Wingdings" panose="05000000000000000000" pitchFamily="2" charset="2"/>
              <a:buChar char="Ø"/>
              <a:defRPr sz="2800"/>
            </a:pPr>
            <a:r>
              <a:rPr lang="en-GB" sz="2800" b="1" dirty="0"/>
              <a:t>Emotional goals: </a:t>
            </a:r>
            <a:r>
              <a:rPr lang="en-GB" sz="2800" dirty="0"/>
              <a:t>reduction of anxiety and avoidance of anticipated regret with a focus on outcome rather than probability. </a:t>
            </a:r>
          </a:p>
          <a:p>
            <a:pPr>
              <a:spcBef>
                <a:spcPts val="600"/>
              </a:spcBef>
              <a:buSzTx/>
              <a:buFont typeface="Wingdings" panose="05000000000000000000" pitchFamily="2" charset="2"/>
              <a:buChar char="Ø"/>
              <a:defRPr sz="2800"/>
            </a:pPr>
            <a:endParaRPr lang="en-GB" sz="2800" b="1" dirty="0"/>
          </a:p>
          <a:p>
            <a:pPr>
              <a:spcBef>
                <a:spcPts val="600"/>
              </a:spcBef>
              <a:buSzTx/>
              <a:buFont typeface="Wingdings" panose="05000000000000000000" pitchFamily="2" charset="2"/>
              <a:buChar char="Ø"/>
              <a:defRPr sz="2800"/>
            </a:pPr>
            <a:r>
              <a:rPr lang="en-GB" sz="2800" b="1" dirty="0"/>
              <a:t>Satisfying social norms / cognitive norms: </a:t>
            </a:r>
            <a:r>
              <a:rPr lang="en-GB" sz="2800" dirty="0"/>
              <a:t>even though the risk hasn´t changed, people will follow the herd or be subject to availability heuristics . </a:t>
            </a:r>
          </a:p>
          <a:p>
            <a:pPr>
              <a:spcBef>
                <a:spcPts val="600"/>
              </a:spcBef>
              <a:buSzTx/>
              <a:buFont typeface="Wingdings" panose="05000000000000000000" pitchFamily="2" charset="2"/>
              <a:buChar char="Ø"/>
              <a:defRPr sz="2800"/>
            </a:pPr>
            <a:endParaRPr lang="en-GB" sz="2800" b="1" dirty="0"/>
          </a:p>
          <a:p>
            <a:pPr marL="0" indent="0" algn="ctr">
              <a:spcBef>
                <a:spcPts val="600"/>
              </a:spcBef>
              <a:buSzTx/>
              <a:buNone/>
              <a:defRPr sz="2800"/>
            </a:pPr>
            <a:r>
              <a:rPr lang="en-GB" sz="1800" b="1" dirty="0"/>
              <a:t>Source: Insurance &amp; Behavioural Economics by H. </a:t>
            </a:r>
            <a:r>
              <a:rPr lang="en-GB" sz="1800" b="1" dirty="0" err="1"/>
              <a:t>Kunreuther</a:t>
            </a:r>
            <a:r>
              <a:rPr lang="en-GB" sz="1800" b="1" dirty="0"/>
              <a:t> et al</a:t>
            </a:r>
          </a:p>
          <a:p>
            <a:pPr>
              <a:spcBef>
                <a:spcPts val="600"/>
              </a:spcBef>
              <a:buSzTx/>
              <a:buFont typeface="Wingdings" panose="05000000000000000000" pitchFamily="2" charset="2"/>
              <a:buChar char="Ø"/>
              <a:defRPr sz="2700"/>
            </a:pPr>
            <a:endParaRPr lang="en-GB"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764529921"/>
      </p:ext>
    </p:extLst>
  </p:cSld>
  <p:clrMapOvr>
    <a:masterClrMapping/>
  </p:clrMapOvr>
  <p:transition spd="med"/>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noAutofit/>
          </a:bodyPr>
          <a:lstStyle>
            <a:lvl1pPr algn="l">
              <a:defRPr b="1"/>
            </a:lvl1pPr>
          </a:lstStyle>
          <a:p>
            <a:r>
              <a:rPr lang="en-GB" sz="3600" dirty="0"/>
              <a:t>Some key issues to be aware of</a:t>
            </a:r>
            <a:endParaRPr sz="3600" dirty="0"/>
          </a:p>
        </p:txBody>
      </p:sp>
      <p:sp>
        <p:nvSpPr>
          <p:cNvPr id="109" name="Content Placeholder 4"/>
          <p:cNvSpPr txBox="1">
            <a:spLocks noGrp="1"/>
          </p:cNvSpPr>
          <p:nvPr>
            <p:ph type="body" idx="1"/>
          </p:nvPr>
        </p:nvSpPr>
        <p:spPr>
          <a:xfrm>
            <a:off x="457200" y="1251857"/>
            <a:ext cx="8229600" cy="6487886"/>
          </a:xfrm>
          <a:prstGeom prst="rect">
            <a:avLst/>
          </a:prstGeom>
        </p:spPr>
        <p:txBody>
          <a:bodyPr>
            <a:normAutofit fontScale="92500" lnSpcReduction="10000"/>
          </a:bodyPr>
          <a:lstStyle/>
          <a:p>
            <a:pPr algn="l">
              <a:buFont typeface="Wingdings" panose="05000000000000000000" pitchFamily="2" charset="2"/>
              <a:buChar char="Ø"/>
            </a:pPr>
            <a:endParaRPr lang="en-GB" sz="2400" dirty="0"/>
          </a:p>
          <a:p>
            <a:pPr algn="l">
              <a:buFont typeface="Wingdings" panose="05000000000000000000" pitchFamily="2" charset="2"/>
              <a:buChar char="Ø"/>
            </a:pPr>
            <a:r>
              <a:rPr lang="en-GB" sz="2800" b="1" dirty="0"/>
              <a:t>Confirmation bias: </a:t>
            </a:r>
            <a:r>
              <a:rPr lang="en-GB" sz="2800" dirty="0"/>
              <a:t>customers will typically look for evidence to support their own beliefs.  Particularly prominent with views on risk. </a:t>
            </a:r>
          </a:p>
          <a:p>
            <a:pPr algn="l">
              <a:buFont typeface="Wingdings" panose="05000000000000000000" pitchFamily="2" charset="2"/>
              <a:buChar char="Ø"/>
            </a:pPr>
            <a:endParaRPr lang="en-GB" sz="2800" dirty="0"/>
          </a:p>
          <a:p>
            <a:pPr algn="l">
              <a:buFont typeface="Wingdings" panose="05000000000000000000" pitchFamily="2" charset="2"/>
              <a:buChar char="Ø"/>
            </a:pPr>
            <a:r>
              <a:rPr lang="en-GB" sz="2800" b="1" dirty="0"/>
              <a:t>Sunken costs fallacy: </a:t>
            </a:r>
            <a:r>
              <a:rPr lang="en-GB" sz="2800" dirty="0"/>
              <a:t>once time or money has been invested, even if a product is not performing, they may be tempted to invest more!</a:t>
            </a:r>
          </a:p>
          <a:p>
            <a:pPr algn="l">
              <a:buFont typeface="Wingdings" panose="05000000000000000000" pitchFamily="2" charset="2"/>
              <a:buChar char="Ø"/>
            </a:pPr>
            <a:endParaRPr lang="en-GB" sz="2800" dirty="0"/>
          </a:p>
          <a:p>
            <a:pPr algn="l">
              <a:buFont typeface="Wingdings" panose="05000000000000000000" pitchFamily="2" charset="2"/>
              <a:buChar char="Ø"/>
            </a:pPr>
            <a:r>
              <a:rPr lang="en-GB" sz="2800" b="1" dirty="0"/>
              <a:t>Friction avoidance and reducing cognitive load</a:t>
            </a:r>
            <a:r>
              <a:rPr lang="en-GB" sz="2800" dirty="0"/>
              <a:t>: customers may decide to do nothing (such as switch) if they don´t have to think about it. </a:t>
            </a:r>
          </a:p>
          <a:p>
            <a:pPr algn="l">
              <a:buFont typeface="Wingdings" panose="05000000000000000000" pitchFamily="2" charset="2"/>
              <a:buChar char="Ø"/>
            </a:pPr>
            <a:endParaRPr lang="en-GB" sz="2800" dirty="0"/>
          </a:p>
          <a:p>
            <a:pPr algn="l">
              <a:buFont typeface="Wingdings" panose="05000000000000000000" pitchFamily="2" charset="2"/>
              <a:buChar char="Ø"/>
            </a:pPr>
            <a:r>
              <a:rPr lang="en-GB" sz="2800" b="1" dirty="0"/>
              <a:t>Urgency</a:t>
            </a:r>
            <a:r>
              <a:rPr lang="en-GB" sz="2800" dirty="0"/>
              <a:t>: customers make the wrong decisions when they feel urgency or scarcity.</a:t>
            </a:r>
          </a:p>
          <a:p>
            <a:pPr algn="l">
              <a:buFont typeface="Wingdings" panose="05000000000000000000" pitchFamily="2" charset="2"/>
              <a:buChar char="Ø"/>
            </a:pPr>
            <a:endParaRPr lang="en-GB" sz="2400" dirty="0"/>
          </a:p>
          <a:p>
            <a:pPr algn="l">
              <a:buFont typeface="Wingdings" panose="05000000000000000000" pitchFamily="2" charset="2"/>
              <a:buChar char="Ø"/>
            </a:pPr>
            <a:endParaRPr lang="en-GB" sz="2400" dirty="0"/>
          </a:p>
          <a:p>
            <a:pPr marL="457200" lvl="1" indent="0">
              <a:spcBef>
                <a:spcPts val="600"/>
              </a:spcBef>
              <a:buSzTx/>
              <a:buNone/>
              <a:defRPr sz="2700"/>
            </a:pPr>
            <a:endParaRPr lang="en-GB" sz="2800" dirty="0"/>
          </a:p>
          <a:p>
            <a:pPr lvl="1">
              <a:spcBef>
                <a:spcPts val="600"/>
              </a:spcBef>
              <a:buSzTx/>
              <a:buFont typeface="Wingdings" panose="05000000000000000000" pitchFamily="2" charset="2"/>
              <a:buChar char="Ø"/>
              <a:defRPr sz="2700"/>
            </a:pPr>
            <a:endParaRPr lang="en-GB" sz="2800" dirty="0"/>
          </a:p>
          <a:p>
            <a:pPr marL="0" indent="0">
              <a:spcBef>
                <a:spcPts val="600"/>
              </a:spcBef>
              <a:buSzTx/>
              <a:buNone/>
              <a:defRPr sz="2800"/>
            </a:pP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4287984228"/>
      </p:ext>
    </p:extLst>
  </p:cSld>
  <p:clrMapOvr>
    <a:masterClrMapping/>
  </p:clrMapOvr>
  <p:transition spd="med"/>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lang="en-GB" dirty="0"/>
              <a:t>The affection effect</a:t>
            </a:r>
            <a:endParaRPr dirty="0"/>
          </a:p>
        </p:txBody>
      </p:sp>
      <p:sp>
        <p:nvSpPr>
          <p:cNvPr id="109" name="Content Placeholder 4"/>
          <p:cNvSpPr txBox="1">
            <a:spLocks noGrp="1"/>
          </p:cNvSpPr>
          <p:nvPr>
            <p:ph type="body" idx="1"/>
          </p:nvPr>
        </p:nvSpPr>
        <p:spPr>
          <a:xfrm>
            <a:off x="457200" y="1417639"/>
            <a:ext cx="8229600" cy="5788704"/>
          </a:xfrm>
          <a:prstGeom prst="rect">
            <a:avLst/>
          </a:prstGeom>
        </p:spPr>
        <p:txBody>
          <a:bodyPr>
            <a:normAutofit/>
          </a:bodyPr>
          <a:lstStyle/>
          <a:p>
            <a:pPr marL="0" indent="0">
              <a:spcBef>
                <a:spcPts val="600"/>
              </a:spcBef>
              <a:buSzTx/>
              <a:buNone/>
              <a:defRPr sz="2700"/>
            </a:pPr>
            <a:endParaRPr lang="en-GB" sz="7000" dirty="0"/>
          </a:p>
          <a:p>
            <a:pPr>
              <a:spcBef>
                <a:spcPts val="600"/>
              </a:spcBef>
              <a:buSzTx/>
              <a:buFont typeface="Wingdings" panose="05000000000000000000" pitchFamily="2" charset="2"/>
              <a:buChar char="Ø"/>
              <a:defRPr sz="2700"/>
            </a:pPr>
            <a:r>
              <a:rPr lang="en-GB" sz="2800" dirty="0"/>
              <a:t>Research from University of Chicago &amp; Wharton Business School, University of Pennsylvania. </a:t>
            </a:r>
          </a:p>
          <a:p>
            <a:pPr marL="457200" lvl="1" indent="0">
              <a:spcBef>
                <a:spcPts val="600"/>
              </a:spcBef>
              <a:buSzTx/>
              <a:buNone/>
              <a:defRPr sz="2700"/>
            </a:pPr>
            <a:endParaRPr lang="en-GB" sz="2800" dirty="0"/>
          </a:p>
          <a:p>
            <a:pPr>
              <a:spcBef>
                <a:spcPts val="600"/>
              </a:spcBef>
              <a:buSzTx/>
              <a:buFont typeface="Wingdings" panose="05000000000000000000" pitchFamily="2" charset="2"/>
              <a:buChar char="Ø"/>
              <a:defRPr sz="2700"/>
            </a:pPr>
            <a:r>
              <a:rPr lang="en-GB" sz="2800" dirty="0"/>
              <a:t>Traditional economic theory would assume rational people carry out a cost/benefit analysis.  Do you think that is the reality?</a:t>
            </a:r>
          </a:p>
          <a:p>
            <a:pPr lvl="1">
              <a:spcBef>
                <a:spcPts val="600"/>
              </a:spcBef>
              <a:buSzTx/>
              <a:buFont typeface="Wingdings" panose="05000000000000000000" pitchFamily="2" charset="2"/>
              <a:buChar char="Ø"/>
              <a:defRPr sz="2700"/>
            </a:pPr>
            <a:endParaRPr lang="en-GB" sz="2800" dirty="0"/>
          </a:p>
          <a:p>
            <a:pPr lvl="1">
              <a:spcBef>
                <a:spcPts val="600"/>
              </a:spcBef>
              <a:buSzTx/>
              <a:buFont typeface="Wingdings" panose="05000000000000000000" pitchFamily="2" charset="2"/>
              <a:buChar char="Ø"/>
              <a:defRPr sz="2700"/>
            </a:pPr>
            <a:endParaRPr lang="en-GB" sz="2800" dirty="0"/>
          </a:p>
          <a:p>
            <a:pPr marL="0" indent="0">
              <a:spcBef>
                <a:spcPts val="600"/>
              </a:spcBef>
              <a:buSzTx/>
              <a:buNone/>
              <a:defRPr sz="2800"/>
            </a:pPr>
            <a:r>
              <a:rPr lang="en-GB" sz="2800" dirty="0"/>
              <a:t> </a:t>
            </a: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754335182"/>
      </p:ext>
    </p:extLst>
  </p:cSld>
  <p:clrMapOvr>
    <a:masterClrMapping/>
  </p:clrMapOvr>
  <p:transition spd="med"/>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Content Placeholder 4"/>
          <p:cNvSpPr txBox="1">
            <a:spLocks noGrp="1"/>
          </p:cNvSpPr>
          <p:nvPr>
            <p:ph type="body" idx="1"/>
          </p:nvPr>
        </p:nvSpPr>
        <p:spPr>
          <a:xfrm>
            <a:off x="457200" y="609600"/>
            <a:ext cx="8229600" cy="6596743"/>
          </a:xfrm>
          <a:prstGeom prst="rect">
            <a:avLst/>
          </a:prstGeom>
        </p:spPr>
        <p:txBody>
          <a:bodyPr>
            <a:normAutofit/>
          </a:bodyPr>
          <a:lstStyle/>
          <a:p>
            <a:pPr marL="457200" lvl="1" indent="0">
              <a:spcBef>
                <a:spcPts val="600"/>
              </a:spcBef>
              <a:buSzTx/>
              <a:buNone/>
              <a:defRPr sz="2700"/>
            </a:pPr>
            <a:endParaRPr lang="en-GB" sz="2800" dirty="0"/>
          </a:p>
          <a:p>
            <a:pPr>
              <a:spcBef>
                <a:spcPts val="600"/>
              </a:spcBef>
              <a:buSzTx/>
              <a:buFont typeface="Wingdings" panose="05000000000000000000" pitchFamily="2" charset="2"/>
              <a:buChar char="Ø"/>
              <a:defRPr sz="2800"/>
            </a:pPr>
            <a:r>
              <a:rPr lang="en-GB" sz="2800" dirty="0"/>
              <a:t>This research showed that price sensitivity decreases the more affection someone has towards the object to be insured, even though a higher price brings no more benefits.  </a:t>
            </a:r>
          </a:p>
          <a:p>
            <a:pPr marL="0" indent="0">
              <a:spcBef>
                <a:spcPts val="600"/>
              </a:spcBef>
              <a:buSzTx/>
              <a:buNone/>
              <a:defRPr sz="2800"/>
            </a:pPr>
            <a:endParaRPr lang="en-GB" sz="2800" dirty="0"/>
          </a:p>
          <a:p>
            <a:pPr>
              <a:spcBef>
                <a:spcPts val="600"/>
              </a:spcBef>
              <a:buSzTx/>
              <a:buFont typeface="Wingdings" panose="05000000000000000000" pitchFamily="2" charset="2"/>
              <a:buChar char="Ø"/>
              <a:defRPr sz="2800"/>
            </a:pPr>
            <a:r>
              <a:rPr lang="en-GB" sz="2800" dirty="0"/>
              <a:t>The research concluded that when making buying decisions, people are anticipating their future feelings as well as their current feelings towards a particular object. </a:t>
            </a:r>
          </a:p>
          <a:p>
            <a:pPr>
              <a:spcBef>
                <a:spcPts val="600"/>
              </a:spcBef>
              <a:buSzTx/>
              <a:buFont typeface="Wingdings" panose="05000000000000000000" pitchFamily="2" charset="2"/>
              <a:buChar char="Ø"/>
              <a:defRPr sz="2800"/>
            </a:pPr>
            <a:endParaRPr lang="en-GB" sz="2800" dirty="0"/>
          </a:p>
          <a:p>
            <a:pPr>
              <a:spcBef>
                <a:spcPts val="600"/>
              </a:spcBef>
              <a:buSzTx/>
              <a:buFont typeface="Wingdings" panose="05000000000000000000" pitchFamily="2" charset="2"/>
              <a:buChar char="Ø"/>
              <a:defRPr sz="2800"/>
            </a:pPr>
            <a:r>
              <a:rPr lang="en-GB" sz="2800" dirty="0"/>
              <a:t>Be careful around emotive language. </a:t>
            </a: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4102234047"/>
      </p:ext>
    </p:extLst>
  </p:cSld>
  <p:clrMapOvr>
    <a:masterClrMapping/>
  </p:clrMapOvr>
  <p:transition spd="med"/>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Title 3"/>
          <p:cNvSpPr txBox="1">
            <a:spLocks noGrp="1"/>
          </p:cNvSpPr>
          <p:nvPr>
            <p:ph type="title"/>
          </p:nvPr>
        </p:nvSpPr>
        <p:spPr>
          <a:xfrm>
            <a:off x="457200" y="1"/>
            <a:ext cx="8229600" cy="1012370"/>
          </a:xfrm>
          <a:prstGeom prst="rect">
            <a:avLst/>
          </a:prstGeom>
        </p:spPr>
        <p:txBody>
          <a:bodyPr>
            <a:noAutofit/>
          </a:bodyPr>
          <a:lstStyle>
            <a:lvl1pPr algn="l">
              <a:defRPr b="1"/>
            </a:lvl1pPr>
          </a:lstStyle>
          <a:p>
            <a:r>
              <a:rPr lang="en-GB" sz="3200" dirty="0"/>
              <a:t>The less you know, the more you are afraid (the familiarity effect)</a:t>
            </a:r>
            <a:endParaRPr sz="3200" dirty="0"/>
          </a:p>
        </p:txBody>
      </p:sp>
      <p:sp>
        <p:nvSpPr>
          <p:cNvPr id="109" name="Content Placeholder 4"/>
          <p:cNvSpPr txBox="1">
            <a:spLocks noGrp="1"/>
          </p:cNvSpPr>
          <p:nvPr>
            <p:ph type="body" idx="1"/>
          </p:nvPr>
        </p:nvSpPr>
        <p:spPr>
          <a:xfrm>
            <a:off x="457200" y="816430"/>
            <a:ext cx="8229600" cy="6945084"/>
          </a:xfrm>
          <a:prstGeom prst="rect">
            <a:avLst/>
          </a:prstGeom>
        </p:spPr>
        <p:txBody>
          <a:bodyPr>
            <a:normAutofit fontScale="92500" lnSpcReduction="10000"/>
          </a:bodyPr>
          <a:lstStyle/>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Research into risk perception of investment products.</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People are affected by current emotions.</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It is all about how people “feel”.  </a:t>
            </a:r>
          </a:p>
          <a:p>
            <a:pPr marL="0" indent="0">
              <a:spcBef>
                <a:spcPts val="600"/>
              </a:spcBef>
              <a:buSzTx/>
              <a:buNone/>
              <a:defRPr sz="2700"/>
            </a:pPr>
            <a:endParaRPr lang="en-GB" sz="2800" dirty="0"/>
          </a:p>
          <a:p>
            <a:pPr>
              <a:spcBef>
                <a:spcPts val="600"/>
              </a:spcBef>
              <a:buSzTx/>
              <a:buFont typeface="Wingdings" panose="05000000000000000000" pitchFamily="2" charset="2"/>
              <a:buChar char="Ø"/>
              <a:defRPr sz="2700"/>
            </a:pPr>
            <a:r>
              <a:rPr lang="en-GB" sz="2800" b="1" dirty="0"/>
              <a:t>Familiarity: </a:t>
            </a:r>
            <a:r>
              <a:rPr lang="en-GB" sz="2800" dirty="0"/>
              <a:t>it explains why many investors forego diversification in portfolios when probability on return may be greater.   How does this translate to insurance?</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Self-perceived knowledge is the indicator to look out for.  Build familiarity over time.   The knowledge gap needs to be filled. Explore where they are getting their “information from”.  </a:t>
            </a:r>
          </a:p>
          <a:p>
            <a:pPr marL="0" indent="0">
              <a:spcBef>
                <a:spcPts val="600"/>
              </a:spcBef>
              <a:buSzTx/>
              <a:buNone/>
              <a:defRPr sz="2800"/>
            </a:pPr>
            <a:r>
              <a:rPr lang="en-GB" sz="2800" dirty="0"/>
              <a:t> </a:t>
            </a: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3228404618"/>
      </p:ext>
    </p:extLst>
  </p:cSld>
  <p:clrMapOvr>
    <a:masterClrMapping/>
  </p:clrMapOvr>
  <p:transition spd="med"/>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normAutofit/>
          </a:bodyPr>
          <a:lstStyle>
            <a:lvl1pPr algn="l">
              <a:defRPr b="1"/>
            </a:lvl1pPr>
          </a:lstStyle>
          <a:p>
            <a:r>
              <a:rPr lang="en-GB" dirty="0"/>
              <a:t>Recency &amp; herd effect</a:t>
            </a:r>
            <a:endParaRPr dirty="0"/>
          </a:p>
        </p:txBody>
      </p:sp>
      <p:sp>
        <p:nvSpPr>
          <p:cNvPr id="109" name="Content Placeholder 4"/>
          <p:cNvSpPr txBox="1">
            <a:spLocks noGrp="1"/>
          </p:cNvSpPr>
          <p:nvPr>
            <p:ph type="body" idx="1"/>
          </p:nvPr>
        </p:nvSpPr>
        <p:spPr>
          <a:xfrm>
            <a:off x="457200" y="1417639"/>
            <a:ext cx="8229600" cy="5788704"/>
          </a:xfrm>
          <a:prstGeom prst="rect">
            <a:avLst/>
          </a:prstGeom>
        </p:spPr>
        <p:txBody>
          <a:bodyPr>
            <a:normAutofit/>
          </a:bodyPr>
          <a:lstStyle/>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Recency of high profile events or experience from others results in people buying products even though their potential exposure has not altered.  Be aware of referencing recent examples if it is not likely to alter their specific exposure.  </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r>
              <a:rPr lang="en-GB" sz="2800" dirty="0"/>
              <a:t>Herd effect / conformity: people follow a group´s judgement.  This is particularly linked to the ambiguity effect.  When people are uncertain, they follow the herd!  Be careful of phrases you use.   </a:t>
            </a:r>
          </a:p>
          <a:p>
            <a:pPr marL="0" indent="0">
              <a:spcBef>
                <a:spcPts val="600"/>
              </a:spcBef>
              <a:buSzTx/>
              <a:buNone/>
              <a:defRPr sz="2800"/>
            </a:pPr>
            <a:r>
              <a:rPr lang="en-GB" sz="2800" dirty="0"/>
              <a:t> </a:t>
            </a: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3562402403"/>
      </p:ext>
    </p:extLst>
  </p:cSld>
  <p:clrMapOvr>
    <a:masterClrMapping/>
  </p:clrMapOvr>
  <p:transition spd="med"/>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normAutofit/>
          </a:bodyPr>
          <a:lstStyle>
            <a:lvl1pPr algn="l">
              <a:defRPr b="1"/>
            </a:lvl1pPr>
          </a:lstStyle>
          <a:p>
            <a:r>
              <a:rPr lang="en-GB" dirty="0"/>
              <a:t>The Asch experiment</a:t>
            </a:r>
            <a:endParaRPr dirty="0"/>
          </a:p>
        </p:txBody>
      </p:sp>
      <p:sp>
        <p:nvSpPr>
          <p:cNvPr id="109" name="Content Placeholder 4"/>
          <p:cNvSpPr txBox="1">
            <a:spLocks noGrp="1"/>
          </p:cNvSpPr>
          <p:nvPr>
            <p:ph type="body" idx="1"/>
          </p:nvPr>
        </p:nvSpPr>
        <p:spPr>
          <a:xfrm>
            <a:off x="457200" y="1417639"/>
            <a:ext cx="8229600" cy="5788704"/>
          </a:xfrm>
          <a:prstGeom prst="rect">
            <a:avLst/>
          </a:prstGeom>
        </p:spPr>
        <p:txBody>
          <a:bodyPr>
            <a:normAutofit/>
          </a:bodyPr>
          <a:lstStyle/>
          <a:p>
            <a:pPr>
              <a:spcBef>
                <a:spcPts val="600"/>
              </a:spcBef>
              <a:buSzTx/>
              <a:buFont typeface="Wingdings" panose="05000000000000000000" pitchFamily="2" charset="2"/>
              <a:buChar char="Ø"/>
              <a:defRPr sz="2700"/>
            </a:pPr>
            <a:endParaRPr lang="en-GB" sz="2800" dirty="0"/>
          </a:p>
          <a:p>
            <a:pPr marL="0" indent="0">
              <a:spcBef>
                <a:spcPts val="600"/>
              </a:spcBef>
              <a:buSzTx/>
              <a:buNone/>
              <a:defRPr sz="2800"/>
            </a:pPr>
            <a:r>
              <a:rPr lang="en-GB" sz="2800" dirty="0"/>
              <a:t> </a:t>
            </a: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pic>
        <p:nvPicPr>
          <p:cNvPr id="3" name="Picture 2">
            <a:extLst>
              <a:ext uri="{FF2B5EF4-FFF2-40B4-BE49-F238E27FC236}">
                <a16:creationId xmlns:a16="http://schemas.microsoft.com/office/drawing/2014/main" id="{E7738FFA-8714-E87A-D8A6-B6BEA8F62FD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19201" y="2076449"/>
            <a:ext cx="6368142" cy="3821111"/>
          </a:xfrm>
          <a:prstGeom prst="rect">
            <a:avLst/>
          </a:prstGeom>
        </p:spPr>
      </p:pic>
    </p:spTree>
    <p:extLst>
      <p:ext uri="{BB962C8B-B14F-4D97-AF65-F5344CB8AC3E}">
        <p14:creationId xmlns:p14="http://schemas.microsoft.com/office/powerpoint/2010/main" val="2896695856"/>
      </p:ext>
    </p:extLst>
  </p:cSld>
  <p:clrMapOvr>
    <a:masterClrMapping/>
  </p:clrMapOvr>
  <p:transition spd="med"/>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 name="Title 3"/>
          <p:cNvSpPr txBox="1">
            <a:spLocks noGrp="1"/>
          </p:cNvSpPr>
          <p:nvPr>
            <p:ph type="title"/>
          </p:nvPr>
        </p:nvSpPr>
        <p:spPr>
          <a:xfrm>
            <a:off x="457200" y="0"/>
            <a:ext cx="8229600" cy="1132116"/>
          </a:xfrm>
          <a:prstGeom prst="rect">
            <a:avLst/>
          </a:prstGeom>
        </p:spPr>
        <p:txBody>
          <a:bodyPr>
            <a:normAutofit/>
          </a:bodyPr>
          <a:lstStyle>
            <a:lvl1pPr algn="l">
              <a:defRPr b="1"/>
            </a:lvl1pPr>
          </a:lstStyle>
          <a:p>
            <a:r>
              <a:rPr lang="en-GB" dirty="0"/>
              <a:t>Testimonials or stats v stories </a:t>
            </a:r>
            <a:endParaRPr dirty="0"/>
          </a:p>
        </p:txBody>
      </p:sp>
      <p:sp>
        <p:nvSpPr>
          <p:cNvPr id="109" name="Content Placeholder 4"/>
          <p:cNvSpPr txBox="1">
            <a:spLocks noGrp="1"/>
          </p:cNvSpPr>
          <p:nvPr>
            <p:ph type="body" idx="1"/>
          </p:nvPr>
        </p:nvSpPr>
        <p:spPr>
          <a:xfrm>
            <a:off x="457200" y="1132115"/>
            <a:ext cx="8229600" cy="6183085"/>
          </a:xfrm>
          <a:prstGeom prst="rect">
            <a:avLst/>
          </a:prstGeom>
        </p:spPr>
        <p:txBody>
          <a:bodyPr>
            <a:noAutofit/>
          </a:bodyPr>
          <a:lstStyle/>
          <a:p>
            <a:pPr marL="0" indent="0">
              <a:buNone/>
            </a:pPr>
            <a:endParaRPr lang="en-GB" sz="3100" dirty="0"/>
          </a:p>
          <a:p>
            <a:pPr>
              <a:buFont typeface="Wingdings" panose="05000000000000000000" pitchFamily="2" charset="2"/>
              <a:buChar char="Ø"/>
            </a:pPr>
            <a:r>
              <a:rPr lang="en-GB" sz="2800" dirty="0"/>
              <a:t>Move away from focusing purely on features and benefits.  Reduce the cognitive overload.</a:t>
            </a:r>
          </a:p>
          <a:p>
            <a:pPr>
              <a:buFont typeface="Wingdings" panose="05000000000000000000" pitchFamily="2" charset="2"/>
              <a:buChar char="Ø"/>
            </a:pPr>
            <a:endParaRPr lang="en-GB" sz="2800" dirty="0"/>
          </a:p>
          <a:p>
            <a:pPr>
              <a:buFont typeface="Wingdings" panose="05000000000000000000" pitchFamily="2" charset="2"/>
              <a:buChar char="Ø"/>
            </a:pPr>
            <a:r>
              <a:rPr lang="en-GB" sz="2800" dirty="0"/>
              <a:t>Our products and services are so much more than information. </a:t>
            </a:r>
          </a:p>
          <a:p>
            <a:pPr>
              <a:buFont typeface="Wingdings" panose="05000000000000000000" pitchFamily="2" charset="2"/>
              <a:buChar char="Ø"/>
            </a:pPr>
            <a:endParaRPr lang="en-GB" sz="2800" dirty="0"/>
          </a:p>
          <a:p>
            <a:pPr>
              <a:buFont typeface="Wingdings" panose="05000000000000000000" pitchFamily="2" charset="2"/>
              <a:buChar char="Ø"/>
            </a:pPr>
            <a:r>
              <a:rPr lang="en-GB" sz="2800" dirty="0"/>
              <a:t>People don´t buy the product or service, they buy what it is going to do for them.  </a:t>
            </a:r>
          </a:p>
          <a:p>
            <a:pPr marL="0" indent="0">
              <a:spcBef>
                <a:spcPts val="600"/>
              </a:spcBef>
              <a:buSzTx/>
              <a:buNone/>
              <a:defRPr sz="2800">
                <a:solidFill>
                  <a:srgbClr val="0F253F"/>
                </a:solidFill>
              </a:defRPr>
            </a:pPr>
            <a:endParaRPr lang="en-GB" sz="2800" dirty="0"/>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endParaRPr lang="en-GB" sz="2800" b="1" dirty="0"/>
          </a:p>
          <a:p>
            <a:pPr>
              <a:spcBef>
                <a:spcPts val="600"/>
              </a:spcBef>
              <a:buSzTx/>
              <a:buFont typeface="Wingdings" panose="05000000000000000000" pitchFamily="2" charset="2"/>
              <a:buChar char="Ø"/>
              <a:defRPr sz="2700"/>
            </a:pPr>
            <a:endParaRPr lang="en-GB" sz="2800" b="1" dirty="0"/>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endParaRPr lang="en-GB" sz="2800" dirty="0"/>
          </a:p>
          <a:p>
            <a:pPr marL="0" indent="0">
              <a:spcBef>
                <a:spcPts val="600"/>
              </a:spcBef>
              <a:buSzTx/>
              <a:buNone/>
              <a:defRPr sz="2800"/>
            </a:pPr>
            <a:r>
              <a:rPr lang="en-GB" sz="2800" dirty="0"/>
              <a:t> </a:t>
            </a: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3926454431"/>
      </p:ext>
    </p:extLst>
  </p:cSld>
  <p:clrMapOvr>
    <a:masterClrMapping/>
  </p:clrMapOvr>
  <p:transition spd="med"/>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 name="Content Placeholder 4"/>
          <p:cNvSpPr txBox="1">
            <a:spLocks noGrp="1"/>
          </p:cNvSpPr>
          <p:nvPr>
            <p:ph type="body" idx="1"/>
          </p:nvPr>
        </p:nvSpPr>
        <p:spPr>
          <a:xfrm>
            <a:off x="457200" y="783771"/>
            <a:ext cx="8229600" cy="6531429"/>
          </a:xfrm>
          <a:prstGeom prst="rect">
            <a:avLst/>
          </a:prstGeom>
        </p:spPr>
        <p:txBody>
          <a:bodyPr>
            <a:noAutofit/>
          </a:bodyPr>
          <a:lstStyle/>
          <a:p>
            <a:pPr marL="0" indent="0">
              <a:buNone/>
            </a:pPr>
            <a:endParaRPr lang="en-GB" sz="3100" dirty="0"/>
          </a:p>
          <a:p>
            <a:pPr>
              <a:buFont typeface="Wingdings" panose="05000000000000000000" pitchFamily="2" charset="2"/>
              <a:buChar char="Ø"/>
            </a:pPr>
            <a:r>
              <a:rPr lang="en-GB" sz="2800" dirty="0"/>
              <a:t>Focus on the job, not the product or service. </a:t>
            </a:r>
          </a:p>
          <a:p>
            <a:pPr>
              <a:buFont typeface="Wingdings" panose="05000000000000000000" pitchFamily="2" charset="2"/>
              <a:buChar char="Ø"/>
            </a:pPr>
            <a:endParaRPr lang="en-GB" sz="2800" dirty="0"/>
          </a:p>
          <a:p>
            <a:pPr>
              <a:buFont typeface="Wingdings" panose="05000000000000000000" pitchFamily="2" charset="2"/>
              <a:buChar char="Ø"/>
            </a:pPr>
            <a:r>
              <a:rPr lang="en-GB" sz="2800" dirty="0"/>
              <a:t>Normal …… revelation …… new normal.</a:t>
            </a:r>
          </a:p>
          <a:p>
            <a:pPr>
              <a:buFont typeface="Wingdings" panose="05000000000000000000" pitchFamily="2" charset="2"/>
              <a:buChar char="Ø"/>
            </a:pPr>
            <a:endParaRPr lang="en-GB" sz="2800" dirty="0"/>
          </a:p>
          <a:p>
            <a:pPr>
              <a:buFont typeface="Wingdings" panose="05000000000000000000" pitchFamily="2" charset="2"/>
              <a:buChar char="Ø"/>
            </a:pPr>
            <a:r>
              <a:rPr lang="en-GB" sz="2800" dirty="0"/>
              <a:t>Focus on characters and not the product. Include character traits. </a:t>
            </a:r>
          </a:p>
          <a:p>
            <a:pPr>
              <a:buFont typeface="Wingdings" panose="05000000000000000000" pitchFamily="2" charset="2"/>
              <a:buChar char="Ø"/>
            </a:pPr>
            <a:endParaRPr lang="en-GB" sz="2800" dirty="0"/>
          </a:p>
          <a:p>
            <a:pPr>
              <a:buFont typeface="Wingdings" panose="05000000000000000000" pitchFamily="2" charset="2"/>
              <a:buChar char="Ø"/>
            </a:pPr>
            <a:r>
              <a:rPr lang="en-GB" sz="2800" dirty="0"/>
              <a:t>How was the course of life changed? What was the moment this happened? Think about the audience. </a:t>
            </a:r>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endParaRPr lang="en-GB" sz="2800" b="1" dirty="0"/>
          </a:p>
          <a:p>
            <a:pPr>
              <a:spcBef>
                <a:spcPts val="600"/>
              </a:spcBef>
              <a:buSzTx/>
              <a:buFont typeface="Wingdings" panose="05000000000000000000" pitchFamily="2" charset="2"/>
              <a:buChar char="Ø"/>
              <a:defRPr sz="2700"/>
            </a:pPr>
            <a:endParaRPr lang="en-GB" sz="2800" b="1" dirty="0"/>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endParaRPr lang="en-GB" sz="2800" dirty="0"/>
          </a:p>
          <a:p>
            <a:pPr>
              <a:spcBef>
                <a:spcPts val="600"/>
              </a:spcBef>
              <a:buSzTx/>
              <a:buFont typeface="Wingdings" panose="05000000000000000000" pitchFamily="2" charset="2"/>
              <a:buChar char="Ø"/>
              <a:defRPr sz="2700"/>
            </a:pPr>
            <a:endParaRPr lang="en-GB" sz="2800" dirty="0"/>
          </a:p>
          <a:p>
            <a:pPr marL="0" indent="0">
              <a:spcBef>
                <a:spcPts val="600"/>
              </a:spcBef>
              <a:buSzTx/>
              <a:buNone/>
              <a:defRPr sz="2800"/>
            </a:pPr>
            <a:r>
              <a:rPr lang="en-GB" sz="2800" dirty="0"/>
              <a:t> </a:t>
            </a:r>
            <a:endParaRPr sz="28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2282871059"/>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lang="en-GB" dirty="0"/>
              <a:t>Remember the real world?</a:t>
            </a:r>
            <a:endParaRPr dirty="0"/>
          </a:p>
        </p:txBody>
      </p:sp>
      <p:sp>
        <p:nvSpPr>
          <p:cNvPr id="109" name="Content Placeholder 4"/>
          <p:cNvSpPr txBox="1">
            <a:spLocks noGrp="1"/>
          </p:cNvSpPr>
          <p:nvPr>
            <p:ph type="body" idx="1"/>
          </p:nvPr>
        </p:nvSpPr>
        <p:spPr>
          <a:xfrm>
            <a:off x="457200" y="1600200"/>
            <a:ext cx="8229600" cy="5018314"/>
          </a:xfrm>
          <a:prstGeom prst="rect">
            <a:avLst/>
          </a:prstGeom>
        </p:spPr>
        <p:txBody>
          <a:bodyPr>
            <a:normAutofit/>
          </a:bodyPr>
          <a:lstStyle/>
          <a:p>
            <a:pPr marL="0" indent="0">
              <a:spcBef>
                <a:spcPts val="600"/>
              </a:spcBef>
              <a:buSzTx/>
              <a:buNone/>
              <a:defRPr sz="2800"/>
            </a:pPr>
            <a:endParaRPr lang="en-GB" sz="2400" dirty="0"/>
          </a:p>
          <a:p>
            <a:pPr marL="0" indent="0">
              <a:spcBef>
                <a:spcPts val="600"/>
              </a:spcBef>
              <a:buSzTx/>
              <a:buNone/>
              <a:defRPr sz="2800"/>
            </a:pPr>
            <a:endParaRPr lang="en-GB" sz="2400" dirty="0"/>
          </a:p>
          <a:p>
            <a:pPr marL="0" indent="0">
              <a:spcBef>
                <a:spcPts val="600"/>
              </a:spcBef>
              <a:buSzTx/>
              <a:buNone/>
              <a:defRPr sz="2800"/>
            </a:pPr>
            <a:r>
              <a:rPr lang="en-GB" sz="2400" dirty="0"/>
              <a:t>Paragraph 8.39:</a:t>
            </a:r>
          </a:p>
          <a:p>
            <a:pPr marL="0" indent="0">
              <a:spcBef>
                <a:spcPts val="600"/>
              </a:spcBef>
              <a:buSzTx/>
              <a:buNone/>
              <a:defRPr sz="2800"/>
            </a:pPr>
            <a:endParaRPr lang="en-GB" sz="2400" dirty="0"/>
          </a:p>
          <a:p>
            <a:pPr marL="0" indent="0" algn="just">
              <a:spcBef>
                <a:spcPts val="600"/>
              </a:spcBef>
              <a:buSzTx/>
              <a:buNone/>
              <a:defRPr sz="2800"/>
            </a:pPr>
            <a:r>
              <a:rPr lang="en-GB" sz="2400" dirty="0"/>
              <a:t>“Firms may consider their communications to be understandable, but that may only reflect the views of those involved in the design and sign-off of their communications – often legal, compliance and other financial services professionals.”</a:t>
            </a:r>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3026633010"/>
      </p:ext>
    </p:extLst>
  </p:cSld>
  <p:clrMapOvr>
    <a:masterClrMapping/>
  </p:clrMapOvr>
  <p:transition spd="med"/>
</p:sld>
</file>

<file path=ppt/slides/slide90.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pic>
        <p:nvPicPr>
          <p:cNvPr id="185" name="Picture 14" descr="Picture 14"/>
          <p:cNvPicPr>
            <a:picLocks noChangeAspect="1"/>
          </p:cNvPicPr>
          <p:nvPr/>
        </p:nvPicPr>
        <p:blipFill>
          <a:blip r:embed="rId2"/>
          <a:srcRect r="66477"/>
          <a:stretch>
            <a:fillRect/>
          </a:stretch>
        </p:blipFill>
        <p:spPr>
          <a:xfrm>
            <a:off x="8475344" y="6364628"/>
            <a:ext cx="1021737" cy="950573"/>
          </a:xfrm>
          <a:prstGeom prst="rect">
            <a:avLst/>
          </a:prstGeom>
          <a:ln w="12700">
            <a:miter lim="400000"/>
          </a:ln>
        </p:spPr>
      </p:pic>
      <p:pic>
        <p:nvPicPr>
          <p:cNvPr id="186" name="Picture 2" descr="Picture 2"/>
          <p:cNvPicPr>
            <a:picLocks noChangeAspect="1"/>
          </p:cNvPicPr>
          <p:nvPr/>
        </p:nvPicPr>
        <p:blipFill>
          <a:blip r:embed="rId3"/>
          <a:srcRect t="798" r="88376"/>
          <a:stretch>
            <a:fillRect/>
          </a:stretch>
        </p:blipFill>
        <p:spPr>
          <a:xfrm rot="10800000">
            <a:off x="-76201" y="-2"/>
            <a:ext cx="864123" cy="7315201"/>
          </a:xfrm>
          <a:prstGeom prst="rect">
            <a:avLst/>
          </a:prstGeom>
          <a:ln w="12700">
            <a:miter lim="400000"/>
          </a:ln>
        </p:spPr>
      </p:pic>
      <p:grpSp>
        <p:nvGrpSpPr>
          <p:cNvPr id="189" name="Group 3"/>
          <p:cNvGrpSpPr/>
          <p:nvPr/>
        </p:nvGrpSpPr>
        <p:grpSpPr>
          <a:xfrm>
            <a:off x="778396" y="-1"/>
            <a:ext cx="455550" cy="7315201"/>
            <a:chOff x="0" y="0"/>
            <a:chExt cx="455549" cy="7315200"/>
          </a:xfrm>
        </p:grpSpPr>
        <p:sp>
          <p:nvSpPr>
            <p:cNvPr id="187" name="Freeform 4"/>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88" name="Freeform 5"/>
            <p:cNvSpPr/>
            <p:nvPr/>
          </p:nvSpPr>
          <p:spPr>
            <a:xfrm rot="5400000">
              <a:off x="-3272862" y="3586789"/>
              <a:ext cx="7315201" cy="141622"/>
            </a:xfrm>
            <a:prstGeom prst="rect">
              <a:avLst/>
            </a:prstGeom>
            <a:solidFill>
              <a:srgbClr val="28AD18"/>
            </a:solidFill>
            <a:ln w="12700" cap="flat">
              <a:noFill/>
              <a:miter lim="400000"/>
            </a:ln>
            <a:effectLst/>
          </p:spPr>
          <p:txBody>
            <a:bodyPr wrap="square" lIns="45719" tIns="45719" rIns="45719" bIns="45719" numCol="1" anchor="t">
              <a:noAutofit/>
            </a:bodyPr>
            <a:lstStyle/>
            <a:p>
              <a:endParaRPr/>
            </a:p>
          </p:txBody>
        </p:sp>
      </p:grpSp>
      <p:pic>
        <p:nvPicPr>
          <p:cNvPr id="190" name="Content Placeholder 2" descr="Content Placeholder 2"/>
          <p:cNvPicPr>
            <a:picLocks noChangeAspect="1"/>
          </p:cNvPicPr>
          <p:nvPr/>
        </p:nvPicPr>
        <p:blipFill>
          <a:blip r:embed="rId4"/>
          <a:stretch>
            <a:fillRect/>
          </a:stretch>
        </p:blipFill>
        <p:spPr>
          <a:xfrm>
            <a:off x="1233945" y="0"/>
            <a:ext cx="8558913" cy="7315200"/>
          </a:xfrm>
          <a:prstGeom prst="rect">
            <a:avLst/>
          </a:prstGeom>
          <a:ln w="12700">
            <a:miter lim="400000"/>
          </a:ln>
        </p:spPr>
      </p:pic>
    </p:spTree>
    <p:extLst>
      <p:ext uri="{BB962C8B-B14F-4D97-AF65-F5344CB8AC3E}">
        <p14:creationId xmlns:p14="http://schemas.microsoft.com/office/powerpoint/2010/main" val="652158708"/>
      </p:ext>
    </p:extLst>
  </p:cSld>
  <p:clrMapOvr>
    <a:masterClrMapping/>
  </p:clrMapOvr>
  <p:transition spd="med"/>
</p:sld>
</file>

<file path=ppt/slides/slide91.xml><?xml version="1.0" encoding="utf-8"?>
<p:sld xmlns:a="http://schemas.openxmlformats.org/drawingml/2006/main" xmlns:r="http://schemas.openxmlformats.org/officeDocument/2006/relationships" xmlns:p="http://schemas.openxmlformats.org/presentationml/2006/main">
  <p:cSld>
    <p:bg>
      <p:bgPr>
        <a:solidFill>
          <a:srgbClr val="FDEADA">
            <a:alpha val="51000"/>
          </a:srgbClr>
        </a:solidFill>
        <a:effectLst/>
      </p:bgPr>
    </p:bg>
    <p:spTree>
      <p:nvGrpSpPr>
        <p:cNvPr id="1" name=""/>
        <p:cNvGrpSpPr/>
        <p:nvPr/>
      </p:nvGrpSpPr>
      <p:grpSpPr>
        <a:xfrm>
          <a:off x="0" y="0"/>
          <a:ext cx="0" cy="0"/>
          <a:chOff x="0" y="0"/>
          <a:chExt cx="0" cy="0"/>
        </a:xfrm>
      </p:grpSpPr>
      <p:sp>
        <p:nvSpPr>
          <p:cNvPr id="108" name="Title 3"/>
          <p:cNvSpPr txBox="1">
            <a:spLocks noGrp="1"/>
          </p:cNvSpPr>
          <p:nvPr>
            <p:ph type="title"/>
          </p:nvPr>
        </p:nvSpPr>
        <p:spPr>
          <a:prstGeom prst="rect">
            <a:avLst/>
          </a:prstGeom>
        </p:spPr>
        <p:txBody>
          <a:bodyPr/>
          <a:lstStyle>
            <a:lvl1pPr algn="l">
              <a:defRPr b="1"/>
            </a:lvl1pPr>
          </a:lstStyle>
          <a:p>
            <a:r>
              <a:rPr lang="en-GB" dirty="0"/>
              <a:t>Restatement of l</a:t>
            </a:r>
            <a:r>
              <a:rPr dirty="0"/>
              <a:t>earning objectives </a:t>
            </a:r>
          </a:p>
        </p:txBody>
      </p:sp>
      <p:sp>
        <p:nvSpPr>
          <p:cNvPr id="109" name="Content Placeholder 4"/>
          <p:cNvSpPr txBox="1">
            <a:spLocks noGrp="1"/>
          </p:cNvSpPr>
          <p:nvPr>
            <p:ph type="body" idx="1"/>
          </p:nvPr>
        </p:nvSpPr>
        <p:spPr>
          <a:xfrm>
            <a:off x="457200" y="1600200"/>
            <a:ext cx="8229600" cy="5018314"/>
          </a:xfrm>
          <a:prstGeom prst="rect">
            <a:avLst/>
          </a:prstGeom>
        </p:spPr>
        <p:txBody>
          <a:bodyPr>
            <a:normAutofit fontScale="25000" lnSpcReduction="20000"/>
          </a:bodyPr>
          <a:lstStyle/>
          <a:p>
            <a:pPr marL="0" indent="0">
              <a:spcBef>
                <a:spcPts val="600"/>
              </a:spcBef>
              <a:buSzTx/>
              <a:buNone/>
              <a:defRPr sz="3000"/>
            </a:pPr>
            <a:endParaRPr lang="en-GB" sz="8600" dirty="0"/>
          </a:p>
          <a:p>
            <a:pPr marL="0" indent="0">
              <a:spcBef>
                <a:spcPts val="600"/>
              </a:spcBef>
              <a:buSzTx/>
              <a:buNone/>
              <a:defRPr sz="3000"/>
            </a:pPr>
            <a:endParaRPr sz="8600" dirty="0"/>
          </a:p>
          <a:p>
            <a:pPr marL="0" indent="0">
              <a:spcBef>
                <a:spcPts val="600"/>
              </a:spcBef>
              <a:buSzTx/>
              <a:buNone/>
              <a:defRPr sz="2700"/>
            </a:pPr>
            <a:r>
              <a:rPr lang="en-GB" sz="9600" dirty="0"/>
              <a:t>During this session</a:t>
            </a:r>
            <a:r>
              <a:rPr sz="9600" dirty="0"/>
              <a:t>, </a:t>
            </a:r>
            <a:r>
              <a:rPr lang="en-GB" sz="9600" dirty="0"/>
              <a:t>we have</a:t>
            </a:r>
            <a:r>
              <a:rPr sz="9600" dirty="0"/>
              <a:t>:</a:t>
            </a:r>
            <a:endParaRPr lang="en-GB" sz="9600" dirty="0"/>
          </a:p>
          <a:p>
            <a:pPr marL="0" indent="0">
              <a:spcBef>
                <a:spcPts val="600"/>
              </a:spcBef>
              <a:buSzTx/>
              <a:buNone/>
              <a:defRPr sz="2700"/>
            </a:pPr>
            <a:endParaRPr lang="en-GB" sz="9600" dirty="0"/>
          </a:p>
          <a:p>
            <a:pPr>
              <a:spcBef>
                <a:spcPts val="600"/>
              </a:spcBef>
              <a:buSzTx/>
              <a:buFont typeface="Wingdings" panose="05000000000000000000" pitchFamily="2" charset="2"/>
              <a:buChar char="Ø"/>
              <a:defRPr sz="2700"/>
            </a:pPr>
            <a:r>
              <a:rPr lang="en-GB" sz="9600" dirty="0"/>
              <a:t>identified the key requirements relating to consumer understanding and consumer support under the Consumer Duty. </a:t>
            </a:r>
          </a:p>
          <a:p>
            <a:pPr marL="0" indent="0">
              <a:spcBef>
                <a:spcPts val="600"/>
              </a:spcBef>
              <a:buSzTx/>
              <a:buNone/>
              <a:defRPr sz="2700"/>
            </a:pPr>
            <a:endParaRPr lang="en-GB" sz="9600" dirty="0"/>
          </a:p>
          <a:p>
            <a:pPr>
              <a:spcBef>
                <a:spcPts val="600"/>
              </a:spcBef>
              <a:buSzTx/>
              <a:buFont typeface="Wingdings" panose="05000000000000000000" pitchFamily="2" charset="2"/>
              <a:buChar char="Ø"/>
              <a:defRPr sz="2700"/>
            </a:pPr>
            <a:r>
              <a:rPr lang="en-GB" sz="9600" dirty="0"/>
              <a:t>understood the key elements of outcomes-based regulation and skills necessary to evidence outcomes. </a:t>
            </a:r>
          </a:p>
          <a:p>
            <a:pPr marL="0" indent="0">
              <a:spcBef>
                <a:spcPts val="600"/>
              </a:spcBef>
              <a:buSzTx/>
              <a:buNone/>
              <a:defRPr sz="2700"/>
            </a:pPr>
            <a:r>
              <a:rPr lang="en-GB" sz="9600" dirty="0"/>
              <a:t> </a:t>
            </a:r>
          </a:p>
          <a:p>
            <a:pPr>
              <a:spcBef>
                <a:spcPts val="600"/>
              </a:spcBef>
              <a:buSzTx/>
              <a:buFont typeface="Wingdings" panose="05000000000000000000" pitchFamily="2" charset="2"/>
              <a:buChar char="Ø"/>
              <a:defRPr sz="2700"/>
            </a:pPr>
            <a:r>
              <a:rPr lang="en-GB" sz="9600" dirty="0"/>
              <a:t>learnt how to implement a strategy to utilise the skills taught to remain on the right side of the new Consumer Duty   </a:t>
            </a:r>
            <a:endParaRPr sz="9600" dirty="0"/>
          </a:p>
          <a:p>
            <a:pPr marL="0" indent="0">
              <a:spcBef>
                <a:spcPts val="600"/>
              </a:spcBef>
              <a:buSzTx/>
              <a:buNone/>
              <a:defRPr sz="2800"/>
            </a:pPr>
            <a:endParaRPr lang="en-GB" sz="2900" dirty="0"/>
          </a:p>
          <a:p>
            <a:pPr marL="0" indent="0">
              <a:spcBef>
                <a:spcPts val="600"/>
              </a:spcBef>
              <a:buSzTx/>
              <a:buNone/>
              <a:defRPr sz="2800"/>
            </a:pPr>
            <a:r>
              <a:rPr lang="en-GB" sz="2900" dirty="0"/>
              <a:t> </a:t>
            </a:r>
            <a:endParaRPr sz="2900" dirty="0"/>
          </a:p>
        </p:txBody>
      </p:sp>
      <p:pic>
        <p:nvPicPr>
          <p:cNvPr id="110" name="Picture 15" descr="Picture 15"/>
          <p:cNvPicPr>
            <a:picLocks noChangeAspect="1"/>
          </p:cNvPicPr>
          <p:nvPr/>
        </p:nvPicPr>
        <p:blipFill>
          <a:blip r:embed="rId2"/>
          <a:srcRect r="91591"/>
          <a:stretch>
            <a:fillRect/>
          </a:stretch>
        </p:blipFill>
        <p:spPr>
          <a:xfrm>
            <a:off x="9128463" y="-2"/>
            <a:ext cx="625137" cy="7315204"/>
          </a:xfrm>
          <a:prstGeom prst="rect">
            <a:avLst/>
          </a:prstGeom>
          <a:ln w="12700">
            <a:miter lim="400000"/>
          </a:ln>
        </p:spPr>
      </p:pic>
      <p:grpSp>
        <p:nvGrpSpPr>
          <p:cNvPr id="113" name="Group 11"/>
          <p:cNvGrpSpPr/>
          <p:nvPr/>
        </p:nvGrpSpPr>
        <p:grpSpPr>
          <a:xfrm>
            <a:off x="8690059" y="-1"/>
            <a:ext cx="455550" cy="7315201"/>
            <a:chOff x="0" y="0"/>
            <a:chExt cx="455549" cy="7315200"/>
          </a:xfrm>
        </p:grpSpPr>
        <p:sp>
          <p:nvSpPr>
            <p:cNvPr id="111" name="Freeform 12"/>
            <p:cNvSpPr/>
            <p:nvPr/>
          </p:nvSpPr>
          <p:spPr>
            <a:xfrm rot="5400000">
              <a:off x="-3586790" y="3586789"/>
              <a:ext cx="7315201" cy="141622"/>
            </a:xfrm>
            <a:prstGeom prst="rect">
              <a:avLst/>
            </a:prstGeom>
            <a:solidFill>
              <a:srgbClr val="FF7E25"/>
            </a:solidFill>
            <a:ln w="12700" cap="flat">
              <a:noFill/>
              <a:miter lim="400000"/>
            </a:ln>
            <a:effectLst/>
          </p:spPr>
          <p:txBody>
            <a:bodyPr wrap="square" lIns="45719" tIns="45719" rIns="45719" bIns="45719" numCol="1" anchor="t">
              <a:noAutofit/>
            </a:bodyPr>
            <a:lstStyle/>
            <a:p>
              <a:endParaRPr/>
            </a:p>
          </p:txBody>
        </p:sp>
        <p:sp>
          <p:nvSpPr>
            <p:cNvPr id="112" name="Freeform 13"/>
            <p:cNvSpPr/>
            <p:nvPr/>
          </p:nvSpPr>
          <p:spPr>
            <a:xfrm rot="5400000">
              <a:off x="-3272862" y="3586789"/>
              <a:ext cx="7315201" cy="141622"/>
            </a:xfrm>
            <a:prstGeom prst="rect">
              <a:avLst/>
            </a:prstGeom>
            <a:solidFill>
              <a:srgbClr val="F6C851"/>
            </a:solidFill>
            <a:ln w="12700" cap="flat">
              <a:noFill/>
              <a:miter lim="400000"/>
            </a:ln>
            <a:effectLst/>
          </p:spPr>
          <p:txBody>
            <a:bodyPr wrap="square" lIns="45719" tIns="45719" rIns="45719" bIns="45719" numCol="1" anchor="t">
              <a:noAutofit/>
            </a:bodyPr>
            <a:lstStyle/>
            <a:p>
              <a:endParaRPr/>
            </a:p>
          </p:txBody>
        </p:sp>
      </p:grpSp>
    </p:spTree>
    <p:extLst>
      <p:ext uri="{BB962C8B-B14F-4D97-AF65-F5344CB8AC3E}">
        <p14:creationId xmlns:p14="http://schemas.microsoft.com/office/powerpoint/2010/main" val="3244265291"/>
      </p:ext>
    </p:extLst>
  </p:cSld>
  <p:clrMapOvr>
    <a:masterClrMapping/>
  </p:clrMapOvr>
  <p:transition spd="med"/>
</p:sld>
</file>

<file path=ppt/theme/theme1.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915</TotalTime>
  <Words>4936</Words>
  <Application>Microsoft Office PowerPoint</Application>
  <PresentationFormat>Custom</PresentationFormat>
  <Paragraphs>829</Paragraphs>
  <Slides>91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91</vt:i4>
      </vt:variant>
    </vt:vector>
  </HeadingPairs>
  <TitlesOfParts>
    <vt:vector size="95" baseType="lpstr">
      <vt:lpstr>Arial</vt:lpstr>
      <vt:lpstr>Calibri</vt:lpstr>
      <vt:lpstr>Wingdings</vt:lpstr>
      <vt:lpstr>Office Theme</vt:lpstr>
      <vt:lpstr>PowerPoint Presentation</vt:lpstr>
      <vt:lpstr>Learning objectives </vt:lpstr>
      <vt:lpstr>The skills toolkit </vt:lpstr>
      <vt:lpstr>Working in the real world</vt:lpstr>
      <vt:lpstr>Customer understanding </vt:lpstr>
      <vt:lpstr>PowerPoint Presentation</vt:lpstr>
      <vt:lpstr>Communication channels</vt:lpstr>
      <vt:lpstr>Tailoring communication </vt:lpstr>
      <vt:lpstr>Remember the real world?</vt:lpstr>
      <vt:lpstr>Testing understanding</vt:lpstr>
      <vt:lpstr>Customer support</vt:lpstr>
      <vt:lpstr>How does outcomes-based regulation work?</vt:lpstr>
      <vt:lpstr>PowerPoint Presentation</vt:lpstr>
      <vt:lpstr>PowerPoint Presentation</vt:lpstr>
      <vt:lpstr>Plain language is the key</vt:lpstr>
      <vt:lpstr>PowerPoint Presentation</vt:lpstr>
      <vt:lpstr>PowerPoint Presentation</vt:lpstr>
      <vt:lpstr>PowerPoint Presentation</vt:lpstr>
      <vt:lpstr>PowerPoint Presentation</vt:lpstr>
      <vt:lpstr>PowerPoint Presentation</vt:lpstr>
      <vt:lpstr>PowerPoint Presentation</vt:lpstr>
      <vt:lpstr>How do we remove the junk and clunk?</vt:lpstr>
      <vt:lpstr>Compound phrases</vt:lpstr>
      <vt:lpstr>Archaic language - couplets</vt:lpstr>
      <vt:lpstr>PowerPoint Presentation</vt:lpstr>
      <vt:lpstr>PowerPoint Presentation</vt:lpstr>
      <vt:lpstr>PowerPoint Presentation</vt:lpstr>
      <vt:lpstr>PowerPoint Presentation</vt:lpstr>
      <vt:lpstr>PowerPoint Presentation</vt:lpstr>
      <vt:lpstr>PowerPoint Presentation</vt:lpstr>
      <vt:lpstr>In other words … </vt:lpstr>
      <vt:lpstr>The 5 steps</vt:lpstr>
      <vt:lpstr>PowerPoint Presentation</vt:lpstr>
      <vt:lpstr>PowerPoint Presentation</vt:lpstr>
      <vt:lpstr>Concept checking</vt:lpstr>
      <vt:lpstr>Why is this important?</vt:lpstr>
      <vt:lpstr>Vulnerable customers</vt:lpstr>
      <vt:lpstr>The illusion of communication</vt:lpstr>
      <vt:lpstr>The 4 levels of communication</vt:lpstr>
      <vt:lpstr>Introducing SURE</vt:lpstr>
      <vt:lpstr>Summarise</vt:lpstr>
      <vt:lpstr>Understanding check</vt:lpstr>
      <vt:lpstr>Repeat </vt:lpstr>
      <vt:lpstr>Embed </vt:lpstr>
      <vt:lpstr>A practical example </vt:lpstr>
      <vt:lpstr>PowerPoint Presentation</vt:lpstr>
      <vt:lpstr>PowerPoint Presentation</vt:lpstr>
      <vt:lpstr>Summary </vt:lpstr>
      <vt:lpstr>PowerPoint Presentation</vt:lpstr>
      <vt:lpstr>Restatement of learning objectives </vt:lpstr>
      <vt:lpstr>PowerPoint Presentation</vt:lpstr>
      <vt:lpstr>Learning objectives </vt:lpstr>
      <vt:lpstr>The skills toolkit </vt:lpstr>
      <vt:lpstr>PowerPoint Presentation</vt:lpstr>
      <vt:lpstr>Preface </vt:lpstr>
      <vt:lpstr>PowerPoint Presentation</vt:lpstr>
      <vt:lpstr>PowerPoint Presentation</vt:lpstr>
      <vt:lpstr>PowerPoint Presentation</vt:lpstr>
      <vt:lpstr>Not every customer is “reasonable”</vt:lpstr>
      <vt:lpstr>Key areas of focus</vt:lpstr>
      <vt:lpstr>Key areas of focus</vt:lpstr>
      <vt:lpstr>Critical areas for training/review</vt:lpstr>
      <vt:lpstr>Why these skills are important</vt:lpstr>
      <vt:lpstr>Communication channels</vt:lpstr>
      <vt:lpstr>Questioning skills </vt:lpstr>
      <vt:lpstr>Listening skills and creating safety</vt:lpstr>
      <vt:lpstr>Always use the voice of possibility</vt:lpstr>
      <vt:lpstr>Talking </vt:lpstr>
      <vt:lpstr>Plain language</vt:lpstr>
      <vt:lpstr>PowerPoint Presentation</vt:lpstr>
      <vt:lpstr>PowerPoint Presentation</vt:lpstr>
      <vt:lpstr>Summary </vt:lpstr>
      <vt:lpstr>PowerPoint Presentation</vt:lpstr>
      <vt:lpstr>PowerPoint Presentation</vt:lpstr>
      <vt:lpstr>The link to the Consumer Duty  </vt:lpstr>
      <vt:lpstr>The link to the Consumer Duty  </vt:lpstr>
      <vt:lpstr>Bias in automated decision-making</vt:lpstr>
      <vt:lpstr>What is behavioural economics?</vt:lpstr>
      <vt:lpstr>We also need to understand expectations</vt:lpstr>
      <vt:lpstr>Nudging  </vt:lpstr>
      <vt:lpstr>The “job to be done” theory in insurance </vt:lpstr>
      <vt:lpstr>Some key issues to be aware of</vt:lpstr>
      <vt:lpstr>The affection effect</vt:lpstr>
      <vt:lpstr>PowerPoint Presentation</vt:lpstr>
      <vt:lpstr>The less you know, the more you are afraid (the familiarity effect)</vt:lpstr>
      <vt:lpstr>Recency &amp; herd effect</vt:lpstr>
      <vt:lpstr>The Asch experiment</vt:lpstr>
      <vt:lpstr>Testimonials or stats v stories </vt:lpstr>
      <vt:lpstr>PowerPoint Presentation</vt:lpstr>
      <vt:lpstr>PowerPoint Presentation</vt:lpstr>
      <vt:lpstr>Restatement of learning objectives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Lenovo</dc:creator>
  <cp:lastModifiedBy>Jeffrey Heasman</cp:lastModifiedBy>
  <cp:revision>71</cp:revision>
  <cp:lastPrinted>2020-09-17T06:56:50Z</cp:lastPrinted>
  <dcterms:modified xsi:type="dcterms:W3CDTF">2023-06-01T08:45:55Z</dcterms:modified>
</cp:coreProperties>
</file>