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37" r:id="rId2"/>
    <p:sldId id="338" r:id="rId3"/>
    <p:sldId id="267" r:id="rId4"/>
    <p:sldId id="312" r:id="rId5"/>
    <p:sldId id="306" r:id="rId6"/>
    <p:sldId id="265" r:id="rId7"/>
    <p:sldId id="313" r:id="rId8"/>
    <p:sldId id="268" r:id="rId9"/>
    <p:sldId id="396" r:id="rId10"/>
    <p:sldId id="397" r:id="rId11"/>
    <p:sldId id="308" r:id="rId12"/>
    <p:sldId id="309" r:id="rId13"/>
    <p:sldId id="315" r:id="rId14"/>
    <p:sldId id="316" r:id="rId15"/>
    <p:sldId id="264" r:id="rId16"/>
    <p:sldId id="3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7C40-46E4-7D4E-B739-EC8BD764C2E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4FCBC-0B67-1945-85D7-211D12AB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6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5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0529-8D9C-4483-9CC2-7158A95ED5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5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8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7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4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64C3-09C4-4C45-B98D-2A2E4928F302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B6C4-3A3A-3341-8710-01F3284E4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ay@mhib.co.uk" TargetMode="External"/><Relationship Id="rId4" Type="http://schemas.openxmlformats.org/officeDocument/2006/relationships/hyperlink" Target="http://www.mhib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ay@mhib.co.uk" TargetMode="External"/><Relationship Id="rId4" Type="http://schemas.openxmlformats.org/officeDocument/2006/relationships/hyperlink" Target="http://www.mhib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2010/15/content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pga/1995/50/conten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658145/thriving-at-work-stevenson-farmer-review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indoor, ceiling&#10;&#10;Description automatically generated">
            <a:extLst>
              <a:ext uri="{FF2B5EF4-FFF2-40B4-BE49-F238E27FC236}">
                <a16:creationId xmlns:a16="http://schemas.microsoft.com/office/drawing/2014/main" id="{6DA92DC1-929E-EC42-8A3E-08DA93DF2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tx1"/>
          </a:solidFill>
          <a:effectLst>
            <a:glow rad="127000">
              <a:schemeClr val="accent1"/>
            </a:glow>
          </a:effectLst>
        </p:spPr>
      </p:pic>
      <p:sp>
        <p:nvSpPr>
          <p:cNvPr id="6" name="Shape 250">
            <a:extLst>
              <a:ext uri="{FF2B5EF4-FFF2-40B4-BE49-F238E27FC236}">
                <a16:creationId xmlns:a16="http://schemas.microsoft.com/office/drawing/2014/main" id="{E1E46E4C-CED0-0F4E-911F-AE518A6AA08D}"/>
              </a:ext>
            </a:extLst>
          </p:cNvPr>
          <p:cNvSpPr txBox="1">
            <a:spLocks/>
          </p:cNvSpPr>
          <p:nvPr/>
        </p:nvSpPr>
        <p:spPr>
          <a:xfrm>
            <a:off x="425445" y="308555"/>
            <a:ext cx="7743195" cy="194000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5200" b="1" dirty="0">
                <a:latin typeface="+mj-lt"/>
                <a:ea typeface="+mj-ea"/>
                <a:cs typeface="+mj-cs"/>
                <a:sym typeface="Lato Bold"/>
              </a:rPr>
              <a:t>Leading the Way on </a:t>
            </a:r>
            <a:r>
              <a:rPr lang="en-US" sz="5200" b="1" dirty="0" err="1">
                <a:latin typeface="+mj-lt"/>
                <a:ea typeface="+mj-ea"/>
                <a:cs typeface="+mj-cs"/>
                <a:sym typeface="Lato Bold"/>
              </a:rPr>
              <a:t>Organisational</a:t>
            </a:r>
            <a:r>
              <a:rPr lang="en-US" sz="5200" b="1" dirty="0">
                <a:latin typeface="+mj-lt"/>
                <a:ea typeface="+mj-ea"/>
                <a:cs typeface="+mj-cs"/>
                <a:sym typeface="Lato Bold"/>
              </a:rPr>
              <a:t> Wellbeing</a:t>
            </a:r>
            <a:endParaRPr lang="en-US" sz="4700" dirty="0">
              <a:latin typeface="+mj-lt"/>
              <a:ea typeface="+mj-ea"/>
              <a:cs typeface="+mj-cs"/>
              <a:sym typeface="Lato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6A922-4D3D-B84E-93BC-0132245B8437}"/>
              </a:ext>
            </a:extLst>
          </p:cNvPr>
          <p:cNvSpPr txBox="1"/>
          <p:nvPr/>
        </p:nvSpPr>
        <p:spPr>
          <a:xfrm>
            <a:off x="7011064" y="5421724"/>
            <a:ext cx="419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Powered by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AA7D6C9-8C5D-8448-B6FA-2FC20BCAC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929" y="4930896"/>
            <a:ext cx="1751096" cy="1751096"/>
          </a:xfrm>
          <a:prstGeom prst="rect">
            <a:avLst/>
          </a:prstGeom>
        </p:spPr>
      </p:pic>
      <p:sp>
        <p:nvSpPr>
          <p:cNvPr id="10" name="Shape 250">
            <a:extLst>
              <a:ext uri="{FF2B5EF4-FFF2-40B4-BE49-F238E27FC236}">
                <a16:creationId xmlns:a16="http://schemas.microsoft.com/office/drawing/2014/main" id="{529EF47C-33A0-F34F-9E43-0D22C0D660C5}"/>
              </a:ext>
            </a:extLst>
          </p:cNvPr>
          <p:cNvSpPr txBox="1">
            <a:spLocks/>
          </p:cNvSpPr>
          <p:nvPr/>
        </p:nvSpPr>
        <p:spPr>
          <a:xfrm>
            <a:off x="425445" y="3337560"/>
            <a:ext cx="6869363" cy="1461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  <a:t>Jay Unwin, Consultant Trainer,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  <a:t>Mental Health in Business</a:t>
            </a:r>
            <a:b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ato Bold"/>
              </a:rPr>
            </a:br>
            <a:endParaRPr lang="en-US" sz="3200" b="1" dirty="0">
              <a:solidFill>
                <a:srgbClr val="FFFFFF"/>
              </a:solidFill>
              <a:latin typeface="+mj-lt"/>
              <a:ea typeface="+mj-ea"/>
              <a:cs typeface="+mj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9771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C8C37-B00F-F74C-B61B-4B5674CD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hape 256">
            <a:extLst>
              <a:ext uri="{FF2B5EF4-FFF2-40B4-BE49-F238E27FC236}">
                <a16:creationId xmlns:a16="http://schemas.microsoft.com/office/drawing/2014/main" id="{83E156B1-56B2-4B4D-85A0-03080FC6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7" y="375552"/>
            <a:ext cx="10349519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Thriving at Work – Enhanced Standards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Shape 256">
            <a:extLst>
              <a:ext uri="{FF2B5EF4-FFF2-40B4-BE49-F238E27FC236}">
                <a16:creationId xmlns:a16="http://schemas.microsoft.com/office/drawing/2014/main" id="{46F12313-FFA6-3F43-B880-6784D5639437}"/>
              </a:ext>
            </a:extLst>
          </p:cNvPr>
          <p:cNvSpPr txBox="1">
            <a:spLocks/>
          </p:cNvSpPr>
          <p:nvPr/>
        </p:nvSpPr>
        <p:spPr>
          <a:xfrm>
            <a:off x="1227437" y="1431732"/>
            <a:ext cx="10349519" cy="482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7. Increase transparency and accountability through internal and external reporting.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8. Demonstrate accountability.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9. Improve the disclosure process.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10. Ensure provision of tailored in-house mental health support and signposting to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clinical help.</a:t>
            </a: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05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A picture containing person, standing, posing, people&#10;&#10;Description automatically generated">
            <a:extLst>
              <a:ext uri="{FF2B5EF4-FFF2-40B4-BE49-F238E27FC236}">
                <a16:creationId xmlns:a16="http://schemas.microsoft.com/office/drawing/2014/main" id="{CF718FF4-DD5D-1148-9232-7EE9FCC9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" b="387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7" y="753979"/>
            <a:ext cx="9737123" cy="1235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What does a Successful Mental Health Strategy Looks Like?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871579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Bottom-up and top-down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Training &amp; education e.g. MHFA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Mental Health Champions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Mental Health &amp; Wellbeing Leadership Team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Comms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Mental Health Philosophy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Organisational policies &amp; processes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47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7" y="753979"/>
            <a:ext cx="9737123" cy="1235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Useful Statistics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27438" y="1871579"/>
            <a:ext cx="10098288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Poor mental health among employees costs UK employers </a:t>
            </a:r>
            <a:r>
              <a:rPr lang="en-GB" sz="2000" b="1" dirty="0"/>
              <a:t>£53bn – £55bn </a:t>
            </a:r>
            <a:r>
              <a:rPr lang="en-GB" sz="2000" dirty="0"/>
              <a:t>each year.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Presenteeism costs </a:t>
            </a:r>
            <a:r>
              <a:rPr lang="en-GB" sz="2000" b="1" dirty="0"/>
              <a:t>£30bn</a:t>
            </a:r>
            <a:r>
              <a:rPr lang="en-GB" sz="2000" dirty="0"/>
              <a:t>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cost of mental ill health is rising exponentially (16% in last 3 years).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Across industries, the highest annual costs of mental health per employee are in the finance, insurance and real estate industries </a:t>
            </a:r>
            <a:r>
              <a:rPr lang="en-GB" sz="2000" b="1" dirty="0"/>
              <a:t>(£3,700 </a:t>
            </a:r>
            <a:r>
              <a:rPr lang="en-GB" sz="2000" dirty="0"/>
              <a:t>per person per year).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results of Deloitte’s updated return on investment (ROI) analysis shows a complex but positive case for employers to invest in the mental health of their employees, with an average </a:t>
            </a:r>
            <a:r>
              <a:rPr lang="en-GB" sz="2000" b="1" dirty="0"/>
              <a:t>return of £5 for every £1 spent (5:1).</a:t>
            </a:r>
          </a:p>
          <a:p>
            <a:pPr>
              <a:lnSpc>
                <a:spcPct val="110000"/>
              </a:lnSpc>
            </a:pP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Deloitte: Mental Health and Employers, post Pandemic update 2022</a:t>
            </a:r>
          </a:p>
        </p:txBody>
      </p:sp>
    </p:spTree>
    <p:extLst>
      <p:ext uri="{BB962C8B-B14F-4D97-AF65-F5344CB8AC3E}">
        <p14:creationId xmlns:p14="http://schemas.microsoft.com/office/powerpoint/2010/main" val="11113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96" y="657727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Session Objectives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1775327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dirty="0"/>
              <a:t>The aims of this session are: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demonstrate how attendees can future-proof the mental health and wellbeing of their people.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help attendees to identify the components of a successful organisational mental health and wellbeing strategy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explain how to create a psychologically safe and healthy workplace culture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help attendees understand the potential ROI of well-being initiatives and be able build a stronger business case for investing in mental health in your business.</a:t>
            </a:r>
          </a:p>
          <a:p>
            <a:endParaRPr lang="en-GB" sz="2600" dirty="0"/>
          </a:p>
          <a:p>
            <a:pPr>
              <a:lnSpc>
                <a:spcPct val="11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4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" name="Picture 8" descr="A light from a ceiling&#10;&#10;Description automatically generated with medium confidence">
            <a:extLst>
              <a:ext uri="{FF2B5EF4-FFF2-40B4-BE49-F238E27FC236}">
                <a16:creationId xmlns:a16="http://schemas.microsoft.com/office/drawing/2014/main" id="{4B18C29B-3969-F14E-BE72-FF2545627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FE6580F9-6E77-812F-5EE7-45EC04DE0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r="13926"/>
          <a:stretch/>
        </p:blipFill>
        <p:spPr>
          <a:xfrm>
            <a:off x="4870202" y="-18000"/>
            <a:ext cx="51435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830BD1-F52F-0D46-A88D-73C9A42F482B}"/>
              </a:ext>
            </a:extLst>
          </p:cNvPr>
          <p:cNvSpPr/>
          <p:nvPr/>
        </p:nvSpPr>
        <p:spPr>
          <a:xfrm>
            <a:off x="-16349" y="-16329"/>
            <a:ext cx="12208349" cy="687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50">
            <a:extLst>
              <a:ext uri="{FF2B5EF4-FFF2-40B4-BE49-F238E27FC236}">
                <a16:creationId xmlns:a16="http://schemas.microsoft.com/office/drawing/2014/main" id="{1E3E6322-E354-224B-BFB8-246C543C9135}"/>
              </a:ext>
            </a:extLst>
          </p:cNvPr>
          <p:cNvSpPr txBox="1">
            <a:spLocks/>
          </p:cNvSpPr>
          <p:nvPr/>
        </p:nvSpPr>
        <p:spPr>
          <a:xfrm>
            <a:off x="647700" y="2055813"/>
            <a:ext cx="4004511" cy="4132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Consultant Trainer 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Mental Health in Business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endParaRPr lang="en-US" sz="26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Website:</a:t>
            </a:r>
            <a:r>
              <a:rPr lang="en-US" sz="2600" dirty="0"/>
              <a:t> </a:t>
            </a:r>
            <a:r>
              <a:rPr lang="en-US" sz="2600" dirty="0">
                <a:hlinkClick r:id="rId4"/>
              </a:rPr>
              <a:t>http://www.mhib.co.uk/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Email:</a:t>
            </a:r>
            <a:r>
              <a:rPr lang="en-US" sz="2600" dirty="0"/>
              <a:t> </a:t>
            </a:r>
            <a:r>
              <a:rPr lang="en-US" sz="2600" dirty="0">
                <a:hlinkClick r:id="rId5"/>
              </a:rPr>
              <a:t>jay@mhib.co.uk</a:t>
            </a:r>
            <a:r>
              <a:rPr lang="en-US" sz="2600" dirty="0"/>
              <a:t> </a:t>
            </a:r>
            <a:br>
              <a:rPr lang="en-US" sz="2400" dirty="0">
                <a:solidFill>
                  <a:sysClr val="windowText" lastClr="000000"/>
                </a:solidFill>
                <a:sym typeface="Lato Bold"/>
              </a:rPr>
            </a:br>
            <a:endParaRPr lang="en-US" sz="2400" dirty="0">
              <a:solidFill>
                <a:sysClr val="windowText" lastClr="000000"/>
              </a:solidFill>
              <a:sym typeface="Lato Bold"/>
            </a:endParaRPr>
          </a:p>
        </p:txBody>
      </p:sp>
      <p:sp>
        <p:nvSpPr>
          <p:cNvPr id="8" name="Shape 250">
            <a:extLst>
              <a:ext uri="{FF2B5EF4-FFF2-40B4-BE49-F238E27FC236}">
                <a16:creationId xmlns:a16="http://schemas.microsoft.com/office/drawing/2014/main" id="{8C967F95-D4CD-A041-A9A8-A344CFEF7B4D}"/>
              </a:ext>
            </a:extLst>
          </p:cNvPr>
          <p:cNvSpPr txBox="1">
            <a:spLocks/>
          </p:cNvSpPr>
          <p:nvPr/>
        </p:nvSpPr>
        <p:spPr>
          <a:xfrm>
            <a:off x="647700" y="547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480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  <a:sym typeface="Lato Bold"/>
              </a:rPr>
              <a:t>Jay Unwin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27F1003-3AF0-6244-A5FF-16493FE7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230281" y="547687"/>
            <a:ext cx="1745140" cy="17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FE6580F9-6E77-812F-5EE7-45EC04DE0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r="13926"/>
          <a:stretch/>
        </p:blipFill>
        <p:spPr>
          <a:xfrm>
            <a:off x="4870202" y="-18000"/>
            <a:ext cx="51435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830BD1-F52F-0D46-A88D-73C9A42F482B}"/>
              </a:ext>
            </a:extLst>
          </p:cNvPr>
          <p:cNvSpPr/>
          <p:nvPr/>
        </p:nvSpPr>
        <p:spPr>
          <a:xfrm>
            <a:off x="-16349" y="-16329"/>
            <a:ext cx="12208349" cy="6876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hape 250">
            <a:extLst>
              <a:ext uri="{FF2B5EF4-FFF2-40B4-BE49-F238E27FC236}">
                <a16:creationId xmlns:a16="http://schemas.microsoft.com/office/drawing/2014/main" id="{1E3E6322-E354-224B-BFB8-246C543C9135}"/>
              </a:ext>
            </a:extLst>
          </p:cNvPr>
          <p:cNvSpPr txBox="1">
            <a:spLocks/>
          </p:cNvSpPr>
          <p:nvPr/>
        </p:nvSpPr>
        <p:spPr>
          <a:xfrm>
            <a:off x="647700" y="2055813"/>
            <a:ext cx="4004511" cy="4132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Consultant Trainer 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Mental Health in Business</a:t>
            </a:r>
            <a:br>
              <a:rPr lang="en-US" sz="2600" dirty="0">
                <a:solidFill>
                  <a:sysClr val="windowText" lastClr="000000"/>
                </a:solidFill>
              </a:rPr>
            </a:br>
            <a:endParaRPr lang="en-US" sz="2600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ysClr val="windowText" lastClr="000000"/>
                </a:solidFill>
              </a:rPr>
              <a:t>Website:</a:t>
            </a:r>
            <a:r>
              <a:rPr lang="en-US" sz="2600" dirty="0"/>
              <a:t> </a:t>
            </a:r>
            <a:r>
              <a:rPr lang="en-US" sz="2600" dirty="0">
                <a:hlinkClick r:id="rId4"/>
              </a:rPr>
              <a:t>http://www.mhib.co.uk/</a:t>
            </a:r>
            <a:endParaRPr lang="en-US" sz="2600" dirty="0"/>
          </a:p>
          <a:p>
            <a:pPr marL="0" indent="0">
              <a:buNone/>
            </a:pPr>
            <a:br>
              <a:rPr lang="en-US" sz="2600" dirty="0">
                <a:solidFill>
                  <a:sysClr val="windowText" lastClr="000000"/>
                </a:solidFill>
              </a:rPr>
            </a:br>
            <a:r>
              <a:rPr lang="en-US" sz="2600" dirty="0">
                <a:solidFill>
                  <a:sysClr val="windowText" lastClr="000000"/>
                </a:solidFill>
              </a:rPr>
              <a:t>Email:</a:t>
            </a:r>
            <a:r>
              <a:rPr lang="en-US" sz="2600" dirty="0"/>
              <a:t> </a:t>
            </a:r>
            <a:r>
              <a:rPr lang="en-US" sz="2600" dirty="0">
                <a:hlinkClick r:id="rId5"/>
              </a:rPr>
              <a:t>jay@mhib.co.uk</a:t>
            </a:r>
            <a:r>
              <a:rPr lang="en-US" sz="2600" dirty="0"/>
              <a:t> </a:t>
            </a:r>
            <a:br>
              <a:rPr lang="en-US" sz="2400" dirty="0">
                <a:solidFill>
                  <a:sysClr val="windowText" lastClr="000000"/>
                </a:solidFill>
                <a:sym typeface="Lato Bold"/>
              </a:rPr>
            </a:br>
            <a:endParaRPr lang="en-US" sz="2400" dirty="0">
              <a:solidFill>
                <a:sysClr val="windowText" lastClr="000000"/>
              </a:solidFill>
              <a:sym typeface="Lato Bold"/>
            </a:endParaRPr>
          </a:p>
        </p:txBody>
      </p:sp>
      <p:sp>
        <p:nvSpPr>
          <p:cNvPr id="8" name="Shape 250">
            <a:extLst>
              <a:ext uri="{FF2B5EF4-FFF2-40B4-BE49-F238E27FC236}">
                <a16:creationId xmlns:a16="http://schemas.microsoft.com/office/drawing/2014/main" id="{8C967F95-D4CD-A041-A9A8-A344CFEF7B4D}"/>
              </a:ext>
            </a:extLst>
          </p:cNvPr>
          <p:cNvSpPr txBox="1">
            <a:spLocks/>
          </p:cNvSpPr>
          <p:nvPr/>
        </p:nvSpPr>
        <p:spPr>
          <a:xfrm>
            <a:off x="647700" y="547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 sz="3200">
                <a:solidFill>
                  <a:schemeClr val="accent3">
                    <a:lumOff val="44000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en-US" sz="4800" dirty="0">
                <a:solidFill>
                  <a:sysClr val="windowText" lastClr="000000"/>
                </a:solidFill>
                <a:latin typeface="+mj-lt"/>
                <a:ea typeface="+mj-ea"/>
                <a:cs typeface="+mj-cs"/>
                <a:sym typeface="Lato Bold"/>
              </a:rPr>
              <a:t>Jay Unwin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27F1003-3AF0-6244-A5FF-16493FE7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230281" y="547687"/>
            <a:ext cx="1745140" cy="17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6">
            <a:extLst>
              <a:ext uri="{FF2B5EF4-FFF2-40B4-BE49-F238E27FC236}">
                <a16:creationId xmlns:a16="http://schemas.microsoft.com/office/drawing/2014/main" id="{28A8F9DE-7836-AA44-A564-D2DAAAE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96" y="657727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/>
              <a:t>Session Objectives</a:t>
            </a:r>
            <a:endParaRPr sz="3200" b="1" dirty="0"/>
          </a:p>
        </p:txBody>
      </p:sp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1775327"/>
            <a:ext cx="9737124" cy="4356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400" dirty="0"/>
              <a:t>The aims of this session are: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demonstrate how attendees can future-proof the mental health and wellbeing of their people.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help attendees to identify the components of a successful organisational mental health and wellbeing strategy.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explain how to create a psychologically safe and healthy workplace culture.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help attendees understand the potential ROI of wellbeing initiatives and be able build a stronger business case for investing in mental health in your business.</a:t>
            </a:r>
          </a:p>
          <a:p>
            <a:endParaRPr lang="en-GB" sz="2600" dirty="0"/>
          </a:p>
          <a:p>
            <a:pPr>
              <a:lnSpc>
                <a:spcPct val="11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27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6">
            <a:extLst>
              <a:ext uri="{FF2B5EF4-FFF2-40B4-BE49-F238E27FC236}">
                <a16:creationId xmlns:a16="http://schemas.microsoft.com/office/drawing/2014/main" id="{E690F13F-74EF-7140-8701-B4CB77B8AF15}"/>
              </a:ext>
            </a:extLst>
          </p:cNvPr>
          <p:cNvSpPr txBox="1">
            <a:spLocks/>
          </p:cNvSpPr>
          <p:nvPr/>
        </p:nvSpPr>
        <p:spPr>
          <a:xfrm>
            <a:off x="1211396" y="4561767"/>
            <a:ext cx="9737124" cy="1569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/>
          </a:p>
          <a:p>
            <a:pPr>
              <a:lnSpc>
                <a:spcPct val="110000"/>
              </a:lnSpc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F3F19-D3EF-2C42-ACC8-668B9B088415}"/>
              </a:ext>
            </a:extLst>
          </p:cNvPr>
          <p:cNvSpPr/>
          <p:nvPr/>
        </p:nvSpPr>
        <p:spPr>
          <a:xfrm>
            <a:off x="1054608" y="1054900"/>
            <a:ext cx="9925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“With at least 1 in 6 workers experiencing a mental health problem at any one time - stress, anxiety and depression is thought to be responsible for almost half of working days lost in Britain.” </a:t>
            </a:r>
            <a:br>
              <a:rPr lang="en-US" sz="2400" i="1" dirty="0"/>
            </a:br>
            <a:r>
              <a:rPr lang="en-US" sz="2400" dirty="0"/>
              <a:t>(Mental Health Foundation, 2021)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D59C-F6F6-A84D-B233-E0CBA65873AF}"/>
              </a:ext>
            </a:extLst>
          </p:cNvPr>
          <p:cNvSpPr/>
          <p:nvPr/>
        </p:nvSpPr>
        <p:spPr>
          <a:xfrm>
            <a:off x="1054608" y="3004648"/>
            <a:ext cx="9259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“The annual cost of poor mental health to employers is around £55 billion - and rising.”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(Deloitte: Mental Health and Employers, post Pandemic update 2022)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0FCC0-E7A3-0B47-BD09-04ED1E1FBE14}"/>
              </a:ext>
            </a:extLst>
          </p:cNvPr>
          <p:cNvSpPr/>
          <p:nvPr/>
        </p:nvSpPr>
        <p:spPr>
          <a:xfrm>
            <a:off x="1054608" y="4677397"/>
            <a:ext cx="9259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“300,000 people with a long-term mental health problem lose their jobs each year.”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(BITC: Time to Take Ownership Report, 2019)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8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ith the hand on the fac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E8AB9E7F-847E-B249-89C4-C1A63268E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9" b="9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686EB4C-929B-264C-AD79-955084DA7974}"/>
              </a:ext>
            </a:extLst>
          </p:cNvPr>
          <p:cNvGrpSpPr/>
          <p:nvPr/>
        </p:nvGrpSpPr>
        <p:grpSpPr>
          <a:xfrm>
            <a:off x="6942101" y="326571"/>
            <a:ext cx="5026742" cy="5122828"/>
            <a:chOff x="2974258" y="590165"/>
            <a:chExt cx="6243484" cy="5677669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E921BAA-D988-FB42-8425-43AF8EA0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258" y="590165"/>
              <a:ext cx="6243484" cy="56776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7D726-EDA6-7049-B477-17DE9EFF21D6}"/>
                </a:ext>
              </a:extLst>
            </p:cNvPr>
            <p:cNvSpPr txBox="1"/>
            <p:nvPr/>
          </p:nvSpPr>
          <p:spPr>
            <a:xfrm>
              <a:off x="3963492" y="1582694"/>
              <a:ext cx="3956384" cy="2797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What are some of your main concerns when it comes to mental health in your organisation?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302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E06283F-8831-4345-83E8-0BEADD1A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B89A11-E7BB-0F46-8484-33A9E27DC354}"/>
              </a:ext>
            </a:extLst>
          </p:cNvPr>
          <p:cNvSpPr/>
          <p:nvPr/>
        </p:nvSpPr>
        <p:spPr>
          <a:xfrm>
            <a:off x="0" y="5677375"/>
            <a:ext cx="5413248" cy="1180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The Equality Act 2010, available here: </a:t>
            </a:r>
            <a:r>
              <a:rPr lang="en-US" dirty="0">
                <a:solidFill>
                  <a:schemeClr val="tx1"/>
                </a:solidFill>
                <a:latin typeface="+mj-lt"/>
                <a:hlinkClick r:id="rId3"/>
              </a:rPr>
              <a:t>https://www.legislation.gov.uk/ukpga/2010/15/contents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4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280D1EF-82A4-7940-9D5C-9C7E1255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17797-545F-A44D-A876-1ED83FF7B46A}"/>
              </a:ext>
            </a:extLst>
          </p:cNvPr>
          <p:cNvSpPr/>
          <p:nvPr/>
        </p:nvSpPr>
        <p:spPr>
          <a:xfrm>
            <a:off x="6777228" y="5676093"/>
            <a:ext cx="5413248" cy="1180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+mj-lt"/>
              </a:rPr>
              <a:t>The Disability Discrimination Act 1995, available here: </a:t>
            </a:r>
            <a:r>
              <a:rPr lang="en-US" dirty="0">
                <a:solidFill>
                  <a:schemeClr val="tx1"/>
                </a:solidFill>
                <a:latin typeface="+mj-lt"/>
                <a:hlinkClick r:id="rId3"/>
              </a:rPr>
              <a:t>https://www.legislation.gov.uk/ukpga/1995/50/contents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C8C37-B00F-F74C-B61B-4B5674CD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hape 256">
            <a:extLst>
              <a:ext uri="{FF2B5EF4-FFF2-40B4-BE49-F238E27FC236}">
                <a16:creationId xmlns:a16="http://schemas.microsoft.com/office/drawing/2014/main" id="{83E156B1-56B2-4B4D-85A0-03080FC6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8" y="571500"/>
            <a:ext cx="7699376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Thriving at Work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0" name="Shape 256">
            <a:extLst>
              <a:ext uri="{FF2B5EF4-FFF2-40B4-BE49-F238E27FC236}">
                <a16:creationId xmlns:a16="http://schemas.microsoft.com/office/drawing/2014/main" id="{481D98DA-D618-F249-8222-11ABE5C8536B}"/>
              </a:ext>
            </a:extLst>
          </p:cNvPr>
          <p:cNvSpPr txBox="1">
            <a:spLocks/>
          </p:cNvSpPr>
          <p:nvPr/>
        </p:nvSpPr>
        <p:spPr>
          <a:xfrm>
            <a:off x="1227438" y="1511300"/>
            <a:ext cx="7699376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The Stevenson / Farmer review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of mental health and employers</a:t>
            </a:r>
          </a:p>
        </p:txBody>
      </p:sp>
      <p:sp>
        <p:nvSpPr>
          <p:cNvPr id="11" name="Shape 256">
            <a:extLst>
              <a:ext uri="{FF2B5EF4-FFF2-40B4-BE49-F238E27FC236}">
                <a16:creationId xmlns:a16="http://schemas.microsoft.com/office/drawing/2014/main" id="{F4F251B2-E138-C145-81E1-FEF3A11CA6AC}"/>
              </a:ext>
            </a:extLst>
          </p:cNvPr>
          <p:cNvSpPr txBox="1">
            <a:spLocks/>
          </p:cNvSpPr>
          <p:nvPr/>
        </p:nvSpPr>
        <p:spPr>
          <a:xfrm>
            <a:off x="1227438" y="5168900"/>
            <a:ext cx="7699376" cy="111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Here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9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74C8C37-B00F-F74C-B61B-4B5674CD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hape 256">
            <a:extLst>
              <a:ext uri="{FF2B5EF4-FFF2-40B4-BE49-F238E27FC236}">
                <a16:creationId xmlns:a16="http://schemas.microsoft.com/office/drawing/2014/main" id="{83E156B1-56B2-4B4D-85A0-03080FC6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437" y="375552"/>
            <a:ext cx="10349519" cy="111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Thriving at Work – Mental Health Core Standards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Shape 256">
            <a:extLst>
              <a:ext uri="{FF2B5EF4-FFF2-40B4-BE49-F238E27FC236}">
                <a16:creationId xmlns:a16="http://schemas.microsoft.com/office/drawing/2014/main" id="{46F12313-FFA6-3F43-B880-6784D5639437}"/>
              </a:ext>
            </a:extLst>
          </p:cNvPr>
          <p:cNvSpPr txBox="1">
            <a:spLocks/>
          </p:cNvSpPr>
          <p:nvPr/>
        </p:nvSpPr>
        <p:spPr>
          <a:xfrm>
            <a:off x="1227437" y="1431732"/>
            <a:ext cx="10349519" cy="482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1. Produce, implement and communicate a mental health at work plan.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2. Develop mental health awareness among employees.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3. Encourage open conversations about mental health and the support available when employees are struggling.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4. Provide employees with good working conditions and ensure they have a healthy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work life balance and opportunities for development.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5. Promote effective people management through line managers and supervisors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6. Routinely monitor employee mental health and wellbeing.</a:t>
            </a:r>
            <a:endParaRPr lang="en-GB" sz="1800" dirty="0"/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436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737</Words>
  <Application>Microsoft Office PowerPoint</Application>
  <PresentationFormat>Widescreen</PresentationFormat>
  <Paragraphs>91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Session Objectives</vt:lpstr>
      <vt:lpstr>PowerPoint Presentation</vt:lpstr>
      <vt:lpstr>PowerPoint Presentation</vt:lpstr>
      <vt:lpstr>PowerPoint Presentation</vt:lpstr>
      <vt:lpstr>PowerPoint Presentation</vt:lpstr>
      <vt:lpstr>Thriving at Work</vt:lpstr>
      <vt:lpstr>Thriving at Work – Mental Health Core Standards</vt:lpstr>
      <vt:lpstr>Thriving at Work – Enhanced Standards</vt:lpstr>
      <vt:lpstr>PowerPoint Presentation</vt:lpstr>
      <vt:lpstr>What does a Successful Mental Health Strategy Looks Like?</vt:lpstr>
      <vt:lpstr>Useful Statistics</vt:lpstr>
      <vt:lpstr>Session Objectives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</dc:creator>
  <cp:lastModifiedBy>Jay Unwin</cp:lastModifiedBy>
  <cp:revision>9</cp:revision>
  <dcterms:created xsi:type="dcterms:W3CDTF">2021-09-24T13:47:44Z</dcterms:created>
  <dcterms:modified xsi:type="dcterms:W3CDTF">2023-07-27T12:00:10Z</dcterms:modified>
</cp:coreProperties>
</file>