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314" r:id="rId3"/>
    <p:sldId id="315" r:id="rId4"/>
    <p:sldId id="460" r:id="rId5"/>
    <p:sldId id="451" r:id="rId6"/>
    <p:sldId id="454" r:id="rId7"/>
    <p:sldId id="456" r:id="rId8"/>
    <p:sldId id="321" r:id="rId9"/>
    <p:sldId id="453" r:id="rId10"/>
    <p:sldId id="455" r:id="rId11"/>
    <p:sldId id="457" r:id="rId12"/>
    <p:sldId id="461" r:id="rId13"/>
    <p:sldId id="458" r:id="rId14"/>
    <p:sldId id="459" r:id="rId15"/>
    <p:sldId id="452" r:id="rId16"/>
    <p:sldId id="462" r:id="rId17"/>
    <p:sldId id="443" r:id="rId18"/>
  </p:sldIdLst>
  <p:sldSz cx="9753600" cy="7315200"/>
  <p:notesSz cx="7104063" cy="10234613"/>
  <p:embeddedFontLst>
    <p:embeddedFont>
      <p:font typeface="Arimo Bold Italics" panose="020B0604020202020204" charset="0"/>
      <p:regular r:id="rId21"/>
      <p:boldItalic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78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66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54" autoAdjust="0"/>
    <p:restoredTop sz="92982" autoAdjust="0"/>
  </p:normalViewPr>
  <p:slideViewPr>
    <p:cSldViewPr>
      <p:cViewPr varScale="1">
        <p:scale>
          <a:sx n="55" d="100"/>
          <a:sy n="55" d="100"/>
        </p:scale>
        <p:origin x="1320" y="44"/>
      </p:cViewPr>
      <p:guideLst>
        <p:guide orient="horz" pos="2160"/>
        <p:guide pos="278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9" d="100"/>
          <a:sy n="49" d="100"/>
        </p:scale>
        <p:origin x="2516" y="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05FF398-B891-4285-B90C-80F564A0FED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D9F9DC-D5A9-4CF1-8021-36DA500AB93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739A2A-A852-4B99-A8D6-552DC46095C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8A28E9-28E7-417D-85A0-426E3C78994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464E8D-360F-4057-AB0A-56306747C2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33350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l="1562" r="156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/>
          </p:cNvPicPr>
          <p:nvPr/>
        </p:nvPicPr>
        <p:blipFill>
          <a:blip r:embed="rId3">
            <a:alphaModFix amt="58000"/>
          </a:blip>
          <a:srcRect l="2172" t="5660" b="21254"/>
          <a:stretch>
            <a:fillRect/>
          </a:stretch>
        </p:blipFill>
        <p:spPr>
          <a:xfrm>
            <a:off x="0" y="833"/>
            <a:ext cx="9753602" cy="7314367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5867736" y="503745"/>
            <a:ext cx="3885864" cy="455549"/>
            <a:chOff x="0" y="0"/>
            <a:chExt cx="2090804" cy="245110"/>
          </a:xfrm>
        </p:grpSpPr>
        <p:sp>
          <p:nvSpPr>
            <p:cNvPr id="4" name="Freeform 4"/>
            <p:cNvSpPr/>
            <p:nvPr/>
          </p:nvSpPr>
          <p:spPr>
            <a:xfrm>
              <a:off x="0" y="168910"/>
              <a:ext cx="2090805" cy="76200"/>
            </a:xfrm>
            <a:custGeom>
              <a:avLst/>
              <a:gdLst/>
              <a:ahLst/>
              <a:cxnLst/>
              <a:rect l="l" t="t" r="r" b="b"/>
              <a:pathLst>
                <a:path w="2090805" h="76200">
                  <a:moveTo>
                    <a:pt x="0" y="0"/>
                  </a:moveTo>
                  <a:lnTo>
                    <a:pt x="2090805" y="0"/>
                  </a:lnTo>
                  <a:lnTo>
                    <a:pt x="2090805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F7E25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Freeform 5"/>
            <p:cNvSpPr/>
            <p:nvPr/>
          </p:nvSpPr>
          <p:spPr>
            <a:xfrm>
              <a:off x="0" y="0"/>
              <a:ext cx="2090805" cy="76200"/>
            </a:xfrm>
            <a:custGeom>
              <a:avLst/>
              <a:gdLst/>
              <a:ahLst/>
              <a:cxnLst/>
              <a:rect l="l" t="t" r="r" b="b"/>
              <a:pathLst>
                <a:path w="2090805" h="76200">
                  <a:moveTo>
                    <a:pt x="0" y="0"/>
                  </a:moveTo>
                  <a:lnTo>
                    <a:pt x="2090805" y="0"/>
                  </a:lnTo>
                  <a:lnTo>
                    <a:pt x="2090805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F7E25"/>
            </a:solidFill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217333" y="6159020"/>
            <a:ext cx="879013" cy="774966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206457" y="2013148"/>
            <a:ext cx="9340686" cy="19492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815"/>
              </a:lnSpc>
            </a:pPr>
            <a:r>
              <a:rPr lang="en-US" sz="3600" b="1" dirty="0">
                <a:solidFill>
                  <a:schemeClr val="bg1"/>
                </a:solidFill>
                <a:ea typeface="Arimo Bold Italics" panose="020B0704020202090204" charset="0"/>
                <a:cs typeface="+mn-lt"/>
              </a:rPr>
              <a:t>Hard Talk:</a:t>
            </a:r>
          </a:p>
          <a:p>
            <a:pPr algn="ctr">
              <a:lnSpc>
                <a:spcPts val="3815"/>
              </a:lnSpc>
            </a:pPr>
            <a:r>
              <a:rPr lang="en-US" sz="3200" b="1" dirty="0">
                <a:solidFill>
                  <a:schemeClr val="bg1"/>
                </a:solidFill>
                <a:ea typeface="Arimo Bold Italics" panose="020B0704020202090204" charset="0"/>
                <a:cs typeface="+mn-lt"/>
              </a:rPr>
              <a:t>how to communicate with customers about price rises and other impacts of a hard market  </a:t>
            </a:r>
            <a:br>
              <a:rPr lang="en-GB" sz="3200" dirty="0"/>
            </a:br>
            <a:endParaRPr lang="en-US" sz="3600" spc="-61" dirty="0">
              <a:solidFill>
                <a:srgbClr val="FFFFFF"/>
              </a:solidFill>
              <a:latin typeface="Arimo Bold Italics" panose="020B0704020202090204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-551880" y="3191826"/>
            <a:ext cx="10857360" cy="13739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200000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FFFFFF"/>
                </a:solidFill>
                <a:cs typeface="+mn-lt"/>
              </a:rPr>
              <a:t>by</a:t>
            </a:r>
          </a:p>
          <a:p>
            <a:pPr algn="ctr">
              <a:lnSpc>
                <a:spcPct val="200000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FFFFFF"/>
                </a:solidFill>
                <a:cs typeface="+mn-lt"/>
              </a:rPr>
              <a:t>Jeff Heasman MABP, PGCert CELTA, LL.B (Hons), LL.M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31520" y="4621352"/>
            <a:ext cx="8593480" cy="830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  <a:spcBef>
                <a:spcPct val="0"/>
              </a:spcBef>
            </a:pPr>
            <a:r>
              <a:rPr lang="en-US" sz="2000" b="1" dirty="0">
                <a:solidFill>
                  <a:srgbClr val="FFFFFF"/>
                </a:solidFill>
                <a:cs typeface="+mn-lt"/>
              </a:rPr>
              <a:t>Certified Practitioner Member of the Academy of Modern Applied Psychology</a:t>
            </a:r>
          </a:p>
          <a:p>
            <a:pPr algn="ctr">
              <a:lnSpc>
                <a:spcPts val="3360"/>
              </a:lnSpc>
              <a:spcBef>
                <a:spcPct val="0"/>
              </a:spcBef>
            </a:pPr>
            <a:r>
              <a:rPr lang="en-US" sz="2000" b="1" dirty="0">
                <a:solidFill>
                  <a:srgbClr val="FFFFFF"/>
                </a:solidFill>
                <a:cs typeface="+mn-lt"/>
              </a:rPr>
              <a:t>Member of the Association for Business Psychology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712000" y="6367218"/>
            <a:ext cx="8593480" cy="430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  <a:spcBef>
                <a:spcPct val="0"/>
              </a:spcBef>
            </a:pPr>
            <a:r>
              <a:rPr lang="en-US" sz="2400" dirty="0">
                <a:solidFill>
                  <a:srgbClr val="FFFFFF"/>
                </a:solidFill>
                <a:cs typeface="+mn-lt"/>
              </a:rPr>
              <a:t>linkedin.com/in/</a:t>
            </a:r>
            <a:r>
              <a:rPr lang="en-US" sz="2400" dirty="0" err="1">
                <a:solidFill>
                  <a:srgbClr val="FFFFFF"/>
                </a:solidFill>
                <a:cs typeface="+mn-lt"/>
              </a:rPr>
              <a:t>jeffheasman</a:t>
            </a:r>
            <a:endParaRPr lang="en-US" sz="2400" dirty="0">
              <a:solidFill>
                <a:srgbClr val="FFFFFF"/>
              </a:solidFill>
              <a:cs typeface="+mn-lt"/>
            </a:endParaRPr>
          </a:p>
        </p:txBody>
      </p:sp>
      <p:grpSp>
        <p:nvGrpSpPr>
          <p:cNvPr id="13" name="Group 13"/>
          <p:cNvGrpSpPr/>
          <p:nvPr/>
        </p:nvGrpSpPr>
        <p:grpSpPr>
          <a:xfrm>
            <a:off x="0" y="5420036"/>
            <a:ext cx="3572980" cy="455549"/>
            <a:chOff x="0" y="0"/>
            <a:chExt cx="2244365" cy="245110"/>
          </a:xfrm>
        </p:grpSpPr>
        <p:sp>
          <p:nvSpPr>
            <p:cNvPr id="14" name="Freeform 14"/>
            <p:cNvSpPr/>
            <p:nvPr/>
          </p:nvSpPr>
          <p:spPr>
            <a:xfrm>
              <a:off x="0" y="168910"/>
              <a:ext cx="2244365" cy="76200"/>
            </a:xfrm>
            <a:custGeom>
              <a:avLst/>
              <a:gdLst/>
              <a:ahLst/>
              <a:cxnLst/>
              <a:rect l="l" t="t" r="r" b="b"/>
              <a:pathLst>
                <a:path w="2244365" h="76200">
                  <a:moveTo>
                    <a:pt x="0" y="0"/>
                  </a:moveTo>
                  <a:lnTo>
                    <a:pt x="2244365" y="0"/>
                  </a:lnTo>
                  <a:lnTo>
                    <a:pt x="2244365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007BB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0" y="0"/>
              <a:ext cx="2244365" cy="76200"/>
            </a:xfrm>
            <a:custGeom>
              <a:avLst/>
              <a:gdLst/>
              <a:ahLst/>
              <a:cxnLst/>
              <a:rect l="l" t="t" r="r" b="b"/>
              <a:pathLst>
                <a:path w="2244365" h="76200">
                  <a:moveTo>
                    <a:pt x="0" y="0"/>
                  </a:moveTo>
                  <a:lnTo>
                    <a:pt x="2244365" y="0"/>
                  </a:lnTo>
                  <a:lnTo>
                    <a:pt x="2244365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007BB6"/>
            </a:solidFill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32B051CB-52E1-4790-8AF8-8E92FA1F492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3" y="221130"/>
            <a:ext cx="3217333" cy="89541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42E804D-BB72-451B-AFA2-66026C115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646238"/>
          </a:xfrm>
        </p:spPr>
        <p:txBody>
          <a:bodyPr/>
          <a:lstStyle/>
          <a:p>
            <a:pPr algn="l"/>
            <a:r>
              <a:rPr lang="en-GB" b="1" dirty="0"/>
              <a:t>Expand the pie &amp; provide options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EAEFAAA-7695-4F63-A970-E3288FDA12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22162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600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/>
              <a:t>Ecosystems are the future.  Can you create your own mini-ecosystem? 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/>
              <a:t>Equivalent simultaneous offers.  Provides control to them and allows you to see what their true values and priorities are: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000" dirty="0"/>
              <a:t>preferences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000" dirty="0"/>
              <a:t>interests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000" dirty="0"/>
              <a:t>needs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000" dirty="0"/>
              <a:t>constraints  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GB" sz="2000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/>
              <a:t>Don´t just say you understand.  Take it further: help me to understand …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GB" sz="2000" dirty="0"/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 rotWithShape="1">
          <a:blip r:embed="rId2"/>
          <a:srcRect r="91591"/>
          <a:stretch>
            <a:fillRect/>
          </a:stretch>
        </p:blipFill>
        <p:spPr>
          <a:xfrm>
            <a:off x="9128464" y="-1"/>
            <a:ext cx="625136" cy="7315202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 rot="5400000">
            <a:off x="5260234" y="3429825"/>
            <a:ext cx="7315200" cy="455549"/>
            <a:chOff x="0" y="0"/>
            <a:chExt cx="3935972" cy="245110"/>
          </a:xfrm>
        </p:grpSpPr>
        <p:sp>
          <p:nvSpPr>
            <p:cNvPr id="12" name="Freeform 12"/>
            <p:cNvSpPr/>
            <p:nvPr/>
          </p:nvSpPr>
          <p:spPr>
            <a:xfrm>
              <a:off x="0" y="168910"/>
              <a:ext cx="3935972" cy="76200"/>
            </a:xfrm>
            <a:custGeom>
              <a:avLst/>
              <a:gdLst/>
              <a:ahLst/>
              <a:cxnLst/>
              <a:rect l="l" t="t" r="r" b="b"/>
              <a:pathLst>
                <a:path w="3935972" h="76200">
                  <a:moveTo>
                    <a:pt x="0" y="0"/>
                  </a:moveTo>
                  <a:lnTo>
                    <a:pt x="3935972" y="0"/>
                  </a:lnTo>
                  <a:lnTo>
                    <a:pt x="3935972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F7E25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0" y="0"/>
              <a:ext cx="3935972" cy="76200"/>
            </a:xfrm>
            <a:custGeom>
              <a:avLst/>
              <a:gdLst/>
              <a:ahLst/>
              <a:cxnLst/>
              <a:rect l="l" t="t" r="r" b="b"/>
              <a:pathLst>
                <a:path w="3935972" h="76200">
                  <a:moveTo>
                    <a:pt x="0" y="0"/>
                  </a:moveTo>
                  <a:lnTo>
                    <a:pt x="3935972" y="0"/>
                  </a:lnTo>
                  <a:lnTo>
                    <a:pt x="3935972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6C851"/>
            </a:solidFill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3"/>
          <a:srcRect r="66477"/>
          <a:stretch>
            <a:fillRect/>
          </a:stretch>
        </p:blipFill>
        <p:spPr>
          <a:xfrm>
            <a:off x="47625" y="6364628"/>
            <a:ext cx="1021736" cy="950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4928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-152400"/>
            <a:ext cx="8305800" cy="1371600"/>
          </a:xfrm>
        </p:spPr>
        <p:txBody>
          <a:bodyPr/>
          <a:lstStyle/>
          <a:p>
            <a:pPr algn="l"/>
            <a:r>
              <a:rPr lang="en-GB" b="1" dirty="0"/>
              <a:t>Prepare! 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B0EDC00-1870-4841-869D-7E0A56D709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6252" y="914400"/>
            <a:ext cx="8194948" cy="6019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/>
              <a:t>Questions to determine interests and priorities.</a:t>
            </a:r>
          </a:p>
          <a:p>
            <a:pPr marL="0" indent="0">
              <a:buNone/>
            </a:pPr>
            <a:endParaRPr lang="en-GB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/>
              <a:t>Language and delivery so as not to isolate. 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/>
              <a:t>Strategy.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2"/>
          <a:srcRect r="66477"/>
          <a:stretch>
            <a:fillRect/>
          </a:stretch>
        </p:blipFill>
        <p:spPr>
          <a:xfrm>
            <a:off x="-112604" y="6096000"/>
            <a:ext cx="1021736" cy="950572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/>
          </p:cNvPicPr>
          <p:nvPr/>
        </p:nvPicPr>
        <p:blipFill rotWithShape="1">
          <a:blip r:embed="rId3"/>
          <a:srcRect t="798" r="88376"/>
          <a:stretch>
            <a:fillRect/>
          </a:stretch>
        </p:blipFill>
        <p:spPr>
          <a:xfrm rot="-10800000">
            <a:off x="-76200" y="-2"/>
            <a:ext cx="864122" cy="7315201"/>
          </a:xfrm>
          <a:prstGeom prst="rect">
            <a:avLst/>
          </a:prstGeom>
        </p:spPr>
      </p:pic>
      <p:grpSp>
        <p:nvGrpSpPr>
          <p:cNvPr id="5" name="Group 3"/>
          <p:cNvGrpSpPr/>
          <p:nvPr/>
        </p:nvGrpSpPr>
        <p:grpSpPr>
          <a:xfrm rot="5400000">
            <a:off x="-2651429" y="3429825"/>
            <a:ext cx="7315200" cy="455549"/>
            <a:chOff x="0" y="0"/>
            <a:chExt cx="3935972" cy="245110"/>
          </a:xfrm>
        </p:grpSpPr>
        <p:sp>
          <p:nvSpPr>
            <p:cNvPr id="6" name="Freeform 4"/>
            <p:cNvSpPr/>
            <p:nvPr/>
          </p:nvSpPr>
          <p:spPr>
            <a:xfrm>
              <a:off x="0" y="168910"/>
              <a:ext cx="3935972" cy="76200"/>
            </a:xfrm>
            <a:custGeom>
              <a:avLst/>
              <a:gdLst/>
              <a:ahLst/>
              <a:cxnLst/>
              <a:rect l="l" t="t" r="r" b="b"/>
              <a:pathLst>
                <a:path w="3935972" h="76200">
                  <a:moveTo>
                    <a:pt x="0" y="0"/>
                  </a:moveTo>
                  <a:lnTo>
                    <a:pt x="3935972" y="0"/>
                  </a:lnTo>
                  <a:lnTo>
                    <a:pt x="3935972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F7E25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Freeform 5"/>
            <p:cNvSpPr/>
            <p:nvPr/>
          </p:nvSpPr>
          <p:spPr>
            <a:xfrm>
              <a:off x="0" y="0"/>
              <a:ext cx="3935972" cy="76200"/>
            </a:xfrm>
            <a:custGeom>
              <a:avLst/>
              <a:gdLst/>
              <a:ahLst/>
              <a:cxnLst/>
              <a:rect l="l" t="t" r="r" b="b"/>
              <a:pathLst>
                <a:path w="3935972" h="76200">
                  <a:moveTo>
                    <a:pt x="0" y="0"/>
                  </a:moveTo>
                  <a:lnTo>
                    <a:pt x="3935972" y="0"/>
                  </a:lnTo>
                  <a:lnTo>
                    <a:pt x="3935972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28AD18"/>
            </a:solidFill>
          </p:spPr>
          <p:txBody>
            <a:bodyPr/>
            <a:lstStyle/>
            <a:p>
              <a:endParaRPr lang="en-GB"/>
            </a:p>
          </p:txBody>
        </p:sp>
      </p:grpSp>
      <p:graphicFrame>
        <p:nvGraphicFramePr>
          <p:cNvPr id="10" name="Table 11">
            <a:extLst>
              <a:ext uri="{FF2B5EF4-FFF2-40B4-BE49-F238E27FC236}">
                <a16:creationId xmlns:a16="http://schemas.microsoft.com/office/drawing/2014/main" id="{F79DA03B-20D6-4F01-AA46-8C55EE121B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3619704"/>
              </p:ext>
            </p:extLst>
          </p:nvPr>
        </p:nvGraphicFramePr>
        <p:xfrm>
          <a:off x="1625600" y="1490133"/>
          <a:ext cx="6502400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2359390914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869867886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187392260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0520664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Challenge 1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Mitigation strategy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Challenge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Mitigation strategy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80998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17172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67746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27783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42E804D-BB72-451B-AFA2-66026C115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646238"/>
          </a:xfrm>
        </p:spPr>
        <p:txBody>
          <a:bodyPr/>
          <a:lstStyle/>
          <a:p>
            <a:pPr algn="l"/>
            <a:r>
              <a:rPr lang="en-GB" b="1" dirty="0"/>
              <a:t>MESOs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EAEFAAA-7695-4F63-A970-E3288FDA12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22162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/>
              <a:t>Multiple Equivalent Simultaneous Offers.  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/>
              <a:t>The power of 3 (assuming there are three credible options). 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/>
              <a:t>The client will feel empowered, though you retain control.  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/>
              <a:t>The IKEA effect. </a:t>
            </a:r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 rotWithShape="1">
          <a:blip r:embed="rId2"/>
          <a:srcRect r="91591"/>
          <a:stretch>
            <a:fillRect/>
          </a:stretch>
        </p:blipFill>
        <p:spPr>
          <a:xfrm>
            <a:off x="9128464" y="-1"/>
            <a:ext cx="625136" cy="7315202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 rot="5400000">
            <a:off x="5260234" y="3429825"/>
            <a:ext cx="7315200" cy="455549"/>
            <a:chOff x="0" y="0"/>
            <a:chExt cx="3935972" cy="245110"/>
          </a:xfrm>
        </p:grpSpPr>
        <p:sp>
          <p:nvSpPr>
            <p:cNvPr id="12" name="Freeform 12"/>
            <p:cNvSpPr/>
            <p:nvPr/>
          </p:nvSpPr>
          <p:spPr>
            <a:xfrm>
              <a:off x="0" y="168910"/>
              <a:ext cx="3935972" cy="76200"/>
            </a:xfrm>
            <a:custGeom>
              <a:avLst/>
              <a:gdLst/>
              <a:ahLst/>
              <a:cxnLst/>
              <a:rect l="l" t="t" r="r" b="b"/>
              <a:pathLst>
                <a:path w="3935972" h="76200">
                  <a:moveTo>
                    <a:pt x="0" y="0"/>
                  </a:moveTo>
                  <a:lnTo>
                    <a:pt x="3935972" y="0"/>
                  </a:lnTo>
                  <a:lnTo>
                    <a:pt x="3935972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F7E25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0" y="0"/>
              <a:ext cx="3935972" cy="76200"/>
            </a:xfrm>
            <a:custGeom>
              <a:avLst/>
              <a:gdLst/>
              <a:ahLst/>
              <a:cxnLst/>
              <a:rect l="l" t="t" r="r" b="b"/>
              <a:pathLst>
                <a:path w="3935972" h="76200">
                  <a:moveTo>
                    <a:pt x="0" y="0"/>
                  </a:moveTo>
                  <a:lnTo>
                    <a:pt x="3935972" y="0"/>
                  </a:lnTo>
                  <a:lnTo>
                    <a:pt x="3935972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6C851"/>
            </a:solidFill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3"/>
          <a:srcRect r="66477"/>
          <a:stretch>
            <a:fillRect/>
          </a:stretch>
        </p:blipFill>
        <p:spPr>
          <a:xfrm>
            <a:off x="47625" y="6364628"/>
            <a:ext cx="1021736" cy="950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1136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-152400"/>
            <a:ext cx="8305800" cy="1371600"/>
          </a:xfrm>
        </p:spPr>
        <p:txBody>
          <a:bodyPr/>
          <a:lstStyle/>
          <a:p>
            <a:pPr algn="l"/>
            <a:r>
              <a:rPr lang="en-GB" b="1" dirty="0"/>
              <a:t>Walking away 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B0EDC00-1870-4841-869D-7E0A56D709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6252" y="914400"/>
            <a:ext cx="8194948" cy="6019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GB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/>
              <a:t>ALWAYS, walk away using the voice of possibility.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/>
              <a:t>When you are going to walk away: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24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400" dirty="0"/>
              <a:t>acknowledge the positives/progress that was made in the negotiation. 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400" dirty="0"/>
              <a:t>acknowledge that you are sure all parties would have liked an agreement.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400" dirty="0"/>
              <a:t>emphasise that you have already conceded all that you could in search for a deal.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400" dirty="0"/>
              <a:t>emphasise that you will remain in touch and that the information shared and the relationship built during the process will serve as a solid foundation for the next renewal.  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2"/>
          <a:srcRect r="66477"/>
          <a:stretch>
            <a:fillRect/>
          </a:stretch>
        </p:blipFill>
        <p:spPr>
          <a:xfrm>
            <a:off x="-112604" y="6096000"/>
            <a:ext cx="1021736" cy="950572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/>
          </p:cNvPicPr>
          <p:nvPr/>
        </p:nvPicPr>
        <p:blipFill rotWithShape="1">
          <a:blip r:embed="rId3"/>
          <a:srcRect t="798" r="88376"/>
          <a:stretch>
            <a:fillRect/>
          </a:stretch>
        </p:blipFill>
        <p:spPr>
          <a:xfrm rot="-10800000">
            <a:off x="-76200" y="-2"/>
            <a:ext cx="864122" cy="7315201"/>
          </a:xfrm>
          <a:prstGeom prst="rect">
            <a:avLst/>
          </a:prstGeom>
        </p:spPr>
      </p:pic>
      <p:grpSp>
        <p:nvGrpSpPr>
          <p:cNvPr id="5" name="Group 3"/>
          <p:cNvGrpSpPr/>
          <p:nvPr/>
        </p:nvGrpSpPr>
        <p:grpSpPr>
          <a:xfrm rot="5400000">
            <a:off x="-2651429" y="3429825"/>
            <a:ext cx="7315200" cy="455549"/>
            <a:chOff x="0" y="0"/>
            <a:chExt cx="3935972" cy="245110"/>
          </a:xfrm>
        </p:grpSpPr>
        <p:sp>
          <p:nvSpPr>
            <p:cNvPr id="6" name="Freeform 4"/>
            <p:cNvSpPr/>
            <p:nvPr/>
          </p:nvSpPr>
          <p:spPr>
            <a:xfrm>
              <a:off x="0" y="168910"/>
              <a:ext cx="3935972" cy="76200"/>
            </a:xfrm>
            <a:custGeom>
              <a:avLst/>
              <a:gdLst/>
              <a:ahLst/>
              <a:cxnLst/>
              <a:rect l="l" t="t" r="r" b="b"/>
              <a:pathLst>
                <a:path w="3935972" h="76200">
                  <a:moveTo>
                    <a:pt x="0" y="0"/>
                  </a:moveTo>
                  <a:lnTo>
                    <a:pt x="3935972" y="0"/>
                  </a:lnTo>
                  <a:lnTo>
                    <a:pt x="3935972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F7E25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Freeform 5"/>
            <p:cNvSpPr/>
            <p:nvPr/>
          </p:nvSpPr>
          <p:spPr>
            <a:xfrm>
              <a:off x="0" y="0"/>
              <a:ext cx="3935972" cy="76200"/>
            </a:xfrm>
            <a:custGeom>
              <a:avLst/>
              <a:gdLst/>
              <a:ahLst/>
              <a:cxnLst/>
              <a:rect l="l" t="t" r="r" b="b"/>
              <a:pathLst>
                <a:path w="3935972" h="76200">
                  <a:moveTo>
                    <a:pt x="0" y="0"/>
                  </a:moveTo>
                  <a:lnTo>
                    <a:pt x="3935972" y="0"/>
                  </a:lnTo>
                  <a:lnTo>
                    <a:pt x="3935972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28AD18"/>
            </a:solidFill>
          </p:spPr>
          <p:txBody>
            <a:bodyPr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9630313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-152400"/>
            <a:ext cx="8305800" cy="1371600"/>
          </a:xfrm>
        </p:spPr>
        <p:txBody>
          <a:bodyPr/>
          <a:lstStyle/>
          <a:p>
            <a:pPr algn="l"/>
            <a:r>
              <a:rPr lang="en-GB" b="1" dirty="0"/>
              <a:t>Doing the deal 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B0EDC00-1870-4841-869D-7E0A56D709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6252" y="914400"/>
            <a:ext cx="8194948" cy="6019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/>
              <a:t>You almost follow the same principles as when walking away in terms of:</a:t>
            </a:r>
          </a:p>
          <a:p>
            <a:pPr marL="0" indent="0">
              <a:buNone/>
            </a:pPr>
            <a:endParaRPr lang="en-GB" sz="24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400" dirty="0"/>
              <a:t>acknowledge the positives/progress that was made in the negotiation and how the relationship was strengthened by the process.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400" dirty="0"/>
              <a:t>acknowledge the positives that you and they were looking for a deal and you obtained one. 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400" dirty="0"/>
              <a:t>emphasise that you are grateful that, like you, they made concessions to see that a deal was reached.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400" dirty="0"/>
              <a:t>emphasise how you feel the whole process has been a positive experience.    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2"/>
          <a:srcRect r="66477"/>
          <a:stretch>
            <a:fillRect/>
          </a:stretch>
        </p:blipFill>
        <p:spPr>
          <a:xfrm>
            <a:off x="-112604" y="6096000"/>
            <a:ext cx="1021736" cy="950572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/>
          </p:cNvPicPr>
          <p:nvPr/>
        </p:nvPicPr>
        <p:blipFill rotWithShape="1">
          <a:blip r:embed="rId3"/>
          <a:srcRect t="798" r="88376"/>
          <a:stretch>
            <a:fillRect/>
          </a:stretch>
        </p:blipFill>
        <p:spPr>
          <a:xfrm rot="-10800000">
            <a:off x="-76200" y="-2"/>
            <a:ext cx="864122" cy="7315201"/>
          </a:xfrm>
          <a:prstGeom prst="rect">
            <a:avLst/>
          </a:prstGeom>
        </p:spPr>
      </p:pic>
      <p:grpSp>
        <p:nvGrpSpPr>
          <p:cNvPr id="5" name="Group 3"/>
          <p:cNvGrpSpPr/>
          <p:nvPr/>
        </p:nvGrpSpPr>
        <p:grpSpPr>
          <a:xfrm rot="5400000">
            <a:off x="-2651429" y="3429825"/>
            <a:ext cx="7315200" cy="455549"/>
            <a:chOff x="0" y="0"/>
            <a:chExt cx="3935972" cy="245110"/>
          </a:xfrm>
        </p:grpSpPr>
        <p:sp>
          <p:nvSpPr>
            <p:cNvPr id="6" name="Freeform 4"/>
            <p:cNvSpPr/>
            <p:nvPr/>
          </p:nvSpPr>
          <p:spPr>
            <a:xfrm>
              <a:off x="0" y="168910"/>
              <a:ext cx="3935972" cy="76200"/>
            </a:xfrm>
            <a:custGeom>
              <a:avLst/>
              <a:gdLst/>
              <a:ahLst/>
              <a:cxnLst/>
              <a:rect l="l" t="t" r="r" b="b"/>
              <a:pathLst>
                <a:path w="3935972" h="76200">
                  <a:moveTo>
                    <a:pt x="0" y="0"/>
                  </a:moveTo>
                  <a:lnTo>
                    <a:pt x="3935972" y="0"/>
                  </a:lnTo>
                  <a:lnTo>
                    <a:pt x="3935972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F7E25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Freeform 5"/>
            <p:cNvSpPr/>
            <p:nvPr/>
          </p:nvSpPr>
          <p:spPr>
            <a:xfrm>
              <a:off x="0" y="0"/>
              <a:ext cx="3935972" cy="76200"/>
            </a:xfrm>
            <a:custGeom>
              <a:avLst/>
              <a:gdLst/>
              <a:ahLst/>
              <a:cxnLst/>
              <a:rect l="l" t="t" r="r" b="b"/>
              <a:pathLst>
                <a:path w="3935972" h="76200">
                  <a:moveTo>
                    <a:pt x="0" y="0"/>
                  </a:moveTo>
                  <a:lnTo>
                    <a:pt x="3935972" y="0"/>
                  </a:lnTo>
                  <a:lnTo>
                    <a:pt x="3935972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28AD18"/>
            </a:solidFill>
          </p:spPr>
          <p:txBody>
            <a:bodyPr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2097899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42E804D-BB72-451B-AFA2-66026C115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646238"/>
          </a:xfrm>
        </p:spPr>
        <p:txBody>
          <a:bodyPr/>
          <a:lstStyle/>
          <a:p>
            <a:pPr algn="l"/>
            <a:r>
              <a:rPr lang="en-GB" b="1" dirty="0"/>
              <a:t>Summary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EAEFAAA-7695-4F63-A970-E3288FDA12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56260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 sz="2400" dirty="0"/>
              <a:t>Be proactive (create touch points) and be neutral. </a:t>
            </a:r>
          </a:p>
          <a:p>
            <a:pPr marL="0" indent="0">
              <a:buNone/>
            </a:pPr>
            <a:endParaRPr lang="en-GB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/>
              <a:t>The Power of Talk.</a:t>
            </a:r>
          </a:p>
          <a:p>
            <a:pPr marL="0" indent="0">
              <a:buNone/>
            </a:pPr>
            <a:endParaRPr lang="en-GB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/>
              <a:t>Is the client focusing on the problem or the solution?</a:t>
            </a:r>
          </a:p>
          <a:p>
            <a:pPr marL="0" indent="0">
              <a:buNone/>
            </a:pPr>
            <a:endParaRPr lang="en-GB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/>
              <a:t>Use the voice of possibility.  Especially if you have to walk away. </a:t>
            </a:r>
          </a:p>
          <a:p>
            <a:pPr marL="0" indent="0">
              <a:buNone/>
            </a:pPr>
            <a:r>
              <a:rPr lang="en-GB" sz="2400" dirty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/>
              <a:t>Create safety with a mutual purpose.</a:t>
            </a:r>
          </a:p>
          <a:p>
            <a:pPr marL="0" indent="0">
              <a:buNone/>
            </a:pPr>
            <a:r>
              <a:rPr lang="en-GB" sz="2400" dirty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/>
              <a:t>Know the client´s priorities.</a:t>
            </a:r>
          </a:p>
          <a:p>
            <a:pPr marL="0" indent="0">
              <a:buNone/>
            </a:pPr>
            <a:endParaRPr lang="en-GB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/>
              <a:t>Expand the pie and provide options. </a:t>
            </a:r>
            <a:r>
              <a:rPr lang="en-GB" sz="2600" dirty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2600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2600" dirty="0"/>
              <a:t>Prepare!</a:t>
            </a: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 rotWithShape="1">
          <a:blip r:embed="rId2"/>
          <a:srcRect r="91591"/>
          <a:stretch>
            <a:fillRect/>
          </a:stretch>
        </p:blipFill>
        <p:spPr>
          <a:xfrm>
            <a:off x="9128464" y="-1"/>
            <a:ext cx="625136" cy="7315202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 rot="5400000">
            <a:off x="5260234" y="3429825"/>
            <a:ext cx="7315200" cy="455549"/>
            <a:chOff x="0" y="0"/>
            <a:chExt cx="3935972" cy="245110"/>
          </a:xfrm>
        </p:grpSpPr>
        <p:sp>
          <p:nvSpPr>
            <p:cNvPr id="12" name="Freeform 12"/>
            <p:cNvSpPr/>
            <p:nvPr/>
          </p:nvSpPr>
          <p:spPr>
            <a:xfrm>
              <a:off x="0" y="168910"/>
              <a:ext cx="3935972" cy="76200"/>
            </a:xfrm>
            <a:custGeom>
              <a:avLst/>
              <a:gdLst/>
              <a:ahLst/>
              <a:cxnLst/>
              <a:rect l="l" t="t" r="r" b="b"/>
              <a:pathLst>
                <a:path w="3935972" h="76200">
                  <a:moveTo>
                    <a:pt x="0" y="0"/>
                  </a:moveTo>
                  <a:lnTo>
                    <a:pt x="3935972" y="0"/>
                  </a:lnTo>
                  <a:lnTo>
                    <a:pt x="3935972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F7E25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0" y="0"/>
              <a:ext cx="3935972" cy="76200"/>
            </a:xfrm>
            <a:custGeom>
              <a:avLst/>
              <a:gdLst/>
              <a:ahLst/>
              <a:cxnLst/>
              <a:rect l="l" t="t" r="r" b="b"/>
              <a:pathLst>
                <a:path w="3935972" h="76200">
                  <a:moveTo>
                    <a:pt x="0" y="0"/>
                  </a:moveTo>
                  <a:lnTo>
                    <a:pt x="3935972" y="0"/>
                  </a:lnTo>
                  <a:lnTo>
                    <a:pt x="3935972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6C851"/>
            </a:solidFill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3"/>
          <a:srcRect r="66477"/>
          <a:stretch>
            <a:fillRect/>
          </a:stretch>
        </p:blipFill>
        <p:spPr>
          <a:xfrm>
            <a:off x="47625" y="6364628"/>
            <a:ext cx="1021736" cy="950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7973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4734F83-1D5B-4564-9D2B-464A8EEB4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GB" b="1" dirty="0"/>
              <a:t>Restatement of learning objectives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1ABA070-41B0-42F6-AA2D-28FEB04DAC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600" dirty="0"/>
              <a:t>During this webinar, we have:</a:t>
            </a:r>
          </a:p>
          <a:p>
            <a:pPr marL="0" indent="0">
              <a:buNone/>
            </a:pPr>
            <a:endParaRPr lang="en-GB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/>
              <a:t>identified key communication skills for messages about price and cover in a hard market. 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/>
              <a:t>understood how and why customers react to certain messages they hear. 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/>
              <a:t>Learnt how to implement a strategy to communicate in a way that reassures clients and keeps them onboard.   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2400" dirty="0"/>
          </a:p>
          <a:p>
            <a:pPr>
              <a:buFont typeface="Wingdings" panose="05000000000000000000" pitchFamily="2" charset="2"/>
              <a:buChar char="Ø"/>
            </a:pPr>
            <a:endParaRPr lang="en-GB" sz="2400" dirty="0"/>
          </a:p>
          <a:p>
            <a:pPr>
              <a:buFont typeface="Wingdings" panose="05000000000000000000" pitchFamily="2" charset="2"/>
              <a:buChar char="Ø"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 rotWithShape="1">
          <a:blip r:embed="rId2"/>
          <a:srcRect r="91591"/>
          <a:stretch>
            <a:fillRect/>
          </a:stretch>
        </p:blipFill>
        <p:spPr>
          <a:xfrm>
            <a:off x="9128464" y="-1"/>
            <a:ext cx="625136" cy="7315202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 rot="5400000">
            <a:off x="5260234" y="3429825"/>
            <a:ext cx="7315200" cy="455549"/>
            <a:chOff x="0" y="0"/>
            <a:chExt cx="3935972" cy="245110"/>
          </a:xfrm>
        </p:grpSpPr>
        <p:sp>
          <p:nvSpPr>
            <p:cNvPr id="12" name="Freeform 12"/>
            <p:cNvSpPr/>
            <p:nvPr/>
          </p:nvSpPr>
          <p:spPr>
            <a:xfrm>
              <a:off x="0" y="168910"/>
              <a:ext cx="3935972" cy="76200"/>
            </a:xfrm>
            <a:custGeom>
              <a:avLst/>
              <a:gdLst/>
              <a:ahLst/>
              <a:cxnLst/>
              <a:rect l="l" t="t" r="r" b="b"/>
              <a:pathLst>
                <a:path w="3935972" h="76200">
                  <a:moveTo>
                    <a:pt x="0" y="0"/>
                  </a:moveTo>
                  <a:lnTo>
                    <a:pt x="3935972" y="0"/>
                  </a:lnTo>
                  <a:lnTo>
                    <a:pt x="3935972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F7E25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0" y="0"/>
              <a:ext cx="3935972" cy="76200"/>
            </a:xfrm>
            <a:custGeom>
              <a:avLst/>
              <a:gdLst/>
              <a:ahLst/>
              <a:cxnLst/>
              <a:rect l="l" t="t" r="r" b="b"/>
              <a:pathLst>
                <a:path w="3935972" h="76200">
                  <a:moveTo>
                    <a:pt x="0" y="0"/>
                  </a:moveTo>
                  <a:lnTo>
                    <a:pt x="3935972" y="0"/>
                  </a:lnTo>
                  <a:lnTo>
                    <a:pt x="3935972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6C851"/>
            </a:solidFill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3"/>
          <a:srcRect r="66477"/>
          <a:stretch>
            <a:fillRect/>
          </a:stretch>
        </p:blipFill>
        <p:spPr>
          <a:xfrm>
            <a:off x="47625" y="6364628"/>
            <a:ext cx="1021736" cy="950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0950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4"/>
          <p:cNvPicPr>
            <a:picLocks noChangeAspect="1"/>
          </p:cNvPicPr>
          <p:nvPr/>
        </p:nvPicPr>
        <p:blipFill>
          <a:blip r:embed="rId2"/>
          <a:srcRect r="66477"/>
          <a:stretch>
            <a:fillRect/>
          </a:stretch>
        </p:blipFill>
        <p:spPr>
          <a:xfrm>
            <a:off x="8475345" y="6364628"/>
            <a:ext cx="1021736" cy="950572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/>
          </p:cNvPicPr>
          <p:nvPr/>
        </p:nvPicPr>
        <p:blipFill rotWithShape="1">
          <a:blip r:embed="rId3"/>
          <a:srcRect t="798" r="88376"/>
          <a:stretch>
            <a:fillRect/>
          </a:stretch>
        </p:blipFill>
        <p:spPr>
          <a:xfrm rot="-10800000">
            <a:off x="-76200" y="-2"/>
            <a:ext cx="864122" cy="7315201"/>
          </a:xfrm>
          <a:prstGeom prst="rect">
            <a:avLst/>
          </a:prstGeom>
        </p:spPr>
      </p:pic>
      <p:grpSp>
        <p:nvGrpSpPr>
          <p:cNvPr id="5" name="Group 3"/>
          <p:cNvGrpSpPr/>
          <p:nvPr/>
        </p:nvGrpSpPr>
        <p:grpSpPr>
          <a:xfrm rot="5400000">
            <a:off x="-2651429" y="3429825"/>
            <a:ext cx="7315200" cy="455549"/>
            <a:chOff x="0" y="0"/>
            <a:chExt cx="3935972" cy="245110"/>
          </a:xfrm>
        </p:grpSpPr>
        <p:sp>
          <p:nvSpPr>
            <p:cNvPr id="6" name="Freeform 4"/>
            <p:cNvSpPr/>
            <p:nvPr/>
          </p:nvSpPr>
          <p:spPr>
            <a:xfrm>
              <a:off x="0" y="168910"/>
              <a:ext cx="3935972" cy="76200"/>
            </a:xfrm>
            <a:custGeom>
              <a:avLst/>
              <a:gdLst/>
              <a:ahLst/>
              <a:cxnLst/>
              <a:rect l="l" t="t" r="r" b="b"/>
              <a:pathLst>
                <a:path w="3935972" h="76200">
                  <a:moveTo>
                    <a:pt x="0" y="0"/>
                  </a:moveTo>
                  <a:lnTo>
                    <a:pt x="3935972" y="0"/>
                  </a:lnTo>
                  <a:lnTo>
                    <a:pt x="3935972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F7E25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Freeform 5"/>
            <p:cNvSpPr/>
            <p:nvPr/>
          </p:nvSpPr>
          <p:spPr>
            <a:xfrm>
              <a:off x="0" y="0"/>
              <a:ext cx="3935972" cy="76200"/>
            </a:xfrm>
            <a:custGeom>
              <a:avLst/>
              <a:gdLst/>
              <a:ahLst/>
              <a:cxnLst/>
              <a:rect l="l" t="t" r="r" b="b"/>
              <a:pathLst>
                <a:path w="3935972" h="76200">
                  <a:moveTo>
                    <a:pt x="0" y="0"/>
                  </a:moveTo>
                  <a:lnTo>
                    <a:pt x="3935972" y="0"/>
                  </a:lnTo>
                  <a:lnTo>
                    <a:pt x="3935972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28AD18"/>
            </a:solidFill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61BEE6CE-618D-41BA-A78A-91B8889726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946" y="0"/>
            <a:ext cx="8558912" cy="7315199"/>
          </a:xfrm>
        </p:spPr>
      </p:pic>
    </p:spTree>
    <p:extLst>
      <p:ext uri="{BB962C8B-B14F-4D97-AF65-F5344CB8AC3E}">
        <p14:creationId xmlns:p14="http://schemas.microsoft.com/office/powerpoint/2010/main" val="1406715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4734F83-1D5B-4564-9D2B-464A8EEB4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b="1" dirty="0"/>
              <a:t>Learning objectives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1ABA070-41B0-42F6-AA2D-28FEB04DAC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600" dirty="0"/>
              <a:t>By the end of the webinar, participants will be able to:</a:t>
            </a:r>
          </a:p>
          <a:p>
            <a:pPr marL="0" indent="0">
              <a:buNone/>
            </a:pPr>
            <a:endParaRPr lang="en-GB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/>
              <a:t>identify key communication skills for messages about price and cover in a hard market. 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/>
              <a:t>understand how and why customers react to certain messages they hear. 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/>
              <a:t>implement a strategy to communicate in a way that reassures clients and keeps them onboard.   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2400" dirty="0"/>
          </a:p>
          <a:p>
            <a:pPr>
              <a:buFont typeface="Wingdings" panose="05000000000000000000" pitchFamily="2" charset="2"/>
              <a:buChar char="Ø"/>
            </a:pPr>
            <a:endParaRPr lang="en-GB" sz="2400" dirty="0"/>
          </a:p>
          <a:p>
            <a:pPr>
              <a:buFont typeface="Wingdings" panose="05000000000000000000" pitchFamily="2" charset="2"/>
              <a:buChar char="Ø"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 rotWithShape="1">
          <a:blip r:embed="rId2"/>
          <a:srcRect r="91591"/>
          <a:stretch>
            <a:fillRect/>
          </a:stretch>
        </p:blipFill>
        <p:spPr>
          <a:xfrm>
            <a:off x="9128464" y="-1"/>
            <a:ext cx="625136" cy="7315202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 rot="5400000">
            <a:off x="5260234" y="3429825"/>
            <a:ext cx="7315200" cy="455549"/>
            <a:chOff x="0" y="0"/>
            <a:chExt cx="3935972" cy="245110"/>
          </a:xfrm>
        </p:grpSpPr>
        <p:sp>
          <p:nvSpPr>
            <p:cNvPr id="12" name="Freeform 12"/>
            <p:cNvSpPr/>
            <p:nvPr/>
          </p:nvSpPr>
          <p:spPr>
            <a:xfrm>
              <a:off x="0" y="168910"/>
              <a:ext cx="3935972" cy="76200"/>
            </a:xfrm>
            <a:custGeom>
              <a:avLst/>
              <a:gdLst/>
              <a:ahLst/>
              <a:cxnLst/>
              <a:rect l="l" t="t" r="r" b="b"/>
              <a:pathLst>
                <a:path w="3935972" h="76200">
                  <a:moveTo>
                    <a:pt x="0" y="0"/>
                  </a:moveTo>
                  <a:lnTo>
                    <a:pt x="3935972" y="0"/>
                  </a:lnTo>
                  <a:lnTo>
                    <a:pt x="3935972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F7E25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0" y="0"/>
              <a:ext cx="3935972" cy="76200"/>
            </a:xfrm>
            <a:custGeom>
              <a:avLst/>
              <a:gdLst/>
              <a:ahLst/>
              <a:cxnLst/>
              <a:rect l="l" t="t" r="r" b="b"/>
              <a:pathLst>
                <a:path w="3935972" h="76200">
                  <a:moveTo>
                    <a:pt x="0" y="0"/>
                  </a:moveTo>
                  <a:lnTo>
                    <a:pt x="3935972" y="0"/>
                  </a:lnTo>
                  <a:lnTo>
                    <a:pt x="3935972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6C851"/>
            </a:solidFill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3"/>
          <a:srcRect r="66477"/>
          <a:stretch>
            <a:fillRect/>
          </a:stretch>
        </p:blipFill>
        <p:spPr>
          <a:xfrm>
            <a:off x="47625" y="6364628"/>
            <a:ext cx="1021736" cy="9505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42E804D-BB72-451B-AFA2-66026C115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pPr algn="l"/>
            <a:r>
              <a:rPr lang="en-GB" b="1" dirty="0"/>
              <a:t>Be proactive and neutral 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EAEFAAA-7695-4F63-A970-E3288FDA12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9436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GB" sz="3100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2600" dirty="0"/>
              <a:t>You need to build in extra time.  This enables you to implement the suggested strategy in this session and avoids last minute surprises.  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2600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2600" dirty="0"/>
              <a:t>Be cautious as to the extent you blame external factors on potential price rises, cover restraints or inability to source cover.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2600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2600" dirty="0"/>
              <a:t>Many factors have combined to create this situation and they are emotive subjects.    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2600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2600" dirty="0"/>
              <a:t>Have data before you go to the client: do you have an idea of cost and cover?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2600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2600" dirty="0"/>
              <a:t>Be careful of criticising insurers: customers don´t distinguish between various actors in the customer journey. 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2400" dirty="0"/>
          </a:p>
          <a:p>
            <a:pPr>
              <a:buFont typeface="Wingdings" panose="05000000000000000000" pitchFamily="2" charset="2"/>
              <a:buChar char="Ø"/>
            </a:pPr>
            <a:endParaRPr lang="en-GB" sz="2400" dirty="0"/>
          </a:p>
          <a:p>
            <a:pPr marL="457200" indent="-457200">
              <a:buFont typeface="+mj-lt"/>
              <a:buAutoNum type="arabicPeriod"/>
            </a:pPr>
            <a:endParaRPr lang="en-GB" sz="2400" dirty="0"/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 rotWithShape="1">
          <a:blip r:embed="rId2"/>
          <a:srcRect r="91591"/>
          <a:stretch>
            <a:fillRect/>
          </a:stretch>
        </p:blipFill>
        <p:spPr>
          <a:xfrm>
            <a:off x="9128464" y="-1"/>
            <a:ext cx="625136" cy="7315202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 rot="5400000">
            <a:off x="5260234" y="3429825"/>
            <a:ext cx="7315200" cy="455549"/>
            <a:chOff x="0" y="0"/>
            <a:chExt cx="3935972" cy="245110"/>
          </a:xfrm>
        </p:grpSpPr>
        <p:sp>
          <p:nvSpPr>
            <p:cNvPr id="12" name="Freeform 12"/>
            <p:cNvSpPr/>
            <p:nvPr/>
          </p:nvSpPr>
          <p:spPr>
            <a:xfrm>
              <a:off x="0" y="168910"/>
              <a:ext cx="3935972" cy="76200"/>
            </a:xfrm>
            <a:custGeom>
              <a:avLst/>
              <a:gdLst/>
              <a:ahLst/>
              <a:cxnLst/>
              <a:rect l="l" t="t" r="r" b="b"/>
              <a:pathLst>
                <a:path w="3935972" h="76200">
                  <a:moveTo>
                    <a:pt x="0" y="0"/>
                  </a:moveTo>
                  <a:lnTo>
                    <a:pt x="3935972" y="0"/>
                  </a:lnTo>
                  <a:lnTo>
                    <a:pt x="3935972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F7E25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0" y="0"/>
              <a:ext cx="3935972" cy="76200"/>
            </a:xfrm>
            <a:custGeom>
              <a:avLst/>
              <a:gdLst/>
              <a:ahLst/>
              <a:cxnLst/>
              <a:rect l="l" t="t" r="r" b="b"/>
              <a:pathLst>
                <a:path w="3935972" h="76200">
                  <a:moveTo>
                    <a:pt x="0" y="0"/>
                  </a:moveTo>
                  <a:lnTo>
                    <a:pt x="3935972" y="0"/>
                  </a:lnTo>
                  <a:lnTo>
                    <a:pt x="3935972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6C851"/>
            </a:solidFill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3"/>
          <a:srcRect r="66477"/>
          <a:stretch>
            <a:fillRect/>
          </a:stretch>
        </p:blipFill>
        <p:spPr>
          <a:xfrm>
            <a:off x="47625" y="6364628"/>
            <a:ext cx="1021736" cy="95057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42E804D-BB72-451B-AFA2-66026C115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pPr algn="l"/>
            <a:r>
              <a:rPr lang="en-GB" b="1" dirty="0"/>
              <a:t>The accusation list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EAEFAAA-7695-4F63-A970-E3288FDA12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9436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3100" dirty="0"/>
          </a:p>
          <a:p>
            <a:pPr marL="0" indent="0">
              <a:buNone/>
            </a:pPr>
            <a:endParaRPr lang="en-GB" sz="3100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2600" dirty="0"/>
              <a:t>Are there common themes that your client is likely to raise?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2600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2600" dirty="0"/>
              <a:t>Raise them first. 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2600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2600" dirty="0"/>
              <a:t>Be confident they are issues they are likely to raise, you don´t want to raise issues that are not there. 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2600" dirty="0"/>
          </a:p>
          <a:p>
            <a:pPr marL="0" indent="0">
              <a:buNone/>
            </a:pPr>
            <a:endParaRPr lang="en-GB" sz="2400" dirty="0"/>
          </a:p>
          <a:p>
            <a:pPr>
              <a:buFont typeface="Wingdings" panose="05000000000000000000" pitchFamily="2" charset="2"/>
              <a:buChar char="Ø"/>
            </a:pPr>
            <a:endParaRPr lang="en-GB" sz="2400" dirty="0"/>
          </a:p>
          <a:p>
            <a:pPr marL="457200" indent="-457200">
              <a:buFont typeface="+mj-lt"/>
              <a:buAutoNum type="arabicPeriod"/>
            </a:pPr>
            <a:endParaRPr lang="en-GB" sz="2400" dirty="0"/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 rotWithShape="1">
          <a:blip r:embed="rId2"/>
          <a:srcRect r="91591"/>
          <a:stretch>
            <a:fillRect/>
          </a:stretch>
        </p:blipFill>
        <p:spPr>
          <a:xfrm>
            <a:off x="9128464" y="-1"/>
            <a:ext cx="625136" cy="7315202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 rot="5400000">
            <a:off x="5260234" y="3429825"/>
            <a:ext cx="7315200" cy="455549"/>
            <a:chOff x="0" y="0"/>
            <a:chExt cx="3935972" cy="245110"/>
          </a:xfrm>
        </p:grpSpPr>
        <p:sp>
          <p:nvSpPr>
            <p:cNvPr id="12" name="Freeform 12"/>
            <p:cNvSpPr/>
            <p:nvPr/>
          </p:nvSpPr>
          <p:spPr>
            <a:xfrm>
              <a:off x="0" y="168910"/>
              <a:ext cx="3935972" cy="76200"/>
            </a:xfrm>
            <a:custGeom>
              <a:avLst/>
              <a:gdLst/>
              <a:ahLst/>
              <a:cxnLst/>
              <a:rect l="l" t="t" r="r" b="b"/>
              <a:pathLst>
                <a:path w="3935972" h="76200">
                  <a:moveTo>
                    <a:pt x="0" y="0"/>
                  </a:moveTo>
                  <a:lnTo>
                    <a:pt x="3935972" y="0"/>
                  </a:lnTo>
                  <a:lnTo>
                    <a:pt x="3935972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F7E25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0" y="0"/>
              <a:ext cx="3935972" cy="76200"/>
            </a:xfrm>
            <a:custGeom>
              <a:avLst/>
              <a:gdLst/>
              <a:ahLst/>
              <a:cxnLst/>
              <a:rect l="l" t="t" r="r" b="b"/>
              <a:pathLst>
                <a:path w="3935972" h="76200">
                  <a:moveTo>
                    <a:pt x="0" y="0"/>
                  </a:moveTo>
                  <a:lnTo>
                    <a:pt x="3935972" y="0"/>
                  </a:lnTo>
                  <a:lnTo>
                    <a:pt x="3935972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6C851"/>
            </a:solidFill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3"/>
          <a:srcRect r="66477"/>
          <a:stretch>
            <a:fillRect/>
          </a:stretch>
        </p:blipFill>
        <p:spPr>
          <a:xfrm>
            <a:off x="47625" y="6364628"/>
            <a:ext cx="1021736" cy="950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7713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-152400"/>
            <a:ext cx="8305800" cy="1371600"/>
          </a:xfrm>
        </p:spPr>
        <p:txBody>
          <a:bodyPr/>
          <a:lstStyle/>
          <a:p>
            <a:pPr algn="l"/>
            <a:r>
              <a:rPr lang="en-GB" b="1" dirty="0"/>
              <a:t>Don´t hide behind email and letter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B0EDC00-1870-4841-869D-7E0A56D709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6252" y="838200"/>
            <a:ext cx="8194948" cy="6096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GB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/>
              <a:t>If you are delivering bad or unexpected news, speak to the customer first.  Create a touch point.  Build in as many touch points in advance as is possible. Work on retaining customers. 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/>
              <a:t>Stereotypes are reinforced in email.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/>
              <a:t>People fill in the blanks because emails are generally information impoverished and we overestimate our ability to communicate effectively. 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/>
              <a:t>It is very difficult to change the way the message has been processed by the customer, once it has been read.  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/>
              <a:t>Humanise the communication. 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2400" dirty="0"/>
          </a:p>
          <a:p>
            <a:pPr>
              <a:buFont typeface="Wingdings" panose="05000000000000000000" pitchFamily="2" charset="2"/>
              <a:buChar char="Ø"/>
            </a:pPr>
            <a:endParaRPr lang="en-GB" sz="2400" dirty="0"/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2"/>
          <a:srcRect r="66477"/>
          <a:stretch>
            <a:fillRect/>
          </a:stretch>
        </p:blipFill>
        <p:spPr>
          <a:xfrm>
            <a:off x="-112604" y="6096000"/>
            <a:ext cx="1021736" cy="950572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/>
          </p:cNvPicPr>
          <p:nvPr/>
        </p:nvPicPr>
        <p:blipFill rotWithShape="1">
          <a:blip r:embed="rId3"/>
          <a:srcRect t="798" r="88376"/>
          <a:stretch>
            <a:fillRect/>
          </a:stretch>
        </p:blipFill>
        <p:spPr>
          <a:xfrm rot="-10800000">
            <a:off x="-76200" y="-2"/>
            <a:ext cx="864122" cy="7315201"/>
          </a:xfrm>
          <a:prstGeom prst="rect">
            <a:avLst/>
          </a:prstGeom>
        </p:spPr>
      </p:pic>
      <p:grpSp>
        <p:nvGrpSpPr>
          <p:cNvPr id="5" name="Group 3"/>
          <p:cNvGrpSpPr/>
          <p:nvPr/>
        </p:nvGrpSpPr>
        <p:grpSpPr>
          <a:xfrm rot="5400000">
            <a:off x="-2651429" y="3429825"/>
            <a:ext cx="7315200" cy="455549"/>
            <a:chOff x="0" y="0"/>
            <a:chExt cx="3935972" cy="245110"/>
          </a:xfrm>
        </p:grpSpPr>
        <p:sp>
          <p:nvSpPr>
            <p:cNvPr id="6" name="Freeform 4"/>
            <p:cNvSpPr/>
            <p:nvPr/>
          </p:nvSpPr>
          <p:spPr>
            <a:xfrm>
              <a:off x="0" y="168910"/>
              <a:ext cx="3935972" cy="76200"/>
            </a:xfrm>
            <a:custGeom>
              <a:avLst/>
              <a:gdLst/>
              <a:ahLst/>
              <a:cxnLst/>
              <a:rect l="l" t="t" r="r" b="b"/>
              <a:pathLst>
                <a:path w="3935972" h="76200">
                  <a:moveTo>
                    <a:pt x="0" y="0"/>
                  </a:moveTo>
                  <a:lnTo>
                    <a:pt x="3935972" y="0"/>
                  </a:lnTo>
                  <a:lnTo>
                    <a:pt x="3935972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F7E25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Freeform 5"/>
            <p:cNvSpPr/>
            <p:nvPr/>
          </p:nvSpPr>
          <p:spPr>
            <a:xfrm>
              <a:off x="0" y="0"/>
              <a:ext cx="3935972" cy="76200"/>
            </a:xfrm>
            <a:custGeom>
              <a:avLst/>
              <a:gdLst/>
              <a:ahLst/>
              <a:cxnLst/>
              <a:rect l="l" t="t" r="r" b="b"/>
              <a:pathLst>
                <a:path w="3935972" h="76200">
                  <a:moveTo>
                    <a:pt x="0" y="0"/>
                  </a:moveTo>
                  <a:lnTo>
                    <a:pt x="3935972" y="0"/>
                  </a:lnTo>
                  <a:lnTo>
                    <a:pt x="3935972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28AD18"/>
            </a:solidFill>
          </p:spPr>
          <p:txBody>
            <a:bodyPr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242963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42E804D-BB72-451B-AFA2-66026C115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646238"/>
          </a:xfrm>
        </p:spPr>
        <p:txBody>
          <a:bodyPr/>
          <a:lstStyle/>
          <a:p>
            <a:pPr algn="l"/>
            <a:r>
              <a:rPr lang="en-GB" b="1"/>
              <a:t>How clients </a:t>
            </a:r>
            <a:r>
              <a:rPr lang="en-GB" b="1" dirty="0"/>
              <a:t>receive and process bad or unexpected news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EAEFAAA-7695-4F63-A970-E3288FDA12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6442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2400" i="1" dirty="0"/>
              <a:t>The Chimp Paradox </a:t>
            </a:r>
            <a:r>
              <a:rPr lang="en-GB" sz="2400" dirty="0"/>
              <a:t>by Professor Steve Peters.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/>
              <a:t>Is the client focusing on the problem or the solution?</a:t>
            </a: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 rotWithShape="1">
          <a:blip r:embed="rId2"/>
          <a:srcRect r="91591"/>
          <a:stretch>
            <a:fillRect/>
          </a:stretch>
        </p:blipFill>
        <p:spPr>
          <a:xfrm>
            <a:off x="9128464" y="-1"/>
            <a:ext cx="625136" cy="7315202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 rot="5400000">
            <a:off x="5260234" y="3429825"/>
            <a:ext cx="7315200" cy="455549"/>
            <a:chOff x="0" y="0"/>
            <a:chExt cx="3935972" cy="245110"/>
          </a:xfrm>
        </p:grpSpPr>
        <p:sp>
          <p:nvSpPr>
            <p:cNvPr id="12" name="Freeform 12"/>
            <p:cNvSpPr/>
            <p:nvPr/>
          </p:nvSpPr>
          <p:spPr>
            <a:xfrm>
              <a:off x="0" y="168910"/>
              <a:ext cx="3935972" cy="76200"/>
            </a:xfrm>
            <a:custGeom>
              <a:avLst/>
              <a:gdLst/>
              <a:ahLst/>
              <a:cxnLst/>
              <a:rect l="l" t="t" r="r" b="b"/>
              <a:pathLst>
                <a:path w="3935972" h="76200">
                  <a:moveTo>
                    <a:pt x="0" y="0"/>
                  </a:moveTo>
                  <a:lnTo>
                    <a:pt x="3935972" y="0"/>
                  </a:lnTo>
                  <a:lnTo>
                    <a:pt x="3935972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F7E25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0" y="0"/>
              <a:ext cx="3935972" cy="76200"/>
            </a:xfrm>
            <a:custGeom>
              <a:avLst/>
              <a:gdLst/>
              <a:ahLst/>
              <a:cxnLst/>
              <a:rect l="l" t="t" r="r" b="b"/>
              <a:pathLst>
                <a:path w="3935972" h="76200">
                  <a:moveTo>
                    <a:pt x="0" y="0"/>
                  </a:moveTo>
                  <a:lnTo>
                    <a:pt x="3935972" y="0"/>
                  </a:lnTo>
                  <a:lnTo>
                    <a:pt x="3935972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6C851"/>
            </a:solidFill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3"/>
          <a:srcRect r="66477"/>
          <a:stretch>
            <a:fillRect/>
          </a:stretch>
        </p:blipFill>
        <p:spPr>
          <a:xfrm>
            <a:off x="47625" y="6364628"/>
            <a:ext cx="1021736" cy="95057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EEC6C77-F08F-4B1A-BA4F-E467866AF2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417638"/>
            <a:ext cx="6477000" cy="3611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406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-152400"/>
            <a:ext cx="8305800" cy="1371600"/>
          </a:xfrm>
        </p:spPr>
        <p:txBody>
          <a:bodyPr/>
          <a:lstStyle/>
          <a:p>
            <a:pPr algn="l"/>
            <a:r>
              <a:rPr lang="en-GB" b="1" dirty="0"/>
              <a:t>Always use the voice of possibility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B0EDC00-1870-4841-869D-7E0A56D709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6252" y="838200"/>
            <a:ext cx="8194948" cy="6096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/>
              <a:t>What else is possible?  The obstacle becomes the way. 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/>
              <a:t>Never use: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000" dirty="0"/>
              <a:t> the voice of power (that is how it is)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000" dirty="0"/>
              <a:t>the voice of reason (it is how it is because of the insurer or because of inflation)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000" dirty="0"/>
              <a:t>the voice of avoidance (let´s not discuss that now)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/>
              <a:t>The voice of possibility must always speak the loudest. 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/>
              <a:t>If you really can´t help, then signpost. </a:t>
            </a:r>
          </a:p>
          <a:p>
            <a:pPr marL="0" indent="0">
              <a:buNone/>
            </a:pPr>
            <a:endParaRPr lang="en-GB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2400" i="1" dirty="0"/>
              <a:t>Why Are We Yelling? b</a:t>
            </a:r>
            <a:r>
              <a:rPr lang="en-GB" sz="2400" dirty="0"/>
              <a:t>y Buster Benson. </a:t>
            </a: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2"/>
          <a:srcRect r="66477"/>
          <a:stretch>
            <a:fillRect/>
          </a:stretch>
        </p:blipFill>
        <p:spPr>
          <a:xfrm>
            <a:off x="-112604" y="6096000"/>
            <a:ext cx="1021736" cy="950572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/>
          </p:cNvPicPr>
          <p:nvPr/>
        </p:nvPicPr>
        <p:blipFill rotWithShape="1">
          <a:blip r:embed="rId3"/>
          <a:srcRect t="798" r="88376"/>
          <a:stretch>
            <a:fillRect/>
          </a:stretch>
        </p:blipFill>
        <p:spPr>
          <a:xfrm rot="-10800000">
            <a:off x="-76200" y="-2"/>
            <a:ext cx="864122" cy="7315201"/>
          </a:xfrm>
          <a:prstGeom prst="rect">
            <a:avLst/>
          </a:prstGeom>
        </p:spPr>
      </p:pic>
      <p:grpSp>
        <p:nvGrpSpPr>
          <p:cNvPr id="5" name="Group 3"/>
          <p:cNvGrpSpPr/>
          <p:nvPr/>
        </p:nvGrpSpPr>
        <p:grpSpPr>
          <a:xfrm rot="5400000">
            <a:off x="-2651429" y="3429825"/>
            <a:ext cx="7315200" cy="455549"/>
            <a:chOff x="0" y="0"/>
            <a:chExt cx="3935972" cy="245110"/>
          </a:xfrm>
        </p:grpSpPr>
        <p:sp>
          <p:nvSpPr>
            <p:cNvPr id="6" name="Freeform 4"/>
            <p:cNvSpPr/>
            <p:nvPr/>
          </p:nvSpPr>
          <p:spPr>
            <a:xfrm>
              <a:off x="0" y="168910"/>
              <a:ext cx="3935972" cy="76200"/>
            </a:xfrm>
            <a:custGeom>
              <a:avLst/>
              <a:gdLst/>
              <a:ahLst/>
              <a:cxnLst/>
              <a:rect l="l" t="t" r="r" b="b"/>
              <a:pathLst>
                <a:path w="3935972" h="76200">
                  <a:moveTo>
                    <a:pt x="0" y="0"/>
                  </a:moveTo>
                  <a:lnTo>
                    <a:pt x="3935972" y="0"/>
                  </a:lnTo>
                  <a:lnTo>
                    <a:pt x="3935972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F7E25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Freeform 5"/>
            <p:cNvSpPr/>
            <p:nvPr/>
          </p:nvSpPr>
          <p:spPr>
            <a:xfrm>
              <a:off x="0" y="0"/>
              <a:ext cx="3935972" cy="76200"/>
            </a:xfrm>
            <a:custGeom>
              <a:avLst/>
              <a:gdLst/>
              <a:ahLst/>
              <a:cxnLst/>
              <a:rect l="l" t="t" r="r" b="b"/>
              <a:pathLst>
                <a:path w="3935972" h="76200">
                  <a:moveTo>
                    <a:pt x="0" y="0"/>
                  </a:moveTo>
                  <a:lnTo>
                    <a:pt x="3935972" y="0"/>
                  </a:lnTo>
                  <a:lnTo>
                    <a:pt x="3935972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28AD18"/>
            </a:solidFill>
          </p:spPr>
          <p:txBody>
            <a:bodyPr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9612750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42E804D-BB72-451B-AFA2-66026C115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646238"/>
          </a:xfrm>
        </p:spPr>
        <p:txBody>
          <a:bodyPr/>
          <a:lstStyle/>
          <a:p>
            <a:pPr algn="l"/>
            <a:r>
              <a:rPr lang="en-GB" b="1" dirty="0"/>
              <a:t>Create safety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EAEFAAA-7695-4F63-A970-E3288FDA12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6442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GB" sz="2600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/>
              <a:t>This is created through mutual understanding and a mutual purpose.  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/>
              <a:t>Use inclusive language and the language of reassurance.  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/>
              <a:t>If prices are rising and cover is constricting, what can we create as a mutual purpose to reduce costs and gain better terms from the insurer? </a:t>
            </a:r>
          </a:p>
          <a:p>
            <a:pPr marL="0" indent="0">
              <a:buNone/>
            </a:pPr>
            <a:endParaRPr lang="en-GB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/>
              <a:t>Investment in pro-active risk management (see later about expanding the pie!).  Use with the insurer.  Reduces risk of loss anyway. </a:t>
            </a: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 rotWithShape="1">
          <a:blip r:embed="rId2"/>
          <a:srcRect r="91591"/>
          <a:stretch>
            <a:fillRect/>
          </a:stretch>
        </p:blipFill>
        <p:spPr>
          <a:xfrm>
            <a:off x="9128464" y="-1"/>
            <a:ext cx="625136" cy="7315202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 rot="5400000">
            <a:off x="5260234" y="3429825"/>
            <a:ext cx="7315200" cy="455549"/>
            <a:chOff x="0" y="0"/>
            <a:chExt cx="3935972" cy="245110"/>
          </a:xfrm>
        </p:grpSpPr>
        <p:sp>
          <p:nvSpPr>
            <p:cNvPr id="12" name="Freeform 12"/>
            <p:cNvSpPr/>
            <p:nvPr/>
          </p:nvSpPr>
          <p:spPr>
            <a:xfrm>
              <a:off x="0" y="168910"/>
              <a:ext cx="3935972" cy="76200"/>
            </a:xfrm>
            <a:custGeom>
              <a:avLst/>
              <a:gdLst/>
              <a:ahLst/>
              <a:cxnLst/>
              <a:rect l="l" t="t" r="r" b="b"/>
              <a:pathLst>
                <a:path w="3935972" h="76200">
                  <a:moveTo>
                    <a:pt x="0" y="0"/>
                  </a:moveTo>
                  <a:lnTo>
                    <a:pt x="3935972" y="0"/>
                  </a:lnTo>
                  <a:lnTo>
                    <a:pt x="3935972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F7E25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0" y="0"/>
              <a:ext cx="3935972" cy="76200"/>
            </a:xfrm>
            <a:custGeom>
              <a:avLst/>
              <a:gdLst/>
              <a:ahLst/>
              <a:cxnLst/>
              <a:rect l="l" t="t" r="r" b="b"/>
              <a:pathLst>
                <a:path w="3935972" h="76200">
                  <a:moveTo>
                    <a:pt x="0" y="0"/>
                  </a:moveTo>
                  <a:lnTo>
                    <a:pt x="3935972" y="0"/>
                  </a:lnTo>
                  <a:lnTo>
                    <a:pt x="3935972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6C851"/>
            </a:solidFill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3"/>
          <a:srcRect r="66477"/>
          <a:stretch>
            <a:fillRect/>
          </a:stretch>
        </p:blipFill>
        <p:spPr>
          <a:xfrm>
            <a:off x="47625" y="6364628"/>
            <a:ext cx="1021736" cy="950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904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-152400"/>
            <a:ext cx="8305800" cy="1371600"/>
          </a:xfrm>
        </p:spPr>
        <p:txBody>
          <a:bodyPr/>
          <a:lstStyle/>
          <a:p>
            <a:pPr algn="l"/>
            <a:r>
              <a:rPr lang="en-GB" b="1" dirty="0"/>
              <a:t>Know the client´s priorities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B0EDC00-1870-4841-869D-7E0A56D709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6252" y="457200"/>
            <a:ext cx="8194948" cy="6477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GB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/>
              <a:t>Confirmation bias: client´s are only concerned about price. 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/>
              <a:t>Like a negotiation, you have to think what the client´s BATNA could be. 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/>
              <a:t>Reservation price: at what point does the client feel indifferent about sourcing options elsewhere.  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/>
              <a:t>What do they value the most? What is valuable to them and “cheap to me”?   Also known as integrative interests. </a:t>
            </a:r>
          </a:p>
          <a:p>
            <a:pPr marL="0" indent="0">
              <a:buNone/>
            </a:pPr>
            <a:endParaRPr lang="en-GB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/>
              <a:t>On which issues are they least flexible? Identify the differences rather than agreements. 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/>
              <a:t>Delay the win-lose and get the win-win in first.  </a:t>
            </a: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2"/>
          <a:srcRect r="66477"/>
          <a:stretch>
            <a:fillRect/>
          </a:stretch>
        </p:blipFill>
        <p:spPr>
          <a:xfrm>
            <a:off x="-112604" y="6096000"/>
            <a:ext cx="1021736" cy="950572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/>
          </p:cNvPicPr>
          <p:nvPr/>
        </p:nvPicPr>
        <p:blipFill rotWithShape="1">
          <a:blip r:embed="rId3"/>
          <a:srcRect t="798" r="88376"/>
          <a:stretch>
            <a:fillRect/>
          </a:stretch>
        </p:blipFill>
        <p:spPr>
          <a:xfrm rot="-10800000">
            <a:off x="-76200" y="-2"/>
            <a:ext cx="864122" cy="7315201"/>
          </a:xfrm>
          <a:prstGeom prst="rect">
            <a:avLst/>
          </a:prstGeom>
        </p:spPr>
      </p:pic>
      <p:grpSp>
        <p:nvGrpSpPr>
          <p:cNvPr id="5" name="Group 3"/>
          <p:cNvGrpSpPr/>
          <p:nvPr/>
        </p:nvGrpSpPr>
        <p:grpSpPr>
          <a:xfrm rot="5400000">
            <a:off x="-2651429" y="3429825"/>
            <a:ext cx="7315200" cy="455549"/>
            <a:chOff x="0" y="0"/>
            <a:chExt cx="3935972" cy="245110"/>
          </a:xfrm>
        </p:grpSpPr>
        <p:sp>
          <p:nvSpPr>
            <p:cNvPr id="6" name="Freeform 4"/>
            <p:cNvSpPr/>
            <p:nvPr/>
          </p:nvSpPr>
          <p:spPr>
            <a:xfrm>
              <a:off x="0" y="168910"/>
              <a:ext cx="3935972" cy="76200"/>
            </a:xfrm>
            <a:custGeom>
              <a:avLst/>
              <a:gdLst/>
              <a:ahLst/>
              <a:cxnLst/>
              <a:rect l="l" t="t" r="r" b="b"/>
              <a:pathLst>
                <a:path w="3935972" h="76200">
                  <a:moveTo>
                    <a:pt x="0" y="0"/>
                  </a:moveTo>
                  <a:lnTo>
                    <a:pt x="3935972" y="0"/>
                  </a:lnTo>
                  <a:lnTo>
                    <a:pt x="3935972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F7E25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Freeform 5"/>
            <p:cNvSpPr/>
            <p:nvPr/>
          </p:nvSpPr>
          <p:spPr>
            <a:xfrm>
              <a:off x="0" y="0"/>
              <a:ext cx="3935972" cy="76200"/>
            </a:xfrm>
            <a:custGeom>
              <a:avLst/>
              <a:gdLst/>
              <a:ahLst/>
              <a:cxnLst/>
              <a:rect l="l" t="t" r="r" b="b"/>
              <a:pathLst>
                <a:path w="3935972" h="76200">
                  <a:moveTo>
                    <a:pt x="0" y="0"/>
                  </a:moveTo>
                  <a:lnTo>
                    <a:pt x="3935972" y="0"/>
                  </a:lnTo>
                  <a:lnTo>
                    <a:pt x="3935972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28AD18"/>
            </a:solidFill>
          </p:spPr>
          <p:txBody>
            <a:bodyPr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4157595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830</TotalTime>
  <Words>1084</Words>
  <Application>Microsoft Office PowerPoint</Application>
  <PresentationFormat>Custom</PresentationFormat>
  <Paragraphs>182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Wingdings</vt:lpstr>
      <vt:lpstr>Calibri</vt:lpstr>
      <vt:lpstr>Arial</vt:lpstr>
      <vt:lpstr>Arimo Bold Italics</vt:lpstr>
      <vt:lpstr>Office Theme</vt:lpstr>
      <vt:lpstr>PowerPoint Presentation</vt:lpstr>
      <vt:lpstr>Learning objectives </vt:lpstr>
      <vt:lpstr>Be proactive and neutral </vt:lpstr>
      <vt:lpstr>The accusation list</vt:lpstr>
      <vt:lpstr>Don´t hide behind email and letter</vt:lpstr>
      <vt:lpstr>How clients receive and process bad or unexpected news </vt:lpstr>
      <vt:lpstr>Always use the voice of possibility</vt:lpstr>
      <vt:lpstr>Create safety </vt:lpstr>
      <vt:lpstr>Know the client´s priorities</vt:lpstr>
      <vt:lpstr>Expand the pie &amp; provide options</vt:lpstr>
      <vt:lpstr>Prepare! </vt:lpstr>
      <vt:lpstr>MESOs</vt:lpstr>
      <vt:lpstr>Walking away </vt:lpstr>
      <vt:lpstr>Doing the deal </vt:lpstr>
      <vt:lpstr>Summary </vt:lpstr>
      <vt:lpstr>Restatement of learning objectives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Upskill Presentation</dc:title>
  <dc:creator>Admin</dc:creator>
  <cp:lastModifiedBy>paul tunnell</cp:lastModifiedBy>
  <cp:revision>146</cp:revision>
  <cp:lastPrinted>2021-04-13T09:16:21Z</cp:lastPrinted>
  <dcterms:created xsi:type="dcterms:W3CDTF">2006-08-16T00:00:00Z</dcterms:created>
  <dcterms:modified xsi:type="dcterms:W3CDTF">2023-11-10T11:48:19Z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1033-11.2.0.9363</vt:lpwstr>
  </property>
</Properties>
</file>