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315" r:id="rId3"/>
    <p:sldId id="463" r:id="rId4"/>
    <p:sldId id="469" r:id="rId5"/>
    <p:sldId id="472" r:id="rId6"/>
    <p:sldId id="459" r:id="rId7"/>
    <p:sldId id="460" r:id="rId8"/>
    <p:sldId id="467" r:id="rId9"/>
    <p:sldId id="473" r:id="rId10"/>
    <p:sldId id="470" r:id="rId11"/>
    <p:sldId id="474" r:id="rId12"/>
    <p:sldId id="466" r:id="rId13"/>
    <p:sldId id="461" r:id="rId14"/>
    <p:sldId id="471" r:id="rId15"/>
    <p:sldId id="475" r:id="rId16"/>
    <p:sldId id="476" r:id="rId17"/>
    <p:sldId id="464" r:id="rId18"/>
    <p:sldId id="465" r:id="rId19"/>
  </p:sldIdLst>
  <p:sldSz cx="9753600" cy="7315200"/>
  <p:notesSz cx="6858000" cy="9144000"/>
  <p:embeddedFontLst>
    <p:embeddedFont>
      <p:font typeface="Arimo Bold Italics" panose="020B0604020202020204" charset="0"/>
      <p:regular r:id="rId21"/>
      <p:boldItalic r:id="rId22"/>
    </p:embeddedFont>
    <p:embeddedFont>
      <p:font typeface="Calibri" panose="020F050202020403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7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66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54" autoAdjust="0"/>
    <p:restoredTop sz="92982" autoAdjust="0"/>
  </p:normalViewPr>
  <p:slideViewPr>
    <p:cSldViewPr>
      <p:cViewPr varScale="1">
        <p:scale>
          <a:sx n="59" d="100"/>
          <a:sy n="59" d="100"/>
        </p:scale>
        <p:origin x="1212" y="48"/>
      </p:cViewPr>
      <p:guideLst>
        <p:guide orient="horz" pos="2160"/>
        <p:guide pos="2789"/>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10/19/2023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10/19/2023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10/19/2023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10/19/2023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10/19/2023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l="1562" r="1562"/>
          <a:stretch>
            <a:fillRect/>
          </a:stretch>
        </a:blipFill>
        <a:effectLst/>
      </p:bgPr>
    </p:bg>
    <p:spTree>
      <p:nvGrpSpPr>
        <p:cNvPr id="1" name=""/>
        <p:cNvGrpSpPr/>
        <p:nvPr/>
      </p:nvGrpSpPr>
      <p:grpSpPr>
        <a:xfrm>
          <a:off x="0" y="0"/>
          <a:ext cx="0" cy="0"/>
          <a:chOff x="0" y="0"/>
          <a:chExt cx="0" cy="0"/>
        </a:xfrm>
      </p:grpSpPr>
      <p:pic>
        <p:nvPicPr>
          <p:cNvPr id="17" name="Picture 2"/>
          <p:cNvPicPr>
            <a:picLocks noChangeAspect="1"/>
          </p:cNvPicPr>
          <p:nvPr/>
        </p:nvPicPr>
        <p:blipFill>
          <a:blip r:embed="rId3">
            <a:alphaModFix amt="58000"/>
          </a:blip>
          <a:srcRect l="2172" t="5660" b="21254"/>
          <a:stretch>
            <a:fillRect/>
          </a:stretch>
        </p:blipFill>
        <p:spPr>
          <a:xfrm>
            <a:off x="0" y="833"/>
            <a:ext cx="9753602" cy="7314367"/>
          </a:xfrm>
          <a:prstGeom prst="rect">
            <a:avLst/>
          </a:prstGeom>
        </p:spPr>
      </p:pic>
      <p:grpSp>
        <p:nvGrpSpPr>
          <p:cNvPr id="3" name="Group 3"/>
          <p:cNvGrpSpPr/>
          <p:nvPr/>
        </p:nvGrpSpPr>
        <p:grpSpPr>
          <a:xfrm>
            <a:off x="5867736" y="503745"/>
            <a:ext cx="3885864" cy="455549"/>
            <a:chOff x="0" y="0"/>
            <a:chExt cx="2090804" cy="245110"/>
          </a:xfrm>
        </p:grpSpPr>
        <p:sp>
          <p:nvSpPr>
            <p:cNvPr id="4" name="Freeform 4"/>
            <p:cNvSpPr/>
            <p:nvPr/>
          </p:nvSpPr>
          <p:spPr>
            <a:xfrm>
              <a:off x="0" y="168910"/>
              <a:ext cx="2090805" cy="76200"/>
            </a:xfrm>
            <a:custGeom>
              <a:avLst/>
              <a:gdLst/>
              <a:ahLst/>
              <a:cxnLst/>
              <a:rect l="l" t="t" r="r" b="b"/>
              <a:pathLst>
                <a:path w="2090805" h="76200">
                  <a:moveTo>
                    <a:pt x="0" y="0"/>
                  </a:moveTo>
                  <a:lnTo>
                    <a:pt x="2090805" y="0"/>
                  </a:lnTo>
                  <a:lnTo>
                    <a:pt x="2090805" y="76200"/>
                  </a:lnTo>
                  <a:lnTo>
                    <a:pt x="0" y="76200"/>
                  </a:lnTo>
                  <a:close/>
                </a:path>
              </a:pathLst>
            </a:custGeom>
            <a:solidFill>
              <a:srgbClr val="FF7E25"/>
            </a:solidFill>
          </p:spPr>
          <p:txBody>
            <a:bodyPr/>
            <a:lstStyle/>
            <a:p>
              <a:endParaRPr lang="en-GB"/>
            </a:p>
          </p:txBody>
        </p:sp>
        <p:sp>
          <p:nvSpPr>
            <p:cNvPr id="5" name="Freeform 5"/>
            <p:cNvSpPr/>
            <p:nvPr/>
          </p:nvSpPr>
          <p:spPr>
            <a:xfrm>
              <a:off x="0" y="0"/>
              <a:ext cx="2090805" cy="76200"/>
            </a:xfrm>
            <a:custGeom>
              <a:avLst/>
              <a:gdLst/>
              <a:ahLst/>
              <a:cxnLst/>
              <a:rect l="l" t="t" r="r" b="b"/>
              <a:pathLst>
                <a:path w="2090805" h="76200">
                  <a:moveTo>
                    <a:pt x="0" y="0"/>
                  </a:moveTo>
                  <a:lnTo>
                    <a:pt x="2090805" y="0"/>
                  </a:lnTo>
                  <a:lnTo>
                    <a:pt x="2090805" y="76200"/>
                  </a:lnTo>
                  <a:lnTo>
                    <a:pt x="0" y="76200"/>
                  </a:lnTo>
                  <a:close/>
                </a:path>
              </a:pathLst>
            </a:custGeom>
            <a:solidFill>
              <a:srgbClr val="FF7E25"/>
            </a:solidFill>
          </p:spPr>
          <p:txBody>
            <a:bodyPr/>
            <a:lstStyle/>
            <a:p>
              <a:endParaRPr lang="en-GB"/>
            </a:p>
          </p:txBody>
        </p:sp>
      </p:grpSp>
      <p:pic>
        <p:nvPicPr>
          <p:cNvPr id="6" name="Picture 6"/>
          <p:cNvPicPr>
            <a:picLocks noChangeAspect="1"/>
          </p:cNvPicPr>
          <p:nvPr/>
        </p:nvPicPr>
        <p:blipFill>
          <a:blip r:embed="rId4"/>
          <a:srcRect/>
          <a:stretch>
            <a:fillRect/>
          </a:stretch>
        </p:blipFill>
        <p:spPr>
          <a:xfrm>
            <a:off x="3217333" y="6159020"/>
            <a:ext cx="879013" cy="774966"/>
          </a:xfrm>
          <a:prstGeom prst="rect">
            <a:avLst/>
          </a:prstGeom>
        </p:spPr>
      </p:pic>
      <p:sp>
        <p:nvSpPr>
          <p:cNvPr id="9" name="TextBox 9"/>
          <p:cNvSpPr txBox="1"/>
          <p:nvPr/>
        </p:nvSpPr>
        <p:spPr>
          <a:xfrm>
            <a:off x="206457" y="2013148"/>
            <a:ext cx="9340686" cy="1461939"/>
          </a:xfrm>
          <a:prstGeom prst="rect">
            <a:avLst/>
          </a:prstGeom>
        </p:spPr>
        <p:txBody>
          <a:bodyPr wrap="square" lIns="0" tIns="0" rIns="0" bIns="0" rtlCol="0" anchor="t">
            <a:spAutoFit/>
          </a:bodyPr>
          <a:lstStyle/>
          <a:p>
            <a:pPr algn="ctr">
              <a:lnSpc>
                <a:spcPts val="3815"/>
              </a:lnSpc>
            </a:pPr>
            <a:r>
              <a:rPr lang="en-US" sz="3600" b="1" dirty="0">
                <a:solidFill>
                  <a:schemeClr val="bg1"/>
                </a:solidFill>
                <a:ea typeface="Arimo Bold Italics" panose="020B0704020202090204" charset="0"/>
                <a:cs typeface="+mn-lt"/>
              </a:rPr>
              <a:t>5 ways to transform the way you write reports</a:t>
            </a:r>
          </a:p>
          <a:p>
            <a:pPr algn="ctr">
              <a:lnSpc>
                <a:spcPts val="3815"/>
              </a:lnSpc>
            </a:pPr>
            <a:r>
              <a:rPr lang="en-US" sz="3200" b="1" dirty="0">
                <a:solidFill>
                  <a:schemeClr val="bg1"/>
                </a:solidFill>
                <a:ea typeface="Arimo Bold Italics" panose="020B0704020202090204" charset="0"/>
                <a:cs typeface="+mn-lt"/>
              </a:rPr>
              <a:t>  </a:t>
            </a:r>
            <a:br>
              <a:rPr lang="en-GB" sz="3200" dirty="0"/>
            </a:br>
            <a:endParaRPr lang="en-US" sz="3600" spc="-61" dirty="0">
              <a:solidFill>
                <a:srgbClr val="FFFFFF"/>
              </a:solidFill>
              <a:latin typeface="Arimo Bold Italics" panose="020B0704020202090204"/>
            </a:endParaRPr>
          </a:p>
        </p:txBody>
      </p:sp>
      <p:sp>
        <p:nvSpPr>
          <p:cNvPr id="10" name="TextBox 10"/>
          <p:cNvSpPr txBox="1"/>
          <p:nvPr/>
        </p:nvSpPr>
        <p:spPr>
          <a:xfrm>
            <a:off x="-551880" y="3191826"/>
            <a:ext cx="10857360" cy="1373902"/>
          </a:xfrm>
          <a:prstGeom prst="rect">
            <a:avLst/>
          </a:prstGeom>
        </p:spPr>
        <p:txBody>
          <a:bodyPr lIns="0" tIns="0" rIns="0" bIns="0" rtlCol="0" anchor="t">
            <a:spAutoFit/>
          </a:bodyPr>
          <a:lstStyle/>
          <a:p>
            <a:pPr algn="ctr">
              <a:lnSpc>
                <a:spcPct val="200000"/>
              </a:lnSpc>
              <a:spcBef>
                <a:spcPct val="0"/>
              </a:spcBef>
            </a:pPr>
            <a:r>
              <a:rPr lang="en-US" sz="2400" b="1" dirty="0">
                <a:solidFill>
                  <a:srgbClr val="FFFFFF"/>
                </a:solidFill>
                <a:cs typeface="+mn-lt"/>
              </a:rPr>
              <a:t>by</a:t>
            </a:r>
          </a:p>
          <a:p>
            <a:pPr algn="ctr">
              <a:lnSpc>
                <a:spcPct val="200000"/>
              </a:lnSpc>
              <a:spcBef>
                <a:spcPct val="0"/>
              </a:spcBef>
            </a:pPr>
            <a:r>
              <a:rPr lang="en-US" sz="2400" b="1" dirty="0">
                <a:solidFill>
                  <a:srgbClr val="FFFFFF"/>
                </a:solidFill>
                <a:cs typeface="+mn-lt"/>
              </a:rPr>
              <a:t>Jeff Heasman MABP, PGCert CELTA, LL.B (Hons), LL.M</a:t>
            </a:r>
          </a:p>
        </p:txBody>
      </p:sp>
      <p:sp>
        <p:nvSpPr>
          <p:cNvPr id="11" name="TextBox 11"/>
          <p:cNvSpPr txBox="1"/>
          <p:nvPr/>
        </p:nvSpPr>
        <p:spPr>
          <a:xfrm>
            <a:off x="731520" y="4621352"/>
            <a:ext cx="8593480" cy="830740"/>
          </a:xfrm>
          <a:prstGeom prst="rect">
            <a:avLst/>
          </a:prstGeom>
        </p:spPr>
        <p:txBody>
          <a:bodyPr lIns="0" tIns="0" rIns="0" bIns="0" rtlCol="0" anchor="t">
            <a:spAutoFit/>
          </a:bodyPr>
          <a:lstStyle/>
          <a:p>
            <a:pPr algn="ctr">
              <a:lnSpc>
                <a:spcPts val="3360"/>
              </a:lnSpc>
              <a:spcBef>
                <a:spcPct val="0"/>
              </a:spcBef>
            </a:pPr>
            <a:r>
              <a:rPr lang="en-US" sz="2000" b="1" dirty="0">
                <a:solidFill>
                  <a:srgbClr val="FFFFFF"/>
                </a:solidFill>
                <a:cs typeface="+mn-lt"/>
              </a:rPr>
              <a:t>Certified Practitioner Member of the Academy of Modern Applied Psychology</a:t>
            </a:r>
          </a:p>
          <a:p>
            <a:pPr algn="ctr">
              <a:lnSpc>
                <a:spcPts val="3360"/>
              </a:lnSpc>
              <a:spcBef>
                <a:spcPct val="0"/>
              </a:spcBef>
            </a:pPr>
            <a:r>
              <a:rPr lang="en-US" sz="2000" b="1" dirty="0">
                <a:solidFill>
                  <a:srgbClr val="FFFFFF"/>
                </a:solidFill>
                <a:cs typeface="+mn-lt"/>
              </a:rPr>
              <a:t>Member of the Association for Business Psychology </a:t>
            </a:r>
          </a:p>
        </p:txBody>
      </p:sp>
      <p:sp>
        <p:nvSpPr>
          <p:cNvPr id="12" name="TextBox 12"/>
          <p:cNvSpPr txBox="1"/>
          <p:nvPr/>
        </p:nvSpPr>
        <p:spPr>
          <a:xfrm>
            <a:off x="1712000" y="6367218"/>
            <a:ext cx="8593480" cy="430530"/>
          </a:xfrm>
          <a:prstGeom prst="rect">
            <a:avLst/>
          </a:prstGeom>
        </p:spPr>
        <p:txBody>
          <a:bodyPr lIns="0" tIns="0" rIns="0" bIns="0" rtlCol="0" anchor="t">
            <a:spAutoFit/>
          </a:bodyPr>
          <a:lstStyle/>
          <a:p>
            <a:pPr algn="ctr">
              <a:lnSpc>
                <a:spcPts val="3360"/>
              </a:lnSpc>
              <a:spcBef>
                <a:spcPct val="0"/>
              </a:spcBef>
            </a:pPr>
            <a:r>
              <a:rPr lang="en-US" sz="2400" dirty="0">
                <a:solidFill>
                  <a:srgbClr val="FFFFFF"/>
                </a:solidFill>
                <a:cs typeface="+mn-lt"/>
              </a:rPr>
              <a:t>linkedin.com/in/</a:t>
            </a:r>
            <a:r>
              <a:rPr lang="en-US" sz="2400" dirty="0" err="1">
                <a:solidFill>
                  <a:srgbClr val="FFFFFF"/>
                </a:solidFill>
                <a:cs typeface="+mn-lt"/>
              </a:rPr>
              <a:t>jeffheasman</a:t>
            </a:r>
            <a:endParaRPr lang="en-US" sz="2400" dirty="0">
              <a:solidFill>
                <a:srgbClr val="FFFFFF"/>
              </a:solidFill>
              <a:cs typeface="+mn-lt"/>
            </a:endParaRPr>
          </a:p>
        </p:txBody>
      </p:sp>
      <p:grpSp>
        <p:nvGrpSpPr>
          <p:cNvPr id="13" name="Group 13"/>
          <p:cNvGrpSpPr/>
          <p:nvPr/>
        </p:nvGrpSpPr>
        <p:grpSpPr>
          <a:xfrm>
            <a:off x="0" y="5420036"/>
            <a:ext cx="3572980" cy="455549"/>
            <a:chOff x="0" y="0"/>
            <a:chExt cx="2244365" cy="245110"/>
          </a:xfrm>
        </p:grpSpPr>
        <p:sp>
          <p:nvSpPr>
            <p:cNvPr id="14" name="Freeform 14"/>
            <p:cNvSpPr/>
            <p:nvPr/>
          </p:nvSpPr>
          <p:spPr>
            <a:xfrm>
              <a:off x="0" y="168910"/>
              <a:ext cx="2244365" cy="76200"/>
            </a:xfrm>
            <a:custGeom>
              <a:avLst/>
              <a:gdLst/>
              <a:ahLst/>
              <a:cxnLst/>
              <a:rect l="l" t="t" r="r" b="b"/>
              <a:pathLst>
                <a:path w="2244365" h="76200">
                  <a:moveTo>
                    <a:pt x="0" y="0"/>
                  </a:moveTo>
                  <a:lnTo>
                    <a:pt x="2244365" y="0"/>
                  </a:lnTo>
                  <a:lnTo>
                    <a:pt x="2244365" y="76200"/>
                  </a:lnTo>
                  <a:lnTo>
                    <a:pt x="0" y="76200"/>
                  </a:lnTo>
                  <a:close/>
                </a:path>
              </a:pathLst>
            </a:custGeom>
            <a:solidFill>
              <a:srgbClr val="007BB6"/>
            </a:solidFill>
          </p:spPr>
          <p:txBody>
            <a:bodyPr/>
            <a:lstStyle/>
            <a:p>
              <a:endParaRPr lang="en-GB"/>
            </a:p>
          </p:txBody>
        </p:sp>
        <p:sp>
          <p:nvSpPr>
            <p:cNvPr id="15" name="Freeform 15"/>
            <p:cNvSpPr/>
            <p:nvPr/>
          </p:nvSpPr>
          <p:spPr>
            <a:xfrm>
              <a:off x="0" y="0"/>
              <a:ext cx="2244365" cy="76200"/>
            </a:xfrm>
            <a:custGeom>
              <a:avLst/>
              <a:gdLst/>
              <a:ahLst/>
              <a:cxnLst/>
              <a:rect l="l" t="t" r="r" b="b"/>
              <a:pathLst>
                <a:path w="2244365" h="76200">
                  <a:moveTo>
                    <a:pt x="0" y="0"/>
                  </a:moveTo>
                  <a:lnTo>
                    <a:pt x="2244365" y="0"/>
                  </a:lnTo>
                  <a:lnTo>
                    <a:pt x="2244365" y="76200"/>
                  </a:lnTo>
                  <a:lnTo>
                    <a:pt x="0" y="76200"/>
                  </a:lnTo>
                  <a:close/>
                </a:path>
              </a:pathLst>
            </a:custGeom>
            <a:solidFill>
              <a:srgbClr val="007BB6"/>
            </a:solidFill>
          </p:spPr>
          <p:txBody>
            <a:bodyPr/>
            <a:lstStyle/>
            <a:p>
              <a:endParaRPr lang="en-GB"/>
            </a:p>
          </p:txBody>
        </p:sp>
      </p:grpSp>
      <p:pic>
        <p:nvPicPr>
          <p:cNvPr id="7" name="Picture 6">
            <a:extLst>
              <a:ext uri="{FF2B5EF4-FFF2-40B4-BE49-F238E27FC236}">
                <a16:creationId xmlns:a16="http://schemas.microsoft.com/office/drawing/2014/main" id="{32B051CB-52E1-4790-8AF8-8E92FA1F49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333" y="221130"/>
            <a:ext cx="3217333" cy="89541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rcRect l="1562" r="1562"/>
          <a:stretch>
            <a:fillRect/>
          </a:stretch>
        </a:blipFill>
        <a:effectLst/>
      </p:bgPr>
    </p:bg>
    <p:spTree>
      <p:nvGrpSpPr>
        <p:cNvPr id="1" name=""/>
        <p:cNvGrpSpPr/>
        <p:nvPr/>
      </p:nvGrpSpPr>
      <p:grpSpPr>
        <a:xfrm>
          <a:off x="0" y="0"/>
          <a:ext cx="0" cy="0"/>
          <a:chOff x="0" y="0"/>
          <a:chExt cx="0" cy="0"/>
        </a:xfrm>
      </p:grpSpPr>
      <p:pic>
        <p:nvPicPr>
          <p:cNvPr id="17" name="Picture 2"/>
          <p:cNvPicPr>
            <a:picLocks noChangeAspect="1"/>
          </p:cNvPicPr>
          <p:nvPr/>
        </p:nvPicPr>
        <p:blipFill>
          <a:blip r:embed="rId3">
            <a:alphaModFix amt="58000"/>
          </a:blip>
          <a:srcRect l="2172" t="5660" b="21254"/>
          <a:stretch>
            <a:fillRect/>
          </a:stretch>
        </p:blipFill>
        <p:spPr>
          <a:xfrm>
            <a:off x="-2" y="833"/>
            <a:ext cx="9753602" cy="7314367"/>
          </a:xfrm>
          <a:prstGeom prst="rect">
            <a:avLst/>
          </a:prstGeom>
        </p:spPr>
      </p:pic>
      <p:grpSp>
        <p:nvGrpSpPr>
          <p:cNvPr id="3" name="Group 3"/>
          <p:cNvGrpSpPr/>
          <p:nvPr/>
        </p:nvGrpSpPr>
        <p:grpSpPr>
          <a:xfrm>
            <a:off x="5867736" y="503745"/>
            <a:ext cx="3885864" cy="455549"/>
            <a:chOff x="0" y="0"/>
            <a:chExt cx="2090804" cy="245110"/>
          </a:xfrm>
        </p:grpSpPr>
        <p:sp>
          <p:nvSpPr>
            <p:cNvPr id="4" name="Freeform 4"/>
            <p:cNvSpPr/>
            <p:nvPr/>
          </p:nvSpPr>
          <p:spPr>
            <a:xfrm>
              <a:off x="0" y="168910"/>
              <a:ext cx="2090805" cy="76200"/>
            </a:xfrm>
            <a:custGeom>
              <a:avLst/>
              <a:gdLst/>
              <a:ahLst/>
              <a:cxnLst/>
              <a:rect l="l" t="t" r="r" b="b"/>
              <a:pathLst>
                <a:path w="2090805" h="76200">
                  <a:moveTo>
                    <a:pt x="0" y="0"/>
                  </a:moveTo>
                  <a:lnTo>
                    <a:pt x="2090805" y="0"/>
                  </a:lnTo>
                  <a:lnTo>
                    <a:pt x="2090805" y="76200"/>
                  </a:lnTo>
                  <a:lnTo>
                    <a:pt x="0" y="76200"/>
                  </a:lnTo>
                  <a:close/>
                </a:path>
              </a:pathLst>
            </a:custGeom>
            <a:solidFill>
              <a:srgbClr val="FF7E25"/>
            </a:solidFill>
          </p:spPr>
          <p:txBody>
            <a:bodyPr/>
            <a:lstStyle/>
            <a:p>
              <a:endParaRPr lang="en-GB"/>
            </a:p>
          </p:txBody>
        </p:sp>
        <p:sp>
          <p:nvSpPr>
            <p:cNvPr id="5" name="Freeform 5"/>
            <p:cNvSpPr/>
            <p:nvPr/>
          </p:nvSpPr>
          <p:spPr>
            <a:xfrm>
              <a:off x="0" y="0"/>
              <a:ext cx="2090805" cy="76200"/>
            </a:xfrm>
            <a:custGeom>
              <a:avLst/>
              <a:gdLst/>
              <a:ahLst/>
              <a:cxnLst/>
              <a:rect l="l" t="t" r="r" b="b"/>
              <a:pathLst>
                <a:path w="2090805" h="76200">
                  <a:moveTo>
                    <a:pt x="0" y="0"/>
                  </a:moveTo>
                  <a:lnTo>
                    <a:pt x="2090805" y="0"/>
                  </a:lnTo>
                  <a:lnTo>
                    <a:pt x="2090805" y="76200"/>
                  </a:lnTo>
                  <a:lnTo>
                    <a:pt x="0" y="76200"/>
                  </a:lnTo>
                  <a:close/>
                </a:path>
              </a:pathLst>
            </a:custGeom>
            <a:solidFill>
              <a:srgbClr val="FF7E25"/>
            </a:solidFill>
          </p:spPr>
          <p:txBody>
            <a:bodyPr/>
            <a:lstStyle/>
            <a:p>
              <a:endParaRPr lang="en-GB"/>
            </a:p>
          </p:txBody>
        </p:sp>
      </p:grpSp>
      <p:sp>
        <p:nvSpPr>
          <p:cNvPr id="9" name="TextBox 9"/>
          <p:cNvSpPr txBox="1"/>
          <p:nvPr/>
        </p:nvSpPr>
        <p:spPr>
          <a:xfrm>
            <a:off x="206457" y="2013148"/>
            <a:ext cx="9340686" cy="2436564"/>
          </a:xfrm>
          <a:prstGeom prst="rect">
            <a:avLst/>
          </a:prstGeom>
        </p:spPr>
        <p:txBody>
          <a:bodyPr wrap="square" lIns="0" tIns="0" rIns="0" bIns="0" rtlCol="0" anchor="t">
            <a:spAutoFit/>
          </a:bodyPr>
          <a:lstStyle/>
          <a:p>
            <a:pPr algn="ctr">
              <a:lnSpc>
                <a:spcPts val="3815"/>
              </a:lnSpc>
            </a:pPr>
            <a:endParaRPr lang="en-US" sz="3600" b="1" dirty="0">
              <a:solidFill>
                <a:schemeClr val="bg1"/>
              </a:solidFill>
              <a:ea typeface="Arimo Bold Italics" panose="020B0704020202090204" charset="0"/>
              <a:cs typeface="+mn-lt"/>
            </a:endParaRPr>
          </a:p>
          <a:p>
            <a:pPr algn="ctr">
              <a:lnSpc>
                <a:spcPts val="3815"/>
              </a:lnSpc>
            </a:pPr>
            <a:endParaRPr lang="en-US" sz="3600" b="1" dirty="0">
              <a:solidFill>
                <a:schemeClr val="bg1"/>
              </a:solidFill>
              <a:ea typeface="Arimo Bold Italics" panose="020B0704020202090204" charset="0"/>
              <a:cs typeface="+mn-lt"/>
            </a:endParaRPr>
          </a:p>
          <a:p>
            <a:pPr algn="ctr">
              <a:lnSpc>
                <a:spcPts val="3815"/>
              </a:lnSpc>
            </a:pPr>
            <a:r>
              <a:rPr lang="en-US" sz="3600" b="1" dirty="0">
                <a:solidFill>
                  <a:schemeClr val="bg1"/>
                </a:solidFill>
                <a:ea typeface="Arimo Bold Italics" panose="020B0704020202090204" charset="0"/>
                <a:cs typeface="+mn-lt"/>
              </a:rPr>
              <a:t>Structure logically  </a:t>
            </a:r>
          </a:p>
          <a:p>
            <a:pPr algn="ctr">
              <a:lnSpc>
                <a:spcPts val="3815"/>
              </a:lnSpc>
            </a:pPr>
            <a:r>
              <a:rPr lang="en-US" sz="3200" b="1" dirty="0">
                <a:solidFill>
                  <a:schemeClr val="bg1"/>
                </a:solidFill>
                <a:ea typeface="Arimo Bold Italics" panose="020B0704020202090204" charset="0"/>
                <a:cs typeface="+mn-lt"/>
              </a:rPr>
              <a:t>  </a:t>
            </a:r>
            <a:br>
              <a:rPr lang="en-GB" sz="3200" dirty="0"/>
            </a:br>
            <a:endParaRPr lang="en-US" sz="3600" spc="-61" dirty="0">
              <a:solidFill>
                <a:srgbClr val="FFFFFF"/>
              </a:solidFill>
              <a:latin typeface="Arimo Bold Italics" panose="020B0704020202090204"/>
            </a:endParaRPr>
          </a:p>
        </p:txBody>
      </p:sp>
      <p:grpSp>
        <p:nvGrpSpPr>
          <p:cNvPr id="13" name="Group 13"/>
          <p:cNvGrpSpPr/>
          <p:nvPr/>
        </p:nvGrpSpPr>
        <p:grpSpPr>
          <a:xfrm>
            <a:off x="0" y="5420036"/>
            <a:ext cx="3572980" cy="455549"/>
            <a:chOff x="0" y="0"/>
            <a:chExt cx="2244365" cy="245110"/>
          </a:xfrm>
        </p:grpSpPr>
        <p:sp>
          <p:nvSpPr>
            <p:cNvPr id="14" name="Freeform 14"/>
            <p:cNvSpPr/>
            <p:nvPr/>
          </p:nvSpPr>
          <p:spPr>
            <a:xfrm>
              <a:off x="0" y="168910"/>
              <a:ext cx="2244365" cy="76200"/>
            </a:xfrm>
            <a:custGeom>
              <a:avLst/>
              <a:gdLst/>
              <a:ahLst/>
              <a:cxnLst/>
              <a:rect l="l" t="t" r="r" b="b"/>
              <a:pathLst>
                <a:path w="2244365" h="76200">
                  <a:moveTo>
                    <a:pt x="0" y="0"/>
                  </a:moveTo>
                  <a:lnTo>
                    <a:pt x="2244365" y="0"/>
                  </a:lnTo>
                  <a:lnTo>
                    <a:pt x="2244365" y="76200"/>
                  </a:lnTo>
                  <a:lnTo>
                    <a:pt x="0" y="76200"/>
                  </a:lnTo>
                  <a:close/>
                </a:path>
              </a:pathLst>
            </a:custGeom>
            <a:solidFill>
              <a:srgbClr val="007BB6"/>
            </a:solidFill>
          </p:spPr>
          <p:txBody>
            <a:bodyPr/>
            <a:lstStyle/>
            <a:p>
              <a:endParaRPr lang="en-GB"/>
            </a:p>
          </p:txBody>
        </p:sp>
        <p:sp>
          <p:nvSpPr>
            <p:cNvPr id="15" name="Freeform 15"/>
            <p:cNvSpPr/>
            <p:nvPr/>
          </p:nvSpPr>
          <p:spPr>
            <a:xfrm>
              <a:off x="0" y="0"/>
              <a:ext cx="2244365" cy="76200"/>
            </a:xfrm>
            <a:custGeom>
              <a:avLst/>
              <a:gdLst/>
              <a:ahLst/>
              <a:cxnLst/>
              <a:rect l="l" t="t" r="r" b="b"/>
              <a:pathLst>
                <a:path w="2244365" h="76200">
                  <a:moveTo>
                    <a:pt x="0" y="0"/>
                  </a:moveTo>
                  <a:lnTo>
                    <a:pt x="2244365" y="0"/>
                  </a:lnTo>
                  <a:lnTo>
                    <a:pt x="2244365" y="76200"/>
                  </a:lnTo>
                  <a:lnTo>
                    <a:pt x="0" y="76200"/>
                  </a:lnTo>
                  <a:close/>
                </a:path>
              </a:pathLst>
            </a:custGeom>
            <a:solidFill>
              <a:srgbClr val="007BB6"/>
            </a:solidFill>
          </p:spPr>
          <p:txBody>
            <a:bodyPr/>
            <a:lstStyle/>
            <a:p>
              <a:endParaRPr lang="en-GB"/>
            </a:p>
          </p:txBody>
        </p:sp>
      </p:grpSp>
      <p:pic>
        <p:nvPicPr>
          <p:cNvPr id="7" name="Picture 6">
            <a:extLst>
              <a:ext uri="{FF2B5EF4-FFF2-40B4-BE49-F238E27FC236}">
                <a16:creationId xmlns:a16="http://schemas.microsoft.com/office/drawing/2014/main" id="{32B051CB-52E1-4790-8AF8-8E92FA1F49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33" y="221130"/>
            <a:ext cx="3217333" cy="895414"/>
          </a:xfrm>
          <a:prstGeom prst="rect">
            <a:avLst/>
          </a:prstGeom>
        </p:spPr>
      </p:pic>
    </p:spTree>
    <p:extLst>
      <p:ext uri="{BB962C8B-B14F-4D97-AF65-F5344CB8AC3E}">
        <p14:creationId xmlns:p14="http://schemas.microsoft.com/office/powerpoint/2010/main" val="574290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1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2E804D-BB72-451B-AFA2-66026C11508A}"/>
              </a:ext>
            </a:extLst>
          </p:cNvPr>
          <p:cNvSpPr>
            <a:spLocks noGrp="1"/>
          </p:cNvSpPr>
          <p:nvPr>
            <p:ph type="title"/>
          </p:nvPr>
        </p:nvSpPr>
        <p:spPr>
          <a:xfrm>
            <a:off x="457200" y="152400"/>
            <a:ext cx="8229600" cy="990600"/>
          </a:xfrm>
        </p:spPr>
        <p:txBody>
          <a:bodyPr>
            <a:normAutofit/>
          </a:bodyPr>
          <a:lstStyle/>
          <a:p>
            <a:pPr algn="l"/>
            <a:r>
              <a:rPr lang="en-GB" b="1" dirty="0"/>
              <a:t>  </a:t>
            </a:r>
            <a:endParaRPr lang="en-GB" dirty="0"/>
          </a:p>
        </p:txBody>
      </p:sp>
      <p:sp>
        <p:nvSpPr>
          <p:cNvPr id="5" name="Content Placeholder 4">
            <a:extLst>
              <a:ext uri="{FF2B5EF4-FFF2-40B4-BE49-F238E27FC236}">
                <a16:creationId xmlns:a16="http://schemas.microsoft.com/office/drawing/2014/main" id="{8EAEFAAA-7695-4F63-A970-E3288FDA1218}"/>
              </a:ext>
            </a:extLst>
          </p:cNvPr>
          <p:cNvSpPr>
            <a:spLocks noGrp="1"/>
          </p:cNvSpPr>
          <p:nvPr>
            <p:ph idx="1"/>
          </p:nvPr>
        </p:nvSpPr>
        <p:spPr>
          <a:xfrm>
            <a:off x="457200" y="76200"/>
            <a:ext cx="8229600" cy="6781800"/>
          </a:xfrm>
        </p:spPr>
        <p:txBody>
          <a:bodyPr>
            <a:normAutofit fontScale="70000" lnSpcReduction="20000"/>
          </a:bodyPr>
          <a:lstStyle/>
          <a:p>
            <a:pPr>
              <a:lnSpc>
                <a:spcPct val="107000"/>
              </a:lnSpc>
              <a:spcAft>
                <a:spcPts val="800"/>
              </a:spcAft>
            </a:pPr>
            <a:r>
              <a:rPr lang="en-GB" sz="3200" b="1" dirty="0">
                <a:effectLst/>
                <a:latin typeface="Calibri" panose="020F0502020204030204" pitchFamily="34" charset="0"/>
                <a:ea typeface="Calibri" panose="020F0502020204030204" pitchFamily="34" charset="0"/>
                <a:cs typeface="Arial" panose="020B0604020202020204" pitchFamily="34" charset="0"/>
              </a:rPr>
              <a:t>Executive Summary</a:t>
            </a:r>
            <a:endParaRPr lang="en-GB" sz="3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Wingdings" panose="05000000000000000000" pitchFamily="2" charset="2"/>
              <a:buChar char=""/>
            </a:pPr>
            <a:r>
              <a:rPr lang="en-GB" sz="3200" dirty="0">
                <a:effectLst/>
                <a:latin typeface="Calibri" panose="020F0502020204030204" pitchFamily="34" charset="0"/>
                <a:ea typeface="Calibri" panose="020F0502020204030204" pitchFamily="34" charset="0"/>
                <a:cs typeface="Arial" panose="020B0604020202020204" pitchFamily="34" charset="0"/>
              </a:rPr>
              <a:t>Context (set the scene to attract attention – try a call to adventure)</a:t>
            </a:r>
          </a:p>
          <a:p>
            <a:pPr marL="342900" lvl="0" indent="-342900">
              <a:lnSpc>
                <a:spcPct val="107000"/>
              </a:lnSpc>
              <a:buFont typeface="Wingdings" panose="05000000000000000000" pitchFamily="2" charset="2"/>
              <a:buChar char=""/>
            </a:pPr>
            <a:r>
              <a:rPr lang="en-GB" sz="3200" dirty="0">
                <a:effectLst/>
                <a:latin typeface="Calibri" panose="020F0502020204030204" pitchFamily="34" charset="0"/>
                <a:ea typeface="Calibri" panose="020F0502020204030204" pitchFamily="34" charset="0"/>
                <a:cs typeface="Arial" panose="020B0604020202020204" pitchFamily="34" charset="0"/>
              </a:rPr>
              <a:t>Highlight the topics that will be covered</a:t>
            </a:r>
          </a:p>
          <a:p>
            <a:pPr marL="342900" lvl="0" indent="-342900">
              <a:lnSpc>
                <a:spcPct val="107000"/>
              </a:lnSpc>
              <a:spcAft>
                <a:spcPts val="800"/>
              </a:spcAft>
              <a:buFont typeface="Wingdings" panose="05000000000000000000" pitchFamily="2" charset="2"/>
              <a:buChar char=""/>
            </a:pPr>
            <a:r>
              <a:rPr lang="en-GB" sz="3200" dirty="0">
                <a:effectLst/>
                <a:latin typeface="Calibri" panose="020F0502020204030204" pitchFamily="34" charset="0"/>
                <a:ea typeface="Calibri" panose="020F0502020204030204" pitchFamily="34" charset="0"/>
                <a:cs typeface="Arial" panose="020B0604020202020204" pitchFamily="34" charset="0"/>
              </a:rPr>
              <a:t>Recommendation(s) that will be made</a:t>
            </a:r>
          </a:p>
          <a:p>
            <a:pPr>
              <a:lnSpc>
                <a:spcPct val="107000"/>
              </a:lnSpc>
              <a:spcAft>
                <a:spcPts val="800"/>
              </a:spcAft>
            </a:pPr>
            <a:r>
              <a:rPr lang="en-GB" sz="3200" b="1" dirty="0">
                <a:effectLst/>
                <a:latin typeface="Calibri" panose="020F0502020204030204" pitchFamily="34" charset="0"/>
                <a:ea typeface="Calibri" panose="020F0502020204030204" pitchFamily="34" charset="0"/>
                <a:cs typeface="Arial" panose="020B0604020202020204" pitchFamily="34" charset="0"/>
              </a:rPr>
              <a:t>Rhetorical Question 1</a:t>
            </a:r>
            <a:endParaRPr lang="en-GB" sz="3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Wingdings" panose="05000000000000000000" pitchFamily="2" charset="2"/>
              <a:buChar char=""/>
            </a:pPr>
            <a:r>
              <a:rPr lang="en-GB" sz="3200" dirty="0">
                <a:effectLst/>
                <a:latin typeface="Calibri" panose="020F0502020204030204" pitchFamily="34" charset="0"/>
                <a:ea typeface="Calibri" panose="020F0502020204030204" pitchFamily="34" charset="0"/>
                <a:cs typeface="Arial" panose="020B0604020202020204" pitchFamily="34" charset="0"/>
              </a:rPr>
              <a:t>Possibilities</a:t>
            </a:r>
          </a:p>
          <a:p>
            <a:pPr marL="342900" lvl="0" indent="-342900">
              <a:lnSpc>
                <a:spcPct val="107000"/>
              </a:lnSpc>
              <a:spcAft>
                <a:spcPts val="800"/>
              </a:spcAft>
              <a:buFont typeface="Wingdings" panose="05000000000000000000" pitchFamily="2" charset="2"/>
              <a:buChar char=""/>
            </a:pPr>
            <a:r>
              <a:rPr lang="en-GB" sz="3200" dirty="0">
                <a:effectLst/>
                <a:latin typeface="Calibri" panose="020F0502020204030204" pitchFamily="34" charset="0"/>
                <a:ea typeface="Calibri" panose="020F0502020204030204" pitchFamily="34" charset="0"/>
                <a:cs typeface="Arial" panose="020B0604020202020204" pitchFamily="34" charset="0"/>
              </a:rPr>
              <a:t>Implications</a:t>
            </a:r>
          </a:p>
          <a:p>
            <a:pPr>
              <a:lnSpc>
                <a:spcPct val="107000"/>
              </a:lnSpc>
              <a:spcAft>
                <a:spcPts val="800"/>
              </a:spcAft>
            </a:pPr>
            <a:r>
              <a:rPr lang="en-GB" sz="3200" b="1" dirty="0">
                <a:effectLst/>
                <a:latin typeface="Calibri" panose="020F0502020204030204" pitchFamily="34" charset="0"/>
                <a:ea typeface="Calibri" panose="020F0502020204030204" pitchFamily="34" charset="0"/>
                <a:cs typeface="Arial" panose="020B0604020202020204" pitchFamily="34" charset="0"/>
              </a:rPr>
              <a:t>Rhetorical Question 2</a:t>
            </a:r>
            <a:endParaRPr lang="en-GB" sz="3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Wingdings" panose="05000000000000000000" pitchFamily="2" charset="2"/>
              <a:buChar char=""/>
            </a:pPr>
            <a:r>
              <a:rPr lang="en-GB" sz="3200" dirty="0">
                <a:effectLst/>
                <a:latin typeface="Calibri" panose="020F0502020204030204" pitchFamily="34" charset="0"/>
                <a:ea typeface="Calibri" panose="020F0502020204030204" pitchFamily="34" charset="0"/>
                <a:cs typeface="Arial" panose="020B0604020202020204" pitchFamily="34" charset="0"/>
              </a:rPr>
              <a:t>Possibilities</a:t>
            </a:r>
          </a:p>
          <a:p>
            <a:pPr marL="342900" lvl="0" indent="-342900">
              <a:lnSpc>
                <a:spcPct val="107000"/>
              </a:lnSpc>
              <a:spcAft>
                <a:spcPts val="800"/>
              </a:spcAft>
              <a:buFont typeface="Wingdings" panose="05000000000000000000" pitchFamily="2" charset="2"/>
              <a:buChar char=""/>
            </a:pPr>
            <a:r>
              <a:rPr lang="en-GB" sz="3200" dirty="0">
                <a:effectLst/>
                <a:latin typeface="Calibri" panose="020F0502020204030204" pitchFamily="34" charset="0"/>
                <a:ea typeface="Calibri" panose="020F0502020204030204" pitchFamily="34" charset="0"/>
                <a:cs typeface="Arial" panose="020B0604020202020204" pitchFamily="34" charset="0"/>
              </a:rPr>
              <a:t>Implications</a:t>
            </a:r>
          </a:p>
          <a:p>
            <a:pPr>
              <a:lnSpc>
                <a:spcPct val="107000"/>
              </a:lnSpc>
              <a:spcAft>
                <a:spcPts val="800"/>
              </a:spcAft>
            </a:pPr>
            <a:r>
              <a:rPr lang="en-GB" sz="3200" b="1" dirty="0">
                <a:effectLst/>
                <a:latin typeface="Calibri" panose="020F0502020204030204" pitchFamily="34" charset="0"/>
                <a:ea typeface="Calibri" panose="020F0502020204030204" pitchFamily="34" charset="0"/>
                <a:cs typeface="Arial" panose="020B0604020202020204" pitchFamily="34" charset="0"/>
              </a:rPr>
              <a:t>Rhetorical Question 3</a:t>
            </a:r>
            <a:endParaRPr lang="en-GB" sz="3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Wingdings" panose="05000000000000000000" pitchFamily="2" charset="2"/>
              <a:buChar char=""/>
            </a:pPr>
            <a:r>
              <a:rPr lang="en-GB" sz="3200" dirty="0">
                <a:effectLst/>
                <a:latin typeface="Calibri" panose="020F0502020204030204" pitchFamily="34" charset="0"/>
                <a:ea typeface="Calibri" panose="020F0502020204030204" pitchFamily="34" charset="0"/>
                <a:cs typeface="Arial" panose="020B0604020202020204" pitchFamily="34" charset="0"/>
              </a:rPr>
              <a:t>Possibilities</a:t>
            </a:r>
          </a:p>
          <a:p>
            <a:pPr marL="342900" lvl="0" indent="-342900">
              <a:lnSpc>
                <a:spcPct val="107000"/>
              </a:lnSpc>
              <a:spcAft>
                <a:spcPts val="800"/>
              </a:spcAft>
              <a:buFont typeface="Wingdings" panose="05000000000000000000" pitchFamily="2" charset="2"/>
              <a:buChar char=""/>
            </a:pPr>
            <a:r>
              <a:rPr lang="en-GB" sz="3200" dirty="0">
                <a:effectLst/>
                <a:latin typeface="Calibri" panose="020F0502020204030204" pitchFamily="34" charset="0"/>
                <a:ea typeface="Calibri" panose="020F0502020204030204" pitchFamily="34" charset="0"/>
                <a:cs typeface="Arial" panose="020B0604020202020204" pitchFamily="34" charset="0"/>
              </a:rPr>
              <a:t>Implications</a:t>
            </a:r>
          </a:p>
          <a:p>
            <a:pPr>
              <a:lnSpc>
                <a:spcPct val="107000"/>
              </a:lnSpc>
              <a:spcAft>
                <a:spcPts val="800"/>
              </a:spcAft>
            </a:pPr>
            <a:r>
              <a:rPr lang="en-GB" sz="3200" b="1" dirty="0">
                <a:effectLst/>
                <a:latin typeface="Calibri" panose="020F0502020204030204" pitchFamily="34" charset="0"/>
                <a:ea typeface="Calibri" panose="020F0502020204030204" pitchFamily="34" charset="0"/>
                <a:cs typeface="Arial" panose="020B0604020202020204" pitchFamily="34" charset="0"/>
              </a:rPr>
              <a:t>Recommendations and next steps</a:t>
            </a:r>
            <a:endParaRPr lang="en-GB" sz="3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Wingdings" panose="05000000000000000000" pitchFamily="2" charset="2"/>
              <a:buChar char=""/>
            </a:pPr>
            <a:r>
              <a:rPr lang="en-GB" sz="3200" dirty="0">
                <a:effectLst/>
                <a:latin typeface="Calibri" panose="020F0502020204030204" pitchFamily="34" charset="0"/>
                <a:ea typeface="Calibri" panose="020F0502020204030204" pitchFamily="34" charset="0"/>
                <a:cs typeface="Arial" panose="020B0604020202020204" pitchFamily="34" charset="0"/>
              </a:rPr>
              <a:t>Brief summary of the key points</a:t>
            </a:r>
            <a:r>
              <a:rPr lang="en-GB" dirty="0">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07000"/>
              </a:lnSpc>
              <a:buFont typeface="Wingdings" panose="05000000000000000000" pitchFamily="2" charset="2"/>
              <a:buChar char=""/>
            </a:pPr>
            <a:r>
              <a:rPr lang="en-GB" sz="3200" dirty="0">
                <a:effectLst/>
                <a:latin typeface="Calibri" panose="020F0502020204030204" pitchFamily="34" charset="0"/>
                <a:ea typeface="Calibri" panose="020F0502020204030204" pitchFamily="34" charset="0"/>
                <a:cs typeface="Arial" panose="020B0604020202020204" pitchFamily="34" charset="0"/>
              </a:rPr>
              <a:t>Repeat the recommendation (s) with next steps (call to action).</a:t>
            </a:r>
            <a:endParaRPr lang="en-GB" sz="3100" dirty="0"/>
          </a:p>
        </p:txBody>
      </p:sp>
      <p:pic>
        <p:nvPicPr>
          <p:cNvPr id="15" name="Picture 15"/>
          <p:cNvPicPr>
            <a:picLocks noChangeAspect="1"/>
          </p:cNvPicPr>
          <p:nvPr/>
        </p:nvPicPr>
        <p:blipFill rotWithShape="1">
          <a:blip r:embed="rId2"/>
          <a:srcRect r="91591"/>
          <a:stretch>
            <a:fillRect/>
          </a:stretch>
        </p:blipFill>
        <p:spPr>
          <a:xfrm>
            <a:off x="9128464" y="-1"/>
            <a:ext cx="625136" cy="7315202"/>
          </a:xfrm>
          <a:prstGeom prst="rect">
            <a:avLst/>
          </a:prstGeom>
        </p:spPr>
      </p:pic>
      <p:grpSp>
        <p:nvGrpSpPr>
          <p:cNvPr id="11" name="Group 11"/>
          <p:cNvGrpSpPr/>
          <p:nvPr/>
        </p:nvGrpSpPr>
        <p:grpSpPr>
          <a:xfrm rot="5400000">
            <a:off x="5260234" y="3429825"/>
            <a:ext cx="7315200" cy="455549"/>
            <a:chOff x="0" y="0"/>
            <a:chExt cx="3935972" cy="245110"/>
          </a:xfrm>
        </p:grpSpPr>
        <p:sp>
          <p:nvSpPr>
            <p:cNvPr id="12" name="Freeform 12"/>
            <p:cNvSpPr/>
            <p:nvPr/>
          </p:nvSpPr>
          <p:spPr>
            <a:xfrm>
              <a:off x="0" y="16891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F7E25"/>
            </a:solidFill>
          </p:spPr>
          <p:txBody>
            <a:bodyPr/>
            <a:lstStyle/>
            <a:p>
              <a:endParaRPr lang="en-GB"/>
            </a:p>
          </p:txBody>
        </p:sp>
        <p:sp>
          <p:nvSpPr>
            <p:cNvPr id="13" name="Freeform 13"/>
            <p:cNvSpPr/>
            <p:nvPr/>
          </p:nvSpPr>
          <p:spPr>
            <a:xfrm>
              <a:off x="0" y="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6C851"/>
            </a:solidFill>
          </p:spPr>
          <p:txBody>
            <a:bodyPr/>
            <a:lstStyle/>
            <a:p>
              <a:endParaRPr lang="en-GB"/>
            </a:p>
          </p:txBody>
        </p:sp>
      </p:grpSp>
      <p:pic>
        <p:nvPicPr>
          <p:cNvPr id="14" name="Picture 14"/>
          <p:cNvPicPr>
            <a:picLocks noChangeAspect="1"/>
          </p:cNvPicPr>
          <p:nvPr/>
        </p:nvPicPr>
        <p:blipFill>
          <a:blip r:embed="rId3"/>
          <a:srcRect r="66477"/>
          <a:stretch>
            <a:fillRect/>
          </a:stretch>
        </p:blipFill>
        <p:spPr>
          <a:xfrm>
            <a:off x="-89012" y="6619473"/>
            <a:ext cx="747812" cy="695727"/>
          </a:xfrm>
          <a:prstGeom prst="rect">
            <a:avLst/>
          </a:prstGeom>
        </p:spPr>
      </p:pic>
    </p:spTree>
    <p:extLst>
      <p:ext uri="{BB962C8B-B14F-4D97-AF65-F5344CB8AC3E}">
        <p14:creationId xmlns:p14="http://schemas.microsoft.com/office/powerpoint/2010/main" val="3126917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rcRect l="1562" r="1562"/>
          <a:stretch>
            <a:fillRect/>
          </a:stretch>
        </a:blipFill>
        <a:effectLst/>
      </p:bgPr>
    </p:bg>
    <p:spTree>
      <p:nvGrpSpPr>
        <p:cNvPr id="1" name=""/>
        <p:cNvGrpSpPr/>
        <p:nvPr/>
      </p:nvGrpSpPr>
      <p:grpSpPr>
        <a:xfrm>
          <a:off x="0" y="0"/>
          <a:ext cx="0" cy="0"/>
          <a:chOff x="0" y="0"/>
          <a:chExt cx="0" cy="0"/>
        </a:xfrm>
      </p:grpSpPr>
      <p:pic>
        <p:nvPicPr>
          <p:cNvPr id="17" name="Picture 2"/>
          <p:cNvPicPr>
            <a:picLocks noChangeAspect="1"/>
          </p:cNvPicPr>
          <p:nvPr/>
        </p:nvPicPr>
        <p:blipFill>
          <a:blip r:embed="rId3">
            <a:alphaModFix amt="58000"/>
          </a:blip>
          <a:srcRect l="2172" t="5660" b="21254"/>
          <a:stretch>
            <a:fillRect/>
          </a:stretch>
        </p:blipFill>
        <p:spPr>
          <a:xfrm>
            <a:off x="-2" y="833"/>
            <a:ext cx="9753602" cy="7314367"/>
          </a:xfrm>
          <a:prstGeom prst="rect">
            <a:avLst/>
          </a:prstGeom>
        </p:spPr>
      </p:pic>
      <p:grpSp>
        <p:nvGrpSpPr>
          <p:cNvPr id="3" name="Group 3"/>
          <p:cNvGrpSpPr/>
          <p:nvPr/>
        </p:nvGrpSpPr>
        <p:grpSpPr>
          <a:xfrm>
            <a:off x="5867736" y="503745"/>
            <a:ext cx="3885864" cy="455549"/>
            <a:chOff x="0" y="0"/>
            <a:chExt cx="2090804" cy="245110"/>
          </a:xfrm>
        </p:grpSpPr>
        <p:sp>
          <p:nvSpPr>
            <p:cNvPr id="4" name="Freeform 4"/>
            <p:cNvSpPr/>
            <p:nvPr/>
          </p:nvSpPr>
          <p:spPr>
            <a:xfrm>
              <a:off x="0" y="168910"/>
              <a:ext cx="2090805" cy="76200"/>
            </a:xfrm>
            <a:custGeom>
              <a:avLst/>
              <a:gdLst/>
              <a:ahLst/>
              <a:cxnLst/>
              <a:rect l="l" t="t" r="r" b="b"/>
              <a:pathLst>
                <a:path w="2090805" h="76200">
                  <a:moveTo>
                    <a:pt x="0" y="0"/>
                  </a:moveTo>
                  <a:lnTo>
                    <a:pt x="2090805" y="0"/>
                  </a:lnTo>
                  <a:lnTo>
                    <a:pt x="2090805" y="76200"/>
                  </a:lnTo>
                  <a:lnTo>
                    <a:pt x="0" y="76200"/>
                  </a:lnTo>
                  <a:close/>
                </a:path>
              </a:pathLst>
            </a:custGeom>
            <a:solidFill>
              <a:srgbClr val="FF7E25"/>
            </a:solidFill>
          </p:spPr>
          <p:txBody>
            <a:bodyPr/>
            <a:lstStyle/>
            <a:p>
              <a:endParaRPr lang="en-GB"/>
            </a:p>
          </p:txBody>
        </p:sp>
        <p:sp>
          <p:nvSpPr>
            <p:cNvPr id="5" name="Freeform 5"/>
            <p:cNvSpPr/>
            <p:nvPr/>
          </p:nvSpPr>
          <p:spPr>
            <a:xfrm>
              <a:off x="0" y="0"/>
              <a:ext cx="2090805" cy="76200"/>
            </a:xfrm>
            <a:custGeom>
              <a:avLst/>
              <a:gdLst/>
              <a:ahLst/>
              <a:cxnLst/>
              <a:rect l="l" t="t" r="r" b="b"/>
              <a:pathLst>
                <a:path w="2090805" h="76200">
                  <a:moveTo>
                    <a:pt x="0" y="0"/>
                  </a:moveTo>
                  <a:lnTo>
                    <a:pt x="2090805" y="0"/>
                  </a:lnTo>
                  <a:lnTo>
                    <a:pt x="2090805" y="76200"/>
                  </a:lnTo>
                  <a:lnTo>
                    <a:pt x="0" y="76200"/>
                  </a:lnTo>
                  <a:close/>
                </a:path>
              </a:pathLst>
            </a:custGeom>
            <a:solidFill>
              <a:srgbClr val="FF7E25"/>
            </a:solidFill>
          </p:spPr>
          <p:txBody>
            <a:bodyPr/>
            <a:lstStyle/>
            <a:p>
              <a:endParaRPr lang="en-GB"/>
            </a:p>
          </p:txBody>
        </p:sp>
      </p:grpSp>
      <p:sp>
        <p:nvSpPr>
          <p:cNvPr id="9" name="TextBox 9"/>
          <p:cNvSpPr txBox="1"/>
          <p:nvPr/>
        </p:nvSpPr>
        <p:spPr>
          <a:xfrm>
            <a:off x="206457" y="2013148"/>
            <a:ext cx="9340686" cy="2436564"/>
          </a:xfrm>
          <a:prstGeom prst="rect">
            <a:avLst/>
          </a:prstGeom>
        </p:spPr>
        <p:txBody>
          <a:bodyPr wrap="square" lIns="0" tIns="0" rIns="0" bIns="0" rtlCol="0" anchor="t">
            <a:spAutoFit/>
          </a:bodyPr>
          <a:lstStyle/>
          <a:p>
            <a:pPr algn="ctr">
              <a:lnSpc>
                <a:spcPts val="3815"/>
              </a:lnSpc>
            </a:pPr>
            <a:endParaRPr lang="en-US" sz="3600" b="1" dirty="0">
              <a:solidFill>
                <a:schemeClr val="bg1"/>
              </a:solidFill>
              <a:ea typeface="Arimo Bold Italics" panose="020B0704020202090204" charset="0"/>
              <a:cs typeface="+mn-lt"/>
            </a:endParaRPr>
          </a:p>
          <a:p>
            <a:pPr algn="ctr">
              <a:lnSpc>
                <a:spcPts val="3815"/>
              </a:lnSpc>
            </a:pPr>
            <a:endParaRPr lang="en-US" sz="3600" b="1" dirty="0">
              <a:solidFill>
                <a:schemeClr val="bg1"/>
              </a:solidFill>
              <a:ea typeface="Arimo Bold Italics" panose="020B0704020202090204" charset="0"/>
              <a:cs typeface="+mn-lt"/>
            </a:endParaRPr>
          </a:p>
          <a:p>
            <a:pPr algn="ctr">
              <a:lnSpc>
                <a:spcPts val="3815"/>
              </a:lnSpc>
            </a:pPr>
            <a:r>
              <a:rPr lang="en-US" sz="3600" b="1" dirty="0">
                <a:solidFill>
                  <a:schemeClr val="bg1"/>
                </a:solidFill>
                <a:ea typeface="Arimo Bold Italics" panose="020B0704020202090204" charset="0"/>
                <a:cs typeface="+mn-lt"/>
              </a:rPr>
              <a:t>Grade the language  </a:t>
            </a:r>
          </a:p>
          <a:p>
            <a:pPr algn="ctr">
              <a:lnSpc>
                <a:spcPts val="3815"/>
              </a:lnSpc>
            </a:pPr>
            <a:r>
              <a:rPr lang="en-US" sz="3200" b="1" dirty="0">
                <a:solidFill>
                  <a:schemeClr val="bg1"/>
                </a:solidFill>
                <a:ea typeface="Arimo Bold Italics" panose="020B0704020202090204" charset="0"/>
                <a:cs typeface="+mn-lt"/>
              </a:rPr>
              <a:t>  </a:t>
            </a:r>
            <a:br>
              <a:rPr lang="en-GB" sz="3200" dirty="0"/>
            </a:br>
            <a:endParaRPr lang="en-US" sz="3600" spc="-61" dirty="0">
              <a:solidFill>
                <a:srgbClr val="FFFFFF"/>
              </a:solidFill>
              <a:latin typeface="Arimo Bold Italics" panose="020B0704020202090204"/>
            </a:endParaRPr>
          </a:p>
        </p:txBody>
      </p:sp>
      <p:grpSp>
        <p:nvGrpSpPr>
          <p:cNvPr id="13" name="Group 13"/>
          <p:cNvGrpSpPr/>
          <p:nvPr/>
        </p:nvGrpSpPr>
        <p:grpSpPr>
          <a:xfrm>
            <a:off x="0" y="5420036"/>
            <a:ext cx="3572980" cy="455549"/>
            <a:chOff x="0" y="0"/>
            <a:chExt cx="2244365" cy="245110"/>
          </a:xfrm>
        </p:grpSpPr>
        <p:sp>
          <p:nvSpPr>
            <p:cNvPr id="14" name="Freeform 14"/>
            <p:cNvSpPr/>
            <p:nvPr/>
          </p:nvSpPr>
          <p:spPr>
            <a:xfrm>
              <a:off x="0" y="168910"/>
              <a:ext cx="2244365" cy="76200"/>
            </a:xfrm>
            <a:custGeom>
              <a:avLst/>
              <a:gdLst/>
              <a:ahLst/>
              <a:cxnLst/>
              <a:rect l="l" t="t" r="r" b="b"/>
              <a:pathLst>
                <a:path w="2244365" h="76200">
                  <a:moveTo>
                    <a:pt x="0" y="0"/>
                  </a:moveTo>
                  <a:lnTo>
                    <a:pt x="2244365" y="0"/>
                  </a:lnTo>
                  <a:lnTo>
                    <a:pt x="2244365" y="76200"/>
                  </a:lnTo>
                  <a:lnTo>
                    <a:pt x="0" y="76200"/>
                  </a:lnTo>
                  <a:close/>
                </a:path>
              </a:pathLst>
            </a:custGeom>
            <a:solidFill>
              <a:srgbClr val="007BB6"/>
            </a:solidFill>
          </p:spPr>
          <p:txBody>
            <a:bodyPr/>
            <a:lstStyle/>
            <a:p>
              <a:endParaRPr lang="en-GB"/>
            </a:p>
          </p:txBody>
        </p:sp>
        <p:sp>
          <p:nvSpPr>
            <p:cNvPr id="15" name="Freeform 15"/>
            <p:cNvSpPr/>
            <p:nvPr/>
          </p:nvSpPr>
          <p:spPr>
            <a:xfrm>
              <a:off x="0" y="0"/>
              <a:ext cx="2244365" cy="76200"/>
            </a:xfrm>
            <a:custGeom>
              <a:avLst/>
              <a:gdLst/>
              <a:ahLst/>
              <a:cxnLst/>
              <a:rect l="l" t="t" r="r" b="b"/>
              <a:pathLst>
                <a:path w="2244365" h="76200">
                  <a:moveTo>
                    <a:pt x="0" y="0"/>
                  </a:moveTo>
                  <a:lnTo>
                    <a:pt x="2244365" y="0"/>
                  </a:lnTo>
                  <a:lnTo>
                    <a:pt x="2244365" y="76200"/>
                  </a:lnTo>
                  <a:lnTo>
                    <a:pt x="0" y="76200"/>
                  </a:lnTo>
                  <a:close/>
                </a:path>
              </a:pathLst>
            </a:custGeom>
            <a:solidFill>
              <a:srgbClr val="007BB6"/>
            </a:solidFill>
          </p:spPr>
          <p:txBody>
            <a:bodyPr/>
            <a:lstStyle/>
            <a:p>
              <a:endParaRPr lang="en-GB"/>
            </a:p>
          </p:txBody>
        </p:sp>
      </p:grpSp>
      <p:pic>
        <p:nvPicPr>
          <p:cNvPr id="7" name="Picture 6">
            <a:extLst>
              <a:ext uri="{FF2B5EF4-FFF2-40B4-BE49-F238E27FC236}">
                <a16:creationId xmlns:a16="http://schemas.microsoft.com/office/drawing/2014/main" id="{32B051CB-52E1-4790-8AF8-8E92FA1F49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33" y="221130"/>
            <a:ext cx="3217333" cy="895414"/>
          </a:xfrm>
          <a:prstGeom prst="rect">
            <a:avLst/>
          </a:prstGeom>
        </p:spPr>
      </p:pic>
    </p:spTree>
    <p:extLst>
      <p:ext uri="{BB962C8B-B14F-4D97-AF65-F5344CB8AC3E}">
        <p14:creationId xmlns:p14="http://schemas.microsoft.com/office/powerpoint/2010/main" val="3739896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1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2E804D-BB72-451B-AFA2-66026C11508A}"/>
              </a:ext>
            </a:extLst>
          </p:cNvPr>
          <p:cNvSpPr>
            <a:spLocks noGrp="1"/>
          </p:cNvSpPr>
          <p:nvPr>
            <p:ph type="title"/>
          </p:nvPr>
        </p:nvSpPr>
        <p:spPr>
          <a:xfrm>
            <a:off x="457200" y="152400"/>
            <a:ext cx="8229600" cy="990600"/>
          </a:xfrm>
        </p:spPr>
        <p:txBody>
          <a:bodyPr/>
          <a:lstStyle/>
          <a:p>
            <a:pPr algn="l"/>
            <a:r>
              <a:rPr lang="en-GB" b="1" dirty="0"/>
              <a:t>How do we achieve plain language</a:t>
            </a:r>
          </a:p>
        </p:txBody>
      </p:sp>
      <p:sp>
        <p:nvSpPr>
          <p:cNvPr id="5" name="Content Placeholder 4">
            <a:extLst>
              <a:ext uri="{FF2B5EF4-FFF2-40B4-BE49-F238E27FC236}">
                <a16:creationId xmlns:a16="http://schemas.microsoft.com/office/drawing/2014/main" id="{8EAEFAAA-7695-4F63-A970-E3288FDA1218}"/>
              </a:ext>
            </a:extLst>
          </p:cNvPr>
          <p:cNvSpPr>
            <a:spLocks noGrp="1"/>
          </p:cNvSpPr>
          <p:nvPr>
            <p:ph idx="1"/>
          </p:nvPr>
        </p:nvSpPr>
        <p:spPr>
          <a:xfrm>
            <a:off x="457200" y="896314"/>
            <a:ext cx="8229600" cy="5943600"/>
          </a:xfrm>
        </p:spPr>
        <p:txBody>
          <a:bodyPr>
            <a:normAutofit fontScale="92500" lnSpcReduction="10000"/>
          </a:bodyPr>
          <a:lstStyle/>
          <a:p>
            <a:pPr marL="0" indent="0">
              <a:buNone/>
            </a:pPr>
            <a:endParaRPr lang="en-GB" sz="2400" dirty="0"/>
          </a:p>
          <a:p>
            <a:pPr>
              <a:buFont typeface="Wingdings" panose="05000000000000000000" pitchFamily="2" charset="2"/>
              <a:buChar char="Ø"/>
            </a:pPr>
            <a:r>
              <a:rPr lang="en-GB" sz="2400" dirty="0"/>
              <a:t>Keep sentences short and avoid surplus words.</a:t>
            </a:r>
          </a:p>
          <a:p>
            <a:pPr marL="0" indent="0">
              <a:buNone/>
            </a:pPr>
            <a:r>
              <a:rPr lang="en-GB" sz="2400" dirty="0"/>
              <a:t> </a:t>
            </a:r>
          </a:p>
          <a:p>
            <a:pPr>
              <a:buFont typeface="Wingdings" panose="05000000000000000000" pitchFamily="2" charset="2"/>
              <a:buChar char="Ø"/>
            </a:pPr>
            <a:r>
              <a:rPr lang="en-GB" sz="2400" dirty="0"/>
              <a:t>Avoid archaic words (herewith), couplets (unless and until) and jargon (condition precedent / wrapper).  </a:t>
            </a:r>
          </a:p>
          <a:p>
            <a:pPr>
              <a:buFont typeface="Wingdings" panose="05000000000000000000" pitchFamily="2" charset="2"/>
              <a:buChar char="Ø"/>
            </a:pPr>
            <a:endParaRPr lang="en-GB" sz="2400" dirty="0"/>
          </a:p>
          <a:p>
            <a:pPr>
              <a:buFont typeface="Wingdings" panose="05000000000000000000" pitchFamily="2" charset="2"/>
              <a:buChar char="Ø"/>
            </a:pPr>
            <a:r>
              <a:rPr lang="en-GB" sz="2400" dirty="0"/>
              <a:t>Use running definitions or include a glossary if you really can´t simplify a term (a term of art). </a:t>
            </a:r>
          </a:p>
          <a:p>
            <a:pPr>
              <a:buFont typeface="Wingdings" panose="05000000000000000000" pitchFamily="2" charset="2"/>
              <a:buChar char="Ø"/>
            </a:pPr>
            <a:endParaRPr lang="en-GB" sz="2400" dirty="0"/>
          </a:p>
          <a:p>
            <a:pPr>
              <a:buFont typeface="Wingdings" panose="05000000000000000000" pitchFamily="2" charset="2"/>
              <a:buChar char="Ø"/>
            </a:pPr>
            <a:r>
              <a:rPr lang="en-GB" sz="2400" dirty="0"/>
              <a:t>Hierarchy of information.</a:t>
            </a:r>
          </a:p>
          <a:p>
            <a:pPr marL="0" indent="0">
              <a:buNone/>
            </a:pPr>
            <a:endParaRPr lang="en-GB" sz="2400" dirty="0"/>
          </a:p>
          <a:p>
            <a:pPr>
              <a:buFont typeface="Wingdings" panose="05000000000000000000" pitchFamily="2" charset="2"/>
              <a:buChar char="Ø"/>
            </a:pPr>
            <a:r>
              <a:rPr lang="en-GB" sz="2400" dirty="0"/>
              <a:t>Prefer personal pronouns.  </a:t>
            </a:r>
          </a:p>
          <a:p>
            <a:pPr marL="0" indent="0">
              <a:buNone/>
            </a:pPr>
            <a:endParaRPr lang="en-GB" sz="2400" dirty="0"/>
          </a:p>
          <a:p>
            <a:pPr>
              <a:buFont typeface="Wingdings" panose="05000000000000000000" pitchFamily="2" charset="2"/>
              <a:buChar char="Ø"/>
            </a:pPr>
            <a:r>
              <a:rPr lang="en-GB" sz="2400" dirty="0"/>
              <a:t>Avoid nominalisations (My recommendation is / I recommend … ).</a:t>
            </a:r>
          </a:p>
          <a:p>
            <a:pPr marL="0" indent="0">
              <a:buNone/>
            </a:pPr>
            <a:endParaRPr lang="en-GB" sz="2400" dirty="0"/>
          </a:p>
          <a:p>
            <a:pPr>
              <a:buFont typeface="Wingdings" panose="05000000000000000000" pitchFamily="2" charset="2"/>
              <a:buChar char="Ø"/>
            </a:pPr>
            <a:r>
              <a:rPr lang="en-GB" sz="2400" dirty="0"/>
              <a:t>Use lists where appropriate (accessibility).</a:t>
            </a:r>
          </a:p>
          <a:p>
            <a:pPr>
              <a:buFont typeface="Wingdings" panose="05000000000000000000" pitchFamily="2" charset="2"/>
              <a:buChar char="Ø"/>
            </a:pPr>
            <a:endParaRPr lang="en-GB" sz="2400" dirty="0"/>
          </a:p>
          <a:p>
            <a:pPr marL="0" indent="0">
              <a:buNone/>
            </a:pPr>
            <a:endParaRPr lang="en-GB" sz="2400" dirty="0"/>
          </a:p>
        </p:txBody>
      </p:sp>
      <p:pic>
        <p:nvPicPr>
          <p:cNvPr id="15" name="Picture 15"/>
          <p:cNvPicPr>
            <a:picLocks noChangeAspect="1"/>
          </p:cNvPicPr>
          <p:nvPr/>
        </p:nvPicPr>
        <p:blipFill rotWithShape="1">
          <a:blip r:embed="rId2"/>
          <a:srcRect r="91591"/>
          <a:stretch>
            <a:fillRect/>
          </a:stretch>
        </p:blipFill>
        <p:spPr>
          <a:xfrm>
            <a:off x="9128464" y="-1"/>
            <a:ext cx="625136" cy="7315202"/>
          </a:xfrm>
          <a:prstGeom prst="rect">
            <a:avLst/>
          </a:prstGeom>
        </p:spPr>
      </p:pic>
      <p:grpSp>
        <p:nvGrpSpPr>
          <p:cNvPr id="11" name="Group 11"/>
          <p:cNvGrpSpPr/>
          <p:nvPr/>
        </p:nvGrpSpPr>
        <p:grpSpPr>
          <a:xfrm rot="5400000">
            <a:off x="5260234" y="3429825"/>
            <a:ext cx="7315200" cy="455549"/>
            <a:chOff x="0" y="0"/>
            <a:chExt cx="3935972" cy="245110"/>
          </a:xfrm>
        </p:grpSpPr>
        <p:sp>
          <p:nvSpPr>
            <p:cNvPr id="12" name="Freeform 12"/>
            <p:cNvSpPr/>
            <p:nvPr/>
          </p:nvSpPr>
          <p:spPr>
            <a:xfrm>
              <a:off x="0" y="16891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F7E25"/>
            </a:solidFill>
          </p:spPr>
          <p:txBody>
            <a:bodyPr/>
            <a:lstStyle/>
            <a:p>
              <a:endParaRPr lang="en-GB"/>
            </a:p>
          </p:txBody>
        </p:sp>
        <p:sp>
          <p:nvSpPr>
            <p:cNvPr id="13" name="Freeform 13"/>
            <p:cNvSpPr/>
            <p:nvPr/>
          </p:nvSpPr>
          <p:spPr>
            <a:xfrm>
              <a:off x="0" y="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6C851"/>
            </a:solidFill>
          </p:spPr>
          <p:txBody>
            <a:bodyPr/>
            <a:lstStyle/>
            <a:p>
              <a:endParaRPr lang="en-GB"/>
            </a:p>
          </p:txBody>
        </p:sp>
      </p:grpSp>
      <p:pic>
        <p:nvPicPr>
          <p:cNvPr id="14" name="Picture 14"/>
          <p:cNvPicPr>
            <a:picLocks noChangeAspect="1"/>
          </p:cNvPicPr>
          <p:nvPr/>
        </p:nvPicPr>
        <p:blipFill>
          <a:blip r:embed="rId3"/>
          <a:srcRect r="66477"/>
          <a:stretch>
            <a:fillRect/>
          </a:stretch>
        </p:blipFill>
        <p:spPr>
          <a:xfrm>
            <a:off x="0" y="6584301"/>
            <a:ext cx="785617" cy="730899"/>
          </a:xfrm>
          <a:prstGeom prst="rect">
            <a:avLst/>
          </a:prstGeom>
        </p:spPr>
      </p:pic>
    </p:spTree>
    <p:extLst>
      <p:ext uri="{BB962C8B-B14F-4D97-AF65-F5344CB8AC3E}">
        <p14:creationId xmlns:p14="http://schemas.microsoft.com/office/powerpoint/2010/main" val="1772900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rcRect l="1562" r="1562"/>
          <a:stretch>
            <a:fillRect/>
          </a:stretch>
        </a:blipFill>
        <a:effectLst/>
      </p:bgPr>
    </p:bg>
    <p:spTree>
      <p:nvGrpSpPr>
        <p:cNvPr id="1" name=""/>
        <p:cNvGrpSpPr/>
        <p:nvPr/>
      </p:nvGrpSpPr>
      <p:grpSpPr>
        <a:xfrm>
          <a:off x="0" y="0"/>
          <a:ext cx="0" cy="0"/>
          <a:chOff x="0" y="0"/>
          <a:chExt cx="0" cy="0"/>
        </a:xfrm>
      </p:grpSpPr>
      <p:pic>
        <p:nvPicPr>
          <p:cNvPr id="17" name="Picture 2"/>
          <p:cNvPicPr>
            <a:picLocks noChangeAspect="1"/>
          </p:cNvPicPr>
          <p:nvPr/>
        </p:nvPicPr>
        <p:blipFill>
          <a:blip r:embed="rId3">
            <a:alphaModFix amt="58000"/>
          </a:blip>
          <a:srcRect l="2172" t="5660" b="21254"/>
          <a:stretch>
            <a:fillRect/>
          </a:stretch>
        </p:blipFill>
        <p:spPr>
          <a:xfrm>
            <a:off x="-2" y="833"/>
            <a:ext cx="9753602" cy="7314367"/>
          </a:xfrm>
          <a:prstGeom prst="rect">
            <a:avLst/>
          </a:prstGeom>
        </p:spPr>
      </p:pic>
      <p:grpSp>
        <p:nvGrpSpPr>
          <p:cNvPr id="3" name="Group 3"/>
          <p:cNvGrpSpPr/>
          <p:nvPr/>
        </p:nvGrpSpPr>
        <p:grpSpPr>
          <a:xfrm>
            <a:off x="5867736" y="503745"/>
            <a:ext cx="3885864" cy="455549"/>
            <a:chOff x="0" y="0"/>
            <a:chExt cx="2090804" cy="245110"/>
          </a:xfrm>
        </p:grpSpPr>
        <p:sp>
          <p:nvSpPr>
            <p:cNvPr id="4" name="Freeform 4"/>
            <p:cNvSpPr/>
            <p:nvPr/>
          </p:nvSpPr>
          <p:spPr>
            <a:xfrm>
              <a:off x="0" y="168910"/>
              <a:ext cx="2090805" cy="76200"/>
            </a:xfrm>
            <a:custGeom>
              <a:avLst/>
              <a:gdLst/>
              <a:ahLst/>
              <a:cxnLst/>
              <a:rect l="l" t="t" r="r" b="b"/>
              <a:pathLst>
                <a:path w="2090805" h="76200">
                  <a:moveTo>
                    <a:pt x="0" y="0"/>
                  </a:moveTo>
                  <a:lnTo>
                    <a:pt x="2090805" y="0"/>
                  </a:lnTo>
                  <a:lnTo>
                    <a:pt x="2090805" y="76200"/>
                  </a:lnTo>
                  <a:lnTo>
                    <a:pt x="0" y="76200"/>
                  </a:lnTo>
                  <a:close/>
                </a:path>
              </a:pathLst>
            </a:custGeom>
            <a:solidFill>
              <a:srgbClr val="FF7E25"/>
            </a:solidFill>
          </p:spPr>
          <p:txBody>
            <a:bodyPr/>
            <a:lstStyle/>
            <a:p>
              <a:endParaRPr lang="en-GB"/>
            </a:p>
          </p:txBody>
        </p:sp>
        <p:sp>
          <p:nvSpPr>
            <p:cNvPr id="5" name="Freeform 5"/>
            <p:cNvSpPr/>
            <p:nvPr/>
          </p:nvSpPr>
          <p:spPr>
            <a:xfrm>
              <a:off x="0" y="0"/>
              <a:ext cx="2090805" cy="76200"/>
            </a:xfrm>
            <a:custGeom>
              <a:avLst/>
              <a:gdLst/>
              <a:ahLst/>
              <a:cxnLst/>
              <a:rect l="l" t="t" r="r" b="b"/>
              <a:pathLst>
                <a:path w="2090805" h="76200">
                  <a:moveTo>
                    <a:pt x="0" y="0"/>
                  </a:moveTo>
                  <a:lnTo>
                    <a:pt x="2090805" y="0"/>
                  </a:lnTo>
                  <a:lnTo>
                    <a:pt x="2090805" y="76200"/>
                  </a:lnTo>
                  <a:lnTo>
                    <a:pt x="0" y="76200"/>
                  </a:lnTo>
                  <a:close/>
                </a:path>
              </a:pathLst>
            </a:custGeom>
            <a:solidFill>
              <a:srgbClr val="FF7E25"/>
            </a:solidFill>
          </p:spPr>
          <p:txBody>
            <a:bodyPr/>
            <a:lstStyle/>
            <a:p>
              <a:endParaRPr lang="en-GB"/>
            </a:p>
          </p:txBody>
        </p:sp>
      </p:grpSp>
      <p:sp>
        <p:nvSpPr>
          <p:cNvPr id="9" name="TextBox 9"/>
          <p:cNvSpPr txBox="1"/>
          <p:nvPr/>
        </p:nvSpPr>
        <p:spPr>
          <a:xfrm>
            <a:off x="206457" y="2013148"/>
            <a:ext cx="9340686" cy="2436564"/>
          </a:xfrm>
          <a:prstGeom prst="rect">
            <a:avLst/>
          </a:prstGeom>
        </p:spPr>
        <p:txBody>
          <a:bodyPr wrap="square" lIns="0" tIns="0" rIns="0" bIns="0" rtlCol="0" anchor="t">
            <a:spAutoFit/>
          </a:bodyPr>
          <a:lstStyle/>
          <a:p>
            <a:pPr algn="ctr">
              <a:lnSpc>
                <a:spcPts val="3815"/>
              </a:lnSpc>
            </a:pPr>
            <a:endParaRPr lang="en-US" sz="3600" b="1" dirty="0">
              <a:solidFill>
                <a:schemeClr val="bg1"/>
              </a:solidFill>
              <a:ea typeface="Arimo Bold Italics" panose="020B0704020202090204" charset="0"/>
              <a:cs typeface="+mn-lt"/>
            </a:endParaRPr>
          </a:p>
          <a:p>
            <a:pPr algn="ctr">
              <a:lnSpc>
                <a:spcPts val="3815"/>
              </a:lnSpc>
            </a:pPr>
            <a:endParaRPr lang="en-US" sz="3600" b="1" dirty="0">
              <a:solidFill>
                <a:schemeClr val="bg1"/>
              </a:solidFill>
              <a:ea typeface="Arimo Bold Italics" panose="020B0704020202090204" charset="0"/>
              <a:cs typeface="+mn-lt"/>
            </a:endParaRPr>
          </a:p>
          <a:p>
            <a:pPr algn="ctr">
              <a:lnSpc>
                <a:spcPts val="3815"/>
              </a:lnSpc>
            </a:pPr>
            <a:r>
              <a:rPr lang="en-US" sz="3600" b="1" dirty="0">
                <a:solidFill>
                  <a:schemeClr val="bg1"/>
                </a:solidFill>
                <a:ea typeface="Arimo Bold Italics" panose="020B0704020202090204" charset="0"/>
                <a:cs typeface="+mn-lt"/>
              </a:rPr>
              <a:t>Write to facilitate informed decision-making  </a:t>
            </a:r>
          </a:p>
          <a:p>
            <a:pPr algn="ctr">
              <a:lnSpc>
                <a:spcPts val="3815"/>
              </a:lnSpc>
            </a:pPr>
            <a:r>
              <a:rPr lang="en-US" sz="3200" b="1" dirty="0">
                <a:solidFill>
                  <a:schemeClr val="bg1"/>
                </a:solidFill>
                <a:ea typeface="Arimo Bold Italics" panose="020B0704020202090204" charset="0"/>
                <a:cs typeface="+mn-lt"/>
              </a:rPr>
              <a:t>  </a:t>
            </a:r>
            <a:br>
              <a:rPr lang="en-GB" sz="3200" dirty="0"/>
            </a:br>
            <a:endParaRPr lang="en-US" sz="3600" spc="-61" dirty="0">
              <a:solidFill>
                <a:srgbClr val="FFFFFF"/>
              </a:solidFill>
              <a:latin typeface="Arimo Bold Italics" panose="020B0704020202090204"/>
            </a:endParaRPr>
          </a:p>
        </p:txBody>
      </p:sp>
      <p:grpSp>
        <p:nvGrpSpPr>
          <p:cNvPr id="13" name="Group 13"/>
          <p:cNvGrpSpPr/>
          <p:nvPr/>
        </p:nvGrpSpPr>
        <p:grpSpPr>
          <a:xfrm>
            <a:off x="0" y="5420036"/>
            <a:ext cx="3572980" cy="455549"/>
            <a:chOff x="0" y="0"/>
            <a:chExt cx="2244365" cy="245110"/>
          </a:xfrm>
        </p:grpSpPr>
        <p:sp>
          <p:nvSpPr>
            <p:cNvPr id="14" name="Freeform 14"/>
            <p:cNvSpPr/>
            <p:nvPr/>
          </p:nvSpPr>
          <p:spPr>
            <a:xfrm>
              <a:off x="0" y="168910"/>
              <a:ext cx="2244365" cy="76200"/>
            </a:xfrm>
            <a:custGeom>
              <a:avLst/>
              <a:gdLst/>
              <a:ahLst/>
              <a:cxnLst/>
              <a:rect l="l" t="t" r="r" b="b"/>
              <a:pathLst>
                <a:path w="2244365" h="76200">
                  <a:moveTo>
                    <a:pt x="0" y="0"/>
                  </a:moveTo>
                  <a:lnTo>
                    <a:pt x="2244365" y="0"/>
                  </a:lnTo>
                  <a:lnTo>
                    <a:pt x="2244365" y="76200"/>
                  </a:lnTo>
                  <a:lnTo>
                    <a:pt x="0" y="76200"/>
                  </a:lnTo>
                  <a:close/>
                </a:path>
              </a:pathLst>
            </a:custGeom>
            <a:solidFill>
              <a:srgbClr val="007BB6"/>
            </a:solidFill>
          </p:spPr>
          <p:txBody>
            <a:bodyPr/>
            <a:lstStyle/>
            <a:p>
              <a:endParaRPr lang="en-GB"/>
            </a:p>
          </p:txBody>
        </p:sp>
        <p:sp>
          <p:nvSpPr>
            <p:cNvPr id="15" name="Freeform 15"/>
            <p:cNvSpPr/>
            <p:nvPr/>
          </p:nvSpPr>
          <p:spPr>
            <a:xfrm>
              <a:off x="0" y="0"/>
              <a:ext cx="2244365" cy="76200"/>
            </a:xfrm>
            <a:custGeom>
              <a:avLst/>
              <a:gdLst/>
              <a:ahLst/>
              <a:cxnLst/>
              <a:rect l="l" t="t" r="r" b="b"/>
              <a:pathLst>
                <a:path w="2244365" h="76200">
                  <a:moveTo>
                    <a:pt x="0" y="0"/>
                  </a:moveTo>
                  <a:lnTo>
                    <a:pt x="2244365" y="0"/>
                  </a:lnTo>
                  <a:lnTo>
                    <a:pt x="2244365" y="76200"/>
                  </a:lnTo>
                  <a:lnTo>
                    <a:pt x="0" y="76200"/>
                  </a:lnTo>
                  <a:close/>
                </a:path>
              </a:pathLst>
            </a:custGeom>
            <a:solidFill>
              <a:srgbClr val="007BB6"/>
            </a:solidFill>
          </p:spPr>
          <p:txBody>
            <a:bodyPr/>
            <a:lstStyle/>
            <a:p>
              <a:endParaRPr lang="en-GB"/>
            </a:p>
          </p:txBody>
        </p:sp>
      </p:grpSp>
      <p:pic>
        <p:nvPicPr>
          <p:cNvPr id="7" name="Picture 6">
            <a:extLst>
              <a:ext uri="{FF2B5EF4-FFF2-40B4-BE49-F238E27FC236}">
                <a16:creationId xmlns:a16="http://schemas.microsoft.com/office/drawing/2014/main" id="{32B051CB-52E1-4790-8AF8-8E92FA1F49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33" y="221130"/>
            <a:ext cx="3217333" cy="895414"/>
          </a:xfrm>
          <a:prstGeom prst="rect">
            <a:avLst/>
          </a:prstGeom>
        </p:spPr>
      </p:pic>
    </p:spTree>
    <p:extLst>
      <p:ext uri="{BB962C8B-B14F-4D97-AF65-F5344CB8AC3E}">
        <p14:creationId xmlns:p14="http://schemas.microsoft.com/office/powerpoint/2010/main" val="4143155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1000"/>
          </a:schemeClr>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EAEFAAA-7695-4F63-A970-E3288FDA1218}"/>
              </a:ext>
            </a:extLst>
          </p:cNvPr>
          <p:cNvSpPr>
            <a:spLocks noGrp="1"/>
          </p:cNvSpPr>
          <p:nvPr>
            <p:ph idx="1"/>
          </p:nvPr>
        </p:nvSpPr>
        <p:spPr>
          <a:xfrm>
            <a:off x="457200" y="0"/>
            <a:ext cx="8229600" cy="6858000"/>
          </a:xfrm>
        </p:spPr>
        <p:txBody>
          <a:bodyPr>
            <a:normAutofit lnSpcReduction="10000"/>
          </a:bodyPr>
          <a:lstStyle/>
          <a:p>
            <a:pPr marL="0" indent="0">
              <a:buNone/>
            </a:pPr>
            <a:endParaRPr lang="en-GB" sz="2400" dirty="0"/>
          </a:p>
          <a:p>
            <a:pPr marL="0" indent="0">
              <a:buNone/>
            </a:pPr>
            <a:endParaRPr lang="en-GB" sz="2400" dirty="0"/>
          </a:p>
          <a:p>
            <a:pPr>
              <a:buFont typeface="Wingdings" panose="05000000000000000000" pitchFamily="2" charset="2"/>
              <a:buChar char="Ø"/>
            </a:pPr>
            <a:r>
              <a:rPr lang="en-GB" sz="2400" dirty="0"/>
              <a:t>A sale is a by-product of advice. The mindset is important. </a:t>
            </a:r>
          </a:p>
          <a:p>
            <a:pPr>
              <a:buFont typeface="Wingdings" panose="05000000000000000000" pitchFamily="2" charset="2"/>
              <a:buChar char="Ø"/>
            </a:pPr>
            <a:endParaRPr lang="en-GB" sz="2400" dirty="0"/>
          </a:p>
          <a:p>
            <a:pPr>
              <a:buFont typeface="Wingdings" panose="05000000000000000000" pitchFamily="2" charset="2"/>
              <a:buChar char="Ø"/>
            </a:pPr>
            <a:r>
              <a:rPr lang="en-GB" sz="2400" dirty="0"/>
              <a:t>There needs to be an element of formality but remember it is  just an alternative to speaking.  </a:t>
            </a:r>
          </a:p>
          <a:p>
            <a:pPr marL="0" indent="0">
              <a:buNone/>
            </a:pPr>
            <a:endParaRPr lang="en-GB" sz="2400" dirty="0"/>
          </a:p>
          <a:p>
            <a:pPr>
              <a:buFont typeface="Wingdings" panose="05000000000000000000" pitchFamily="2" charset="2"/>
              <a:buChar char="Ø"/>
            </a:pPr>
            <a:r>
              <a:rPr lang="en-GB" sz="2400" dirty="0"/>
              <a:t>Use a natural voice. Write as you would speak and then edit as appropriate. </a:t>
            </a:r>
          </a:p>
          <a:p>
            <a:pPr>
              <a:buFont typeface="Wingdings" panose="05000000000000000000" pitchFamily="2" charset="2"/>
              <a:buChar char="Ø"/>
            </a:pPr>
            <a:endParaRPr lang="en-GB" sz="2400" dirty="0"/>
          </a:p>
          <a:p>
            <a:pPr>
              <a:buFont typeface="Wingdings" panose="05000000000000000000" pitchFamily="2" charset="2"/>
              <a:buChar char="Ø"/>
            </a:pPr>
            <a:r>
              <a:rPr lang="en-GB" sz="2400" dirty="0"/>
              <a:t>Don´t be condescending and don´t cloak the language. </a:t>
            </a:r>
          </a:p>
          <a:p>
            <a:pPr>
              <a:buFont typeface="Wingdings" panose="05000000000000000000" pitchFamily="2" charset="2"/>
              <a:buChar char="Ø"/>
            </a:pPr>
            <a:endParaRPr lang="en-GB" sz="2400" dirty="0"/>
          </a:p>
          <a:p>
            <a:pPr>
              <a:buFont typeface="Wingdings" panose="05000000000000000000" pitchFamily="2" charset="2"/>
              <a:buChar char="Ø"/>
            </a:pPr>
            <a:r>
              <a:rPr lang="en-GB" sz="2400" dirty="0"/>
              <a:t>If you genuinely want views then avoid the “mom test”.  </a:t>
            </a:r>
          </a:p>
          <a:p>
            <a:pPr>
              <a:buFont typeface="Wingdings" panose="05000000000000000000" pitchFamily="2" charset="2"/>
              <a:buChar char="Ø"/>
            </a:pPr>
            <a:endParaRPr lang="en-GB" sz="2400" dirty="0"/>
          </a:p>
          <a:p>
            <a:pPr>
              <a:buFont typeface="Wingdings" panose="05000000000000000000" pitchFamily="2" charset="2"/>
              <a:buChar char="Ø"/>
            </a:pPr>
            <a:r>
              <a:rPr lang="en-GB" sz="2400" dirty="0"/>
              <a:t>If you have already obtained views, consider the Q&amp;A style of writing.  </a:t>
            </a:r>
          </a:p>
          <a:p>
            <a:pPr marL="0" indent="0">
              <a:buNone/>
            </a:pPr>
            <a:r>
              <a:rPr lang="en-GB" sz="2400" dirty="0"/>
              <a:t> </a:t>
            </a:r>
          </a:p>
          <a:p>
            <a:pPr marL="457200" indent="-457200">
              <a:buFont typeface="+mj-lt"/>
              <a:buAutoNum type="arabicPeriod"/>
            </a:pPr>
            <a:endParaRPr lang="en-GB" sz="2400" dirty="0"/>
          </a:p>
          <a:p>
            <a:pPr marL="457200" indent="-457200">
              <a:buFont typeface="+mj-lt"/>
              <a:buAutoNum type="arabicPeriod"/>
            </a:pPr>
            <a:endParaRPr lang="en-GB" sz="2400" dirty="0"/>
          </a:p>
          <a:p>
            <a:pPr marL="457200" indent="-457200">
              <a:buFont typeface="+mj-lt"/>
              <a:buAutoNum type="arabicPeriod"/>
            </a:pPr>
            <a:endParaRPr lang="en-GB" sz="2400" dirty="0"/>
          </a:p>
        </p:txBody>
      </p:sp>
      <p:pic>
        <p:nvPicPr>
          <p:cNvPr id="15" name="Picture 15"/>
          <p:cNvPicPr>
            <a:picLocks noChangeAspect="1"/>
          </p:cNvPicPr>
          <p:nvPr/>
        </p:nvPicPr>
        <p:blipFill rotWithShape="1">
          <a:blip r:embed="rId2"/>
          <a:srcRect r="91591"/>
          <a:stretch>
            <a:fillRect/>
          </a:stretch>
        </p:blipFill>
        <p:spPr>
          <a:xfrm>
            <a:off x="9128464" y="-1"/>
            <a:ext cx="625136" cy="7315202"/>
          </a:xfrm>
          <a:prstGeom prst="rect">
            <a:avLst/>
          </a:prstGeom>
        </p:spPr>
      </p:pic>
      <p:grpSp>
        <p:nvGrpSpPr>
          <p:cNvPr id="11" name="Group 11"/>
          <p:cNvGrpSpPr/>
          <p:nvPr/>
        </p:nvGrpSpPr>
        <p:grpSpPr>
          <a:xfrm rot="5400000">
            <a:off x="5260234" y="3429825"/>
            <a:ext cx="7315200" cy="455549"/>
            <a:chOff x="0" y="0"/>
            <a:chExt cx="3935972" cy="245110"/>
          </a:xfrm>
        </p:grpSpPr>
        <p:sp>
          <p:nvSpPr>
            <p:cNvPr id="12" name="Freeform 12"/>
            <p:cNvSpPr/>
            <p:nvPr/>
          </p:nvSpPr>
          <p:spPr>
            <a:xfrm>
              <a:off x="0" y="16891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F7E25"/>
            </a:solidFill>
          </p:spPr>
          <p:txBody>
            <a:bodyPr/>
            <a:lstStyle/>
            <a:p>
              <a:endParaRPr lang="en-GB"/>
            </a:p>
          </p:txBody>
        </p:sp>
        <p:sp>
          <p:nvSpPr>
            <p:cNvPr id="13" name="Freeform 13"/>
            <p:cNvSpPr/>
            <p:nvPr/>
          </p:nvSpPr>
          <p:spPr>
            <a:xfrm>
              <a:off x="0" y="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6C851"/>
            </a:solidFill>
          </p:spPr>
          <p:txBody>
            <a:bodyPr/>
            <a:lstStyle/>
            <a:p>
              <a:endParaRPr lang="en-GB"/>
            </a:p>
          </p:txBody>
        </p:sp>
      </p:grpSp>
      <p:pic>
        <p:nvPicPr>
          <p:cNvPr id="14" name="Picture 14"/>
          <p:cNvPicPr>
            <a:picLocks noChangeAspect="1"/>
          </p:cNvPicPr>
          <p:nvPr/>
        </p:nvPicPr>
        <p:blipFill>
          <a:blip r:embed="rId3"/>
          <a:srcRect r="66477"/>
          <a:stretch>
            <a:fillRect/>
          </a:stretch>
        </p:blipFill>
        <p:spPr>
          <a:xfrm>
            <a:off x="47625" y="6364628"/>
            <a:ext cx="1021736" cy="950572"/>
          </a:xfrm>
          <a:prstGeom prst="rect">
            <a:avLst/>
          </a:prstGeom>
        </p:spPr>
      </p:pic>
    </p:spTree>
    <p:extLst>
      <p:ext uri="{BB962C8B-B14F-4D97-AF65-F5344CB8AC3E}">
        <p14:creationId xmlns:p14="http://schemas.microsoft.com/office/powerpoint/2010/main" val="1542750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rcRect l="1562" r="1562"/>
          <a:stretch>
            <a:fillRect/>
          </a:stretch>
        </a:blipFill>
        <a:effectLst/>
      </p:bgPr>
    </p:bg>
    <p:spTree>
      <p:nvGrpSpPr>
        <p:cNvPr id="1" name=""/>
        <p:cNvGrpSpPr/>
        <p:nvPr/>
      </p:nvGrpSpPr>
      <p:grpSpPr>
        <a:xfrm>
          <a:off x="0" y="0"/>
          <a:ext cx="0" cy="0"/>
          <a:chOff x="0" y="0"/>
          <a:chExt cx="0" cy="0"/>
        </a:xfrm>
      </p:grpSpPr>
      <p:pic>
        <p:nvPicPr>
          <p:cNvPr id="17" name="Picture 2"/>
          <p:cNvPicPr>
            <a:picLocks noChangeAspect="1"/>
          </p:cNvPicPr>
          <p:nvPr/>
        </p:nvPicPr>
        <p:blipFill>
          <a:blip r:embed="rId3">
            <a:alphaModFix amt="58000"/>
          </a:blip>
          <a:srcRect l="2172" t="5660" b="21254"/>
          <a:stretch>
            <a:fillRect/>
          </a:stretch>
        </p:blipFill>
        <p:spPr>
          <a:xfrm>
            <a:off x="-2" y="833"/>
            <a:ext cx="9753602" cy="7314367"/>
          </a:xfrm>
          <a:prstGeom prst="rect">
            <a:avLst/>
          </a:prstGeom>
        </p:spPr>
      </p:pic>
      <p:grpSp>
        <p:nvGrpSpPr>
          <p:cNvPr id="3" name="Group 3"/>
          <p:cNvGrpSpPr/>
          <p:nvPr/>
        </p:nvGrpSpPr>
        <p:grpSpPr>
          <a:xfrm>
            <a:off x="5867736" y="503745"/>
            <a:ext cx="3885864" cy="455549"/>
            <a:chOff x="0" y="0"/>
            <a:chExt cx="2090804" cy="245110"/>
          </a:xfrm>
        </p:grpSpPr>
        <p:sp>
          <p:nvSpPr>
            <p:cNvPr id="4" name="Freeform 4"/>
            <p:cNvSpPr/>
            <p:nvPr/>
          </p:nvSpPr>
          <p:spPr>
            <a:xfrm>
              <a:off x="0" y="168910"/>
              <a:ext cx="2090805" cy="76200"/>
            </a:xfrm>
            <a:custGeom>
              <a:avLst/>
              <a:gdLst/>
              <a:ahLst/>
              <a:cxnLst/>
              <a:rect l="l" t="t" r="r" b="b"/>
              <a:pathLst>
                <a:path w="2090805" h="76200">
                  <a:moveTo>
                    <a:pt x="0" y="0"/>
                  </a:moveTo>
                  <a:lnTo>
                    <a:pt x="2090805" y="0"/>
                  </a:lnTo>
                  <a:lnTo>
                    <a:pt x="2090805" y="76200"/>
                  </a:lnTo>
                  <a:lnTo>
                    <a:pt x="0" y="76200"/>
                  </a:lnTo>
                  <a:close/>
                </a:path>
              </a:pathLst>
            </a:custGeom>
            <a:solidFill>
              <a:srgbClr val="FF7E25"/>
            </a:solidFill>
          </p:spPr>
          <p:txBody>
            <a:bodyPr/>
            <a:lstStyle/>
            <a:p>
              <a:endParaRPr lang="en-GB"/>
            </a:p>
          </p:txBody>
        </p:sp>
        <p:sp>
          <p:nvSpPr>
            <p:cNvPr id="5" name="Freeform 5"/>
            <p:cNvSpPr/>
            <p:nvPr/>
          </p:nvSpPr>
          <p:spPr>
            <a:xfrm>
              <a:off x="0" y="0"/>
              <a:ext cx="2090805" cy="76200"/>
            </a:xfrm>
            <a:custGeom>
              <a:avLst/>
              <a:gdLst/>
              <a:ahLst/>
              <a:cxnLst/>
              <a:rect l="l" t="t" r="r" b="b"/>
              <a:pathLst>
                <a:path w="2090805" h="76200">
                  <a:moveTo>
                    <a:pt x="0" y="0"/>
                  </a:moveTo>
                  <a:lnTo>
                    <a:pt x="2090805" y="0"/>
                  </a:lnTo>
                  <a:lnTo>
                    <a:pt x="2090805" y="76200"/>
                  </a:lnTo>
                  <a:lnTo>
                    <a:pt x="0" y="76200"/>
                  </a:lnTo>
                  <a:close/>
                </a:path>
              </a:pathLst>
            </a:custGeom>
            <a:solidFill>
              <a:srgbClr val="FF7E25"/>
            </a:solidFill>
          </p:spPr>
          <p:txBody>
            <a:bodyPr/>
            <a:lstStyle/>
            <a:p>
              <a:endParaRPr lang="en-GB"/>
            </a:p>
          </p:txBody>
        </p:sp>
      </p:grpSp>
      <p:sp>
        <p:nvSpPr>
          <p:cNvPr id="9" name="TextBox 9"/>
          <p:cNvSpPr txBox="1"/>
          <p:nvPr/>
        </p:nvSpPr>
        <p:spPr>
          <a:xfrm>
            <a:off x="206457" y="2013148"/>
            <a:ext cx="9340686" cy="2436564"/>
          </a:xfrm>
          <a:prstGeom prst="rect">
            <a:avLst/>
          </a:prstGeom>
        </p:spPr>
        <p:txBody>
          <a:bodyPr wrap="square" lIns="0" tIns="0" rIns="0" bIns="0" rtlCol="0" anchor="t">
            <a:spAutoFit/>
          </a:bodyPr>
          <a:lstStyle/>
          <a:p>
            <a:pPr algn="ctr">
              <a:lnSpc>
                <a:spcPts val="3815"/>
              </a:lnSpc>
            </a:pPr>
            <a:endParaRPr lang="en-US" sz="3600" b="1" dirty="0">
              <a:solidFill>
                <a:schemeClr val="bg1"/>
              </a:solidFill>
              <a:ea typeface="Arimo Bold Italics" panose="020B0704020202090204" charset="0"/>
              <a:cs typeface="+mn-lt"/>
            </a:endParaRPr>
          </a:p>
          <a:p>
            <a:pPr algn="ctr">
              <a:lnSpc>
                <a:spcPts val="3815"/>
              </a:lnSpc>
            </a:pPr>
            <a:endParaRPr lang="en-US" sz="3600" b="1" dirty="0">
              <a:solidFill>
                <a:schemeClr val="bg1"/>
              </a:solidFill>
              <a:ea typeface="Arimo Bold Italics" panose="020B0704020202090204" charset="0"/>
              <a:cs typeface="+mn-lt"/>
            </a:endParaRPr>
          </a:p>
          <a:p>
            <a:pPr algn="ctr">
              <a:lnSpc>
                <a:spcPts val="3815"/>
              </a:lnSpc>
            </a:pPr>
            <a:r>
              <a:rPr lang="en-US" sz="3600" b="1" dirty="0">
                <a:solidFill>
                  <a:schemeClr val="bg1"/>
                </a:solidFill>
                <a:ea typeface="Arimo Bold Italics" panose="020B0704020202090204" charset="0"/>
                <a:cs typeface="+mn-lt"/>
              </a:rPr>
              <a:t>Summary  </a:t>
            </a:r>
          </a:p>
          <a:p>
            <a:pPr algn="ctr">
              <a:lnSpc>
                <a:spcPts val="3815"/>
              </a:lnSpc>
            </a:pPr>
            <a:r>
              <a:rPr lang="en-US" sz="3200" b="1" dirty="0">
                <a:solidFill>
                  <a:schemeClr val="bg1"/>
                </a:solidFill>
                <a:ea typeface="Arimo Bold Italics" panose="020B0704020202090204" charset="0"/>
                <a:cs typeface="+mn-lt"/>
              </a:rPr>
              <a:t>  </a:t>
            </a:r>
            <a:br>
              <a:rPr lang="en-GB" sz="3200" dirty="0"/>
            </a:br>
            <a:endParaRPr lang="en-US" sz="3600" spc="-61" dirty="0">
              <a:solidFill>
                <a:srgbClr val="FFFFFF"/>
              </a:solidFill>
              <a:latin typeface="Arimo Bold Italics" panose="020B0704020202090204"/>
            </a:endParaRPr>
          </a:p>
        </p:txBody>
      </p:sp>
      <p:grpSp>
        <p:nvGrpSpPr>
          <p:cNvPr id="13" name="Group 13"/>
          <p:cNvGrpSpPr/>
          <p:nvPr/>
        </p:nvGrpSpPr>
        <p:grpSpPr>
          <a:xfrm>
            <a:off x="0" y="5420036"/>
            <a:ext cx="3572980" cy="455549"/>
            <a:chOff x="0" y="0"/>
            <a:chExt cx="2244365" cy="245110"/>
          </a:xfrm>
        </p:grpSpPr>
        <p:sp>
          <p:nvSpPr>
            <p:cNvPr id="14" name="Freeform 14"/>
            <p:cNvSpPr/>
            <p:nvPr/>
          </p:nvSpPr>
          <p:spPr>
            <a:xfrm>
              <a:off x="0" y="168910"/>
              <a:ext cx="2244365" cy="76200"/>
            </a:xfrm>
            <a:custGeom>
              <a:avLst/>
              <a:gdLst/>
              <a:ahLst/>
              <a:cxnLst/>
              <a:rect l="l" t="t" r="r" b="b"/>
              <a:pathLst>
                <a:path w="2244365" h="76200">
                  <a:moveTo>
                    <a:pt x="0" y="0"/>
                  </a:moveTo>
                  <a:lnTo>
                    <a:pt x="2244365" y="0"/>
                  </a:lnTo>
                  <a:lnTo>
                    <a:pt x="2244365" y="76200"/>
                  </a:lnTo>
                  <a:lnTo>
                    <a:pt x="0" y="76200"/>
                  </a:lnTo>
                  <a:close/>
                </a:path>
              </a:pathLst>
            </a:custGeom>
            <a:solidFill>
              <a:srgbClr val="007BB6"/>
            </a:solidFill>
          </p:spPr>
          <p:txBody>
            <a:bodyPr/>
            <a:lstStyle/>
            <a:p>
              <a:endParaRPr lang="en-GB"/>
            </a:p>
          </p:txBody>
        </p:sp>
        <p:sp>
          <p:nvSpPr>
            <p:cNvPr id="15" name="Freeform 15"/>
            <p:cNvSpPr/>
            <p:nvPr/>
          </p:nvSpPr>
          <p:spPr>
            <a:xfrm>
              <a:off x="0" y="0"/>
              <a:ext cx="2244365" cy="76200"/>
            </a:xfrm>
            <a:custGeom>
              <a:avLst/>
              <a:gdLst/>
              <a:ahLst/>
              <a:cxnLst/>
              <a:rect l="l" t="t" r="r" b="b"/>
              <a:pathLst>
                <a:path w="2244365" h="76200">
                  <a:moveTo>
                    <a:pt x="0" y="0"/>
                  </a:moveTo>
                  <a:lnTo>
                    <a:pt x="2244365" y="0"/>
                  </a:lnTo>
                  <a:lnTo>
                    <a:pt x="2244365" y="76200"/>
                  </a:lnTo>
                  <a:lnTo>
                    <a:pt x="0" y="76200"/>
                  </a:lnTo>
                  <a:close/>
                </a:path>
              </a:pathLst>
            </a:custGeom>
            <a:solidFill>
              <a:srgbClr val="007BB6"/>
            </a:solidFill>
          </p:spPr>
          <p:txBody>
            <a:bodyPr/>
            <a:lstStyle/>
            <a:p>
              <a:endParaRPr lang="en-GB"/>
            </a:p>
          </p:txBody>
        </p:sp>
      </p:grpSp>
      <p:pic>
        <p:nvPicPr>
          <p:cNvPr id="7" name="Picture 6">
            <a:extLst>
              <a:ext uri="{FF2B5EF4-FFF2-40B4-BE49-F238E27FC236}">
                <a16:creationId xmlns:a16="http://schemas.microsoft.com/office/drawing/2014/main" id="{32B051CB-52E1-4790-8AF8-8E92FA1F49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33" y="221130"/>
            <a:ext cx="3217333" cy="895414"/>
          </a:xfrm>
          <a:prstGeom prst="rect">
            <a:avLst/>
          </a:prstGeom>
        </p:spPr>
      </p:pic>
    </p:spTree>
    <p:extLst>
      <p:ext uri="{BB962C8B-B14F-4D97-AF65-F5344CB8AC3E}">
        <p14:creationId xmlns:p14="http://schemas.microsoft.com/office/powerpoint/2010/main" val="2880081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1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2E804D-BB72-451B-AFA2-66026C11508A}"/>
              </a:ext>
            </a:extLst>
          </p:cNvPr>
          <p:cNvSpPr>
            <a:spLocks noGrp="1"/>
          </p:cNvSpPr>
          <p:nvPr>
            <p:ph type="title"/>
          </p:nvPr>
        </p:nvSpPr>
        <p:spPr>
          <a:xfrm>
            <a:off x="457200" y="152400"/>
            <a:ext cx="8229600" cy="990600"/>
          </a:xfrm>
        </p:spPr>
        <p:txBody>
          <a:bodyPr>
            <a:normAutofit fontScale="90000"/>
          </a:bodyPr>
          <a:lstStyle/>
          <a:p>
            <a:pPr algn="l"/>
            <a:r>
              <a:rPr lang="en-GB" b="1" dirty="0"/>
              <a:t>The 5 ways to transform your report writing </a:t>
            </a:r>
            <a:endParaRPr lang="en-GB" dirty="0"/>
          </a:p>
        </p:txBody>
      </p:sp>
      <p:sp>
        <p:nvSpPr>
          <p:cNvPr id="5" name="Content Placeholder 4">
            <a:extLst>
              <a:ext uri="{FF2B5EF4-FFF2-40B4-BE49-F238E27FC236}">
                <a16:creationId xmlns:a16="http://schemas.microsoft.com/office/drawing/2014/main" id="{8EAEFAAA-7695-4F63-A970-E3288FDA1218}"/>
              </a:ext>
            </a:extLst>
          </p:cNvPr>
          <p:cNvSpPr>
            <a:spLocks noGrp="1"/>
          </p:cNvSpPr>
          <p:nvPr>
            <p:ph idx="1"/>
          </p:nvPr>
        </p:nvSpPr>
        <p:spPr>
          <a:xfrm>
            <a:off x="457200" y="914400"/>
            <a:ext cx="8229600" cy="5943600"/>
          </a:xfrm>
        </p:spPr>
        <p:txBody>
          <a:bodyPr>
            <a:normAutofit/>
          </a:bodyPr>
          <a:lstStyle/>
          <a:p>
            <a:pPr marL="0" indent="0">
              <a:buNone/>
            </a:pPr>
            <a:endParaRPr lang="en-GB" sz="3100" dirty="0"/>
          </a:p>
          <a:p>
            <a:pPr marL="457200" indent="-457200">
              <a:buFont typeface="+mj-lt"/>
              <a:buAutoNum type="arabicPeriod"/>
            </a:pPr>
            <a:endParaRPr lang="en-GB" sz="2400" dirty="0"/>
          </a:p>
          <a:p>
            <a:pPr marL="457200" indent="-457200">
              <a:buFont typeface="+mj-lt"/>
              <a:buAutoNum type="arabicPeriod"/>
            </a:pPr>
            <a:r>
              <a:rPr lang="en-GB" sz="2400" dirty="0"/>
              <a:t>Lower the cognitive cost.</a:t>
            </a:r>
          </a:p>
          <a:p>
            <a:pPr marL="457200" indent="-457200">
              <a:buFont typeface="+mj-lt"/>
              <a:buAutoNum type="arabicPeriod"/>
            </a:pPr>
            <a:endParaRPr lang="en-GB" sz="2400" dirty="0"/>
          </a:p>
          <a:p>
            <a:pPr marL="457200" indent="-457200">
              <a:buFont typeface="+mj-lt"/>
              <a:buAutoNum type="arabicPeriod"/>
            </a:pPr>
            <a:r>
              <a:rPr lang="en-GB" sz="2400" dirty="0"/>
              <a:t>Systematically plan the report. </a:t>
            </a:r>
          </a:p>
          <a:p>
            <a:pPr marL="457200" indent="-457200">
              <a:buFont typeface="+mj-lt"/>
              <a:buAutoNum type="arabicPeriod"/>
            </a:pPr>
            <a:endParaRPr lang="en-GB" sz="2400" dirty="0"/>
          </a:p>
          <a:p>
            <a:pPr marL="457200" indent="-457200">
              <a:buFont typeface="+mj-lt"/>
              <a:buAutoNum type="arabicPeriod"/>
            </a:pPr>
            <a:r>
              <a:rPr lang="en-GB" sz="2400" dirty="0"/>
              <a:t>Structure logically: situation, implications, possibilities, recommendations.</a:t>
            </a:r>
          </a:p>
          <a:p>
            <a:pPr marL="457200" indent="-457200">
              <a:buFont typeface="+mj-lt"/>
              <a:buAutoNum type="arabicPeriod"/>
            </a:pPr>
            <a:endParaRPr lang="en-GB" sz="2400" dirty="0"/>
          </a:p>
          <a:p>
            <a:pPr marL="457200" indent="-457200">
              <a:buFont typeface="+mj-lt"/>
              <a:buAutoNum type="arabicPeriod"/>
            </a:pPr>
            <a:r>
              <a:rPr lang="en-GB" sz="2400" dirty="0"/>
              <a:t>Grade the language.</a:t>
            </a:r>
          </a:p>
          <a:p>
            <a:pPr marL="457200" indent="-457200">
              <a:buFont typeface="+mj-lt"/>
              <a:buAutoNum type="arabicPeriod"/>
            </a:pPr>
            <a:endParaRPr lang="en-GB" sz="2400" dirty="0"/>
          </a:p>
          <a:p>
            <a:pPr marL="457200" indent="-457200">
              <a:buFont typeface="+mj-lt"/>
              <a:buAutoNum type="arabicPeriod"/>
            </a:pPr>
            <a:r>
              <a:rPr lang="en-GB" sz="2400" dirty="0"/>
              <a:t>Write to facilitate informed decision-making</a:t>
            </a:r>
          </a:p>
          <a:p>
            <a:pPr marL="0" indent="0">
              <a:buNone/>
            </a:pPr>
            <a:r>
              <a:rPr lang="en-GB" sz="2400" dirty="0"/>
              <a:t> </a:t>
            </a:r>
          </a:p>
          <a:p>
            <a:pPr marL="457200" indent="-457200">
              <a:buFont typeface="+mj-lt"/>
              <a:buAutoNum type="arabicPeriod"/>
            </a:pPr>
            <a:endParaRPr lang="en-GB" sz="2400" dirty="0"/>
          </a:p>
          <a:p>
            <a:pPr marL="457200" indent="-457200">
              <a:buFont typeface="+mj-lt"/>
              <a:buAutoNum type="arabicPeriod"/>
            </a:pPr>
            <a:endParaRPr lang="en-GB" sz="2400" dirty="0"/>
          </a:p>
          <a:p>
            <a:pPr marL="457200" indent="-457200">
              <a:buFont typeface="+mj-lt"/>
              <a:buAutoNum type="arabicPeriod"/>
            </a:pPr>
            <a:endParaRPr lang="en-GB" sz="2400" dirty="0"/>
          </a:p>
        </p:txBody>
      </p:sp>
      <p:pic>
        <p:nvPicPr>
          <p:cNvPr id="15" name="Picture 15"/>
          <p:cNvPicPr>
            <a:picLocks noChangeAspect="1"/>
          </p:cNvPicPr>
          <p:nvPr/>
        </p:nvPicPr>
        <p:blipFill rotWithShape="1">
          <a:blip r:embed="rId2"/>
          <a:srcRect r="91591"/>
          <a:stretch>
            <a:fillRect/>
          </a:stretch>
        </p:blipFill>
        <p:spPr>
          <a:xfrm>
            <a:off x="9128464" y="-1"/>
            <a:ext cx="625136" cy="7315202"/>
          </a:xfrm>
          <a:prstGeom prst="rect">
            <a:avLst/>
          </a:prstGeom>
        </p:spPr>
      </p:pic>
      <p:grpSp>
        <p:nvGrpSpPr>
          <p:cNvPr id="11" name="Group 11"/>
          <p:cNvGrpSpPr/>
          <p:nvPr/>
        </p:nvGrpSpPr>
        <p:grpSpPr>
          <a:xfrm rot="5400000">
            <a:off x="5260234" y="3429825"/>
            <a:ext cx="7315200" cy="455549"/>
            <a:chOff x="0" y="0"/>
            <a:chExt cx="3935972" cy="245110"/>
          </a:xfrm>
        </p:grpSpPr>
        <p:sp>
          <p:nvSpPr>
            <p:cNvPr id="12" name="Freeform 12"/>
            <p:cNvSpPr/>
            <p:nvPr/>
          </p:nvSpPr>
          <p:spPr>
            <a:xfrm>
              <a:off x="0" y="16891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F7E25"/>
            </a:solidFill>
          </p:spPr>
          <p:txBody>
            <a:bodyPr/>
            <a:lstStyle/>
            <a:p>
              <a:endParaRPr lang="en-GB"/>
            </a:p>
          </p:txBody>
        </p:sp>
        <p:sp>
          <p:nvSpPr>
            <p:cNvPr id="13" name="Freeform 13"/>
            <p:cNvSpPr/>
            <p:nvPr/>
          </p:nvSpPr>
          <p:spPr>
            <a:xfrm>
              <a:off x="0" y="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6C851"/>
            </a:solidFill>
          </p:spPr>
          <p:txBody>
            <a:bodyPr/>
            <a:lstStyle/>
            <a:p>
              <a:endParaRPr lang="en-GB"/>
            </a:p>
          </p:txBody>
        </p:sp>
      </p:grpSp>
      <p:pic>
        <p:nvPicPr>
          <p:cNvPr id="14" name="Picture 14"/>
          <p:cNvPicPr>
            <a:picLocks noChangeAspect="1"/>
          </p:cNvPicPr>
          <p:nvPr/>
        </p:nvPicPr>
        <p:blipFill>
          <a:blip r:embed="rId3"/>
          <a:srcRect r="66477"/>
          <a:stretch>
            <a:fillRect/>
          </a:stretch>
        </p:blipFill>
        <p:spPr>
          <a:xfrm>
            <a:off x="47625" y="6364628"/>
            <a:ext cx="1021736" cy="950572"/>
          </a:xfrm>
          <a:prstGeom prst="rect">
            <a:avLst/>
          </a:prstGeom>
        </p:spPr>
      </p:pic>
    </p:spTree>
    <p:extLst>
      <p:ext uri="{BB962C8B-B14F-4D97-AF65-F5344CB8AC3E}">
        <p14:creationId xmlns:p14="http://schemas.microsoft.com/office/powerpoint/2010/main" val="2755205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1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2E804D-BB72-451B-AFA2-66026C11508A}"/>
              </a:ext>
            </a:extLst>
          </p:cNvPr>
          <p:cNvSpPr>
            <a:spLocks noGrp="1"/>
          </p:cNvSpPr>
          <p:nvPr>
            <p:ph type="title"/>
          </p:nvPr>
        </p:nvSpPr>
        <p:spPr>
          <a:xfrm>
            <a:off x="457200" y="152400"/>
            <a:ext cx="8229600" cy="990600"/>
          </a:xfrm>
        </p:spPr>
        <p:txBody>
          <a:bodyPr>
            <a:normAutofit fontScale="90000"/>
          </a:bodyPr>
          <a:lstStyle/>
          <a:p>
            <a:pPr algn="l"/>
            <a:r>
              <a:rPr lang="en-GB" b="1" dirty="0"/>
              <a:t>Restatement of learning objectives</a:t>
            </a:r>
            <a:endParaRPr lang="en-GB" dirty="0"/>
          </a:p>
        </p:txBody>
      </p:sp>
      <p:sp>
        <p:nvSpPr>
          <p:cNvPr id="5" name="Content Placeholder 4">
            <a:extLst>
              <a:ext uri="{FF2B5EF4-FFF2-40B4-BE49-F238E27FC236}">
                <a16:creationId xmlns:a16="http://schemas.microsoft.com/office/drawing/2014/main" id="{8EAEFAAA-7695-4F63-A970-E3288FDA1218}"/>
              </a:ext>
            </a:extLst>
          </p:cNvPr>
          <p:cNvSpPr>
            <a:spLocks noGrp="1"/>
          </p:cNvSpPr>
          <p:nvPr>
            <p:ph idx="1"/>
          </p:nvPr>
        </p:nvSpPr>
        <p:spPr>
          <a:xfrm>
            <a:off x="457200" y="914400"/>
            <a:ext cx="8229600" cy="5943600"/>
          </a:xfrm>
        </p:spPr>
        <p:txBody>
          <a:bodyPr>
            <a:normAutofit/>
          </a:bodyPr>
          <a:lstStyle/>
          <a:p>
            <a:pPr marL="0" indent="0">
              <a:buNone/>
            </a:pPr>
            <a:endParaRPr lang="en-GB" sz="3100" dirty="0"/>
          </a:p>
          <a:p>
            <a:pPr marL="0" indent="0">
              <a:buNone/>
            </a:pPr>
            <a:r>
              <a:rPr lang="en-GB" sz="2400" dirty="0"/>
              <a:t>During this session, we have:</a:t>
            </a:r>
          </a:p>
          <a:p>
            <a:pPr marL="0" indent="0">
              <a:buNone/>
            </a:pPr>
            <a:endParaRPr lang="en-GB" sz="2400" dirty="0"/>
          </a:p>
          <a:p>
            <a:pPr>
              <a:buFont typeface="Wingdings" panose="05000000000000000000" pitchFamily="2" charset="2"/>
              <a:buChar char="Ø"/>
            </a:pPr>
            <a:r>
              <a:rPr lang="en-GB" sz="2400" dirty="0"/>
              <a:t>identified 5 ways you can transform the way you write reports. </a:t>
            </a:r>
          </a:p>
          <a:p>
            <a:pPr>
              <a:buFont typeface="Wingdings" panose="05000000000000000000" pitchFamily="2" charset="2"/>
              <a:buChar char="Ø"/>
            </a:pPr>
            <a:endParaRPr lang="en-GB" sz="2400" dirty="0"/>
          </a:p>
          <a:p>
            <a:pPr>
              <a:buFont typeface="Wingdings" panose="05000000000000000000" pitchFamily="2" charset="2"/>
              <a:buChar char="Ø"/>
            </a:pPr>
            <a:r>
              <a:rPr lang="en-GB" sz="2400" dirty="0"/>
              <a:t>understood how language and layout impacts reader perception and understanding.</a:t>
            </a:r>
          </a:p>
          <a:p>
            <a:pPr>
              <a:buFont typeface="Wingdings" panose="05000000000000000000" pitchFamily="2" charset="2"/>
              <a:buChar char="Ø"/>
            </a:pPr>
            <a:endParaRPr lang="en-GB" sz="2400" dirty="0"/>
          </a:p>
          <a:p>
            <a:pPr>
              <a:buFont typeface="Wingdings" panose="05000000000000000000" pitchFamily="2" charset="2"/>
              <a:buChar char="Ø"/>
            </a:pPr>
            <a:r>
              <a:rPr lang="en-GB" sz="2400" dirty="0"/>
              <a:t>learnt how to implement a strategy to ensure you write reports that people actually read, that they understand and which motive them to take action.   </a:t>
            </a:r>
          </a:p>
          <a:p>
            <a:pPr>
              <a:buFont typeface="Wingdings" panose="05000000000000000000" pitchFamily="2" charset="2"/>
              <a:buChar char="Ø"/>
            </a:pPr>
            <a:endParaRPr lang="en-GB" sz="2400" dirty="0"/>
          </a:p>
          <a:p>
            <a:pPr marL="457200" indent="-457200">
              <a:buFont typeface="+mj-lt"/>
              <a:buAutoNum type="arabicPeriod"/>
            </a:pPr>
            <a:endParaRPr lang="en-GB" sz="2400" dirty="0"/>
          </a:p>
        </p:txBody>
      </p:sp>
      <p:pic>
        <p:nvPicPr>
          <p:cNvPr id="15" name="Picture 15"/>
          <p:cNvPicPr>
            <a:picLocks noChangeAspect="1"/>
          </p:cNvPicPr>
          <p:nvPr/>
        </p:nvPicPr>
        <p:blipFill rotWithShape="1">
          <a:blip r:embed="rId2"/>
          <a:srcRect r="91591"/>
          <a:stretch>
            <a:fillRect/>
          </a:stretch>
        </p:blipFill>
        <p:spPr>
          <a:xfrm>
            <a:off x="9128464" y="-1"/>
            <a:ext cx="625136" cy="7315202"/>
          </a:xfrm>
          <a:prstGeom prst="rect">
            <a:avLst/>
          </a:prstGeom>
        </p:spPr>
      </p:pic>
      <p:grpSp>
        <p:nvGrpSpPr>
          <p:cNvPr id="11" name="Group 11"/>
          <p:cNvGrpSpPr/>
          <p:nvPr/>
        </p:nvGrpSpPr>
        <p:grpSpPr>
          <a:xfrm rot="5400000">
            <a:off x="5260234" y="3429825"/>
            <a:ext cx="7315200" cy="455549"/>
            <a:chOff x="0" y="0"/>
            <a:chExt cx="3935972" cy="245110"/>
          </a:xfrm>
        </p:grpSpPr>
        <p:sp>
          <p:nvSpPr>
            <p:cNvPr id="12" name="Freeform 12"/>
            <p:cNvSpPr/>
            <p:nvPr/>
          </p:nvSpPr>
          <p:spPr>
            <a:xfrm>
              <a:off x="0" y="16891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F7E25"/>
            </a:solidFill>
          </p:spPr>
          <p:txBody>
            <a:bodyPr/>
            <a:lstStyle/>
            <a:p>
              <a:endParaRPr lang="en-GB"/>
            </a:p>
          </p:txBody>
        </p:sp>
        <p:sp>
          <p:nvSpPr>
            <p:cNvPr id="13" name="Freeform 13"/>
            <p:cNvSpPr/>
            <p:nvPr/>
          </p:nvSpPr>
          <p:spPr>
            <a:xfrm>
              <a:off x="0" y="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6C851"/>
            </a:solidFill>
          </p:spPr>
          <p:txBody>
            <a:bodyPr/>
            <a:lstStyle/>
            <a:p>
              <a:endParaRPr lang="en-GB"/>
            </a:p>
          </p:txBody>
        </p:sp>
      </p:grpSp>
      <p:pic>
        <p:nvPicPr>
          <p:cNvPr id="14" name="Picture 14"/>
          <p:cNvPicPr>
            <a:picLocks noChangeAspect="1"/>
          </p:cNvPicPr>
          <p:nvPr/>
        </p:nvPicPr>
        <p:blipFill>
          <a:blip r:embed="rId3"/>
          <a:srcRect r="66477"/>
          <a:stretch>
            <a:fillRect/>
          </a:stretch>
        </p:blipFill>
        <p:spPr>
          <a:xfrm>
            <a:off x="47625" y="6364628"/>
            <a:ext cx="1021736" cy="950572"/>
          </a:xfrm>
          <a:prstGeom prst="rect">
            <a:avLst/>
          </a:prstGeom>
        </p:spPr>
      </p:pic>
    </p:spTree>
    <p:extLst>
      <p:ext uri="{BB962C8B-B14F-4D97-AF65-F5344CB8AC3E}">
        <p14:creationId xmlns:p14="http://schemas.microsoft.com/office/powerpoint/2010/main" val="2317545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1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2E804D-BB72-451B-AFA2-66026C11508A}"/>
              </a:ext>
            </a:extLst>
          </p:cNvPr>
          <p:cNvSpPr>
            <a:spLocks noGrp="1"/>
          </p:cNvSpPr>
          <p:nvPr>
            <p:ph type="title"/>
          </p:nvPr>
        </p:nvSpPr>
        <p:spPr>
          <a:xfrm>
            <a:off x="457200" y="152400"/>
            <a:ext cx="8229600" cy="990600"/>
          </a:xfrm>
        </p:spPr>
        <p:txBody>
          <a:bodyPr/>
          <a:lstStyle/>
          <a:p>
            <a:pPr algn="l"/>
            <a:r>
              <a:rPr lang="en-GB" b="1" dirty="0"/>
              <a:t>Learning objectives</a:t>
            </a:r>
            <a:endParaRPr lang="en-GB" dirty="0"/>
          </a:p>
        </p:txBody>
      </p:sp>
      <p:sp>
        <p:nvSpPr>
          <p:cNvPr id="5" name="Content Placeholder 4">
            <a:extLst>
              <a:ext uri="{FF2B5EF4-FFF2-40B4-BE49-F238E27FC236}">
                <a16:creationId xmlns:a16="http://schemas.microsoft.com/office/drawing/2014/main" id="{8EAEFAAA-7695-4F63-A970-E3288FDA1218}"/>
              </a:ext>
            </a:extLst>
          </p:cNvPr>
          <p:cNvSpPr>
            <a:spLocks noGrp="1"/>
          </p:cNvSpPr>
          <p:nvPr>
            <p:ph idx="1"/>
          </p:nvPr>
        </p:nvSpPr>
        <p:spPr>
          <a:xfrm>
            <a:off x="457200" y="914400"/>
            <a:ext cx="8229600" cy="5943600"/>
          </a:xfrm>
        </p:spPr>
        <p:txBody>
          <a:bodyPr>
            <a:normAutofit/>
          </a:bodyPr>
          <a:lstStyle/>
          <a:p>
            <a:pPr marL="0" indent="0">
              <a:buNone/>
            </a:pPr>
            <a:endParaRPr lang="en-GB" sz="3100" dirty="0"/>
          </a:p>
          <a:p>
            <a:pPr marL="0" indent="0">
              <a:buNone/>
            </a:pPr>
            <a:r>
              <a:rPr lang="en-GB" sz="2400" dirty="0"/>
              <a:t>By the end of this session, participants will be able to:</a:t>
            </a:r>
          </a:p>
          <a:p>
            <a:pPr marL="0" indent="0">
              <a:buNone/>
            </a:pPr>
            <a:endParaRPr lang="en-GB" sz="2400" dirty="0"/>
          </a:p>
          <a:p>
            <a:pPr>
              <a:buFont typeface="Wingdings" panose="05000000000000000000" pitchFamily="2" charset="2"/>
              <a:buChar char="Ø"/>
            </a:pPr>
            <a:r>
              <a:rPr lang="en-GB" sz="2400" dirty="0"/>
              <a:t>identify 5 ways you can transform the way you write reports. </a:t>
            </a:r>
          </a:p>
          <a:p>
            <a:pPr>
              <a:buFont typeface="Wingdings" panose="05000000000000000000" pitchFamily="2" charset="2"/>
              <a:buChar char="Ø"/>
            </a:pPr>
            <a:endParaRPr lang="en-GB" sz="2400" dirty="0"/>
          </a:p>
          <a:p>
            <a:pPr>
              <a:buFont typeface="Wingdings" panose="05000000000000000000" pitchFamily="2" charset="2"/>
              <a:buChar char="Ø"/>
            </a:pPr>
            <a:r>
              <a:rPr lang="en-GB" sz="2400" dirty="0"/>
              <a:t>understand how language and layout impacts reader perception and understanding.</a:t>
            </a:r>
          </a:p>
          <a:p>
            <a:pPr>
              <a:buFont typeface="Wingdings" panose="05000000000000000000" pitchFamily="2" charset="2"/>
              <a:buChar char="Ø"/>
            </a:pPr>
            <a:endParaRPr lang="en-GB" sz="2400" dirty="0"/>
          </a:p>
          <a:p>
            <a:pPr>
              <a:buFont typeface="Wingdings" panose="05000000000000000000" pitchFamily="2" charset="2"/>
              <a:buChar char="Ø"/>
            </a:pPr>
            <a:r>
              <a:rPr lang="en-GB" sz="2400" dirty="0"/>
              <a:t>implement a strategy to ensure you write reports that people actually read, that they understand and which motive them to take action.   </a:t>
            </a:r>
          </a:p>
          <a:p>
            <a:pPr>
              <a:buFont typeface="Wingdings" panose="05000000000000000000" pitchFamily="2" charset="2"/>
              <a:buChar char="Ø"/>
            </a:pPr>
            <a:endParaRPr lang="en-GB" sz="2400" dirty="0"/>
          </a:p>
          <a:p>
            <a:pPr marL="457200" indent="-457200">
              <a:buFont typeface="+mj-lt"/>
              <a:buAutoNum type="arabicPeriod"/>
            </a:pPr>
            <a:endParaRPr lang="en-GB" sz="2400" dirty="0"/>
          </a:p>
        </p:txBody>
      </p:sp>
      <p:pic>
        <p:nvPicPr>
          <p:cNvPr id="15" name="Picture 15"/>
          <p:cNvPicPr>
            <a:picLocks noChangeAspect="1"/>
          </p:cNvPicPr>
          <p:nvPr/>
        </p:nvPicPr>
        <p:blipFill rotWithShape="1">
          <a:blip r:embed="rId2"/>
          <a:srcRect r="91591"/>
          <a:stretch>
            <a:fillRect/>
          </a:stretch>
        </p:blipFill>
        <p:spPr>
          <a:xfrm>
            <a:off x="9128464" y="-1"/>
            <a:ext cx="625136" cy="7315202"/>
          </a:xfrm>
          <a:prstGeom prst="rect">
            <a:avLst/>
          </a:prstGeom>
        </p:spPr>
      </p:pic>
      <p:grpSp>
        <p:nvGrpSpPr>
          <p:cNvPr id="11" name="Group 11"/>
          <p:cNvGrpSpPr/>
          <p:nvPr/>
        </p:nvGrpSpPr>
        <p:grpSpPr>
          <a:xfrm rot="5400000">
            <a:off x="5260234" y="3429825"/>
            <a:ext cx="7315200" cy="455549"/>
            <a:chOff x="0" y="0"/>
            <a:chExt cx="3935972" cy="245110"/>
          </a:xfrm>
        </p:grpSpPr>
        <p:sp>
          <p:nvSpPr>
            <p:cNvPr id="12" name="Freeform 12"/>
            <p:cNvSpPr/>
            <p:nvPr/>
          </p:nvSpPr>
          <p:spPr>
            <a:xfrm>
              <a:off x="0" y="16891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F7E25"/>
            </a:solidFill>
          </p:spPr>
          <p:txBody>
            <a:bodyPr/>
            <a:lstStyle/>
            <a:p>
              <a:endParaRPr lang="en-GB"/>
            </a:p>
          </p:txBody>
        </p:sp>
        <p:sp>
          <p:nvSpPr>
            <p:cNvPr id="13" name="Freeform 13"/>
            <p:cNvSpPr/>
            <p:nvPr/>
          </p:nvSpPr>
          <p:spPr>
            <a:xfrm>
              <a:off x="0" y="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6C851"/>
            </a:solidFill>
          </p:spPr>
          <p:txBody>
            <a:bodyPr/>
            <a:lstStyle/>
            <a:p>
              <a:endParaRPr lang="en-GB"/>
            </a:p>
          </p:txBody>
        </p:sp>
      </p:grpSp>
      <p:pic>
        <p:nvPicPr>
          <p:cNvPr id="14" name="Picture 14"/>
          <p:cNvPicPr>
            <a:picLocks noChangeAspect="1"/>
          </p:cNvPicPr>
          <p:nvPr/>
        </p:nvPicPr>
        <p:blipFill>
          <a:blip r:embed="rId3"/>
          <a:srcRect r="66477"/>
          <a:stretch>
            <a:fillRect/>
          </a:stretch>
        </p:blipFill>
        <p:spPr>
          <a:xfrm>
            <a:off x="47625" y="6364628"/>
            <a:ext cx="1021736" cy="95057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1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2E804D-BB72-451B-AFA2-66026C11508A}"/>
              </a:ext>
            </a:extLst>
          </p:cNvPr>
          <p:cNvSpPr>
            <a:spLocks noGrp="1"/>
          </p:cNvSpPr>
          <p:nvPr>
            <p:ph type="title"/>
          </p:nvPr>
        </p:nvSpPr>
        <p:spPr>
          <a:xfrm>
            <a:off x="457200" y="152400"/>
            <a:ext cx="8229600" cy="990600"/>
          </a:xfrm>
        </p:spPr>
        <p:txBody>
          <a:bodyPr>
            <a:normAutofit fontScale="90000"/>
          </a:bodyPr>
          <a:lstStyle/>
          <a:p>
            <a:pPr algn="l"/>
            <a:r>
              <a:rPr lang="en-GB" b="1" dirty="0"/>
              <a:t>The 5 ways to transform your report writing </a:t>
            </a:r>
            <a:endParaRPr lang="en-GB" dirty="0"/>
          </a:p>
        </p:txBody>
      </p:sp>
      <p:sp>
        <p:nvSpPr>
          <p:cNvPr id="5" name="Content Placeholder 4">
            <a:extLst>
              <a:ext uri="{FF2B5EF4-FFF2-40B4-BE49-F238E27FC236}">
                <a16:creationId xmlns:a16="http://schemas.microsoft.com/office/drawing/2014/main" id="{8EAEFAAA-7695-4F63-A970-E3288FDA1218}"/>
              </a:ext>
            </a:extLst>
          </p:cNvPr>
          <p:cNvSpPr>
            <a:spLocks noGrp="1"/>
          </p:cNvSpPr>
          <p:nvPr>
            <p:ph idx="1"/>
          </p:nvPr>
        </p:nvSpPr>
        <p:spPr>
          <a:xfrm>
            <a:off x="457200" y="914400"/>
            <a:ext cx="8229600" cy="5943600"/>
          </a:xfrm>
        </p:spPr>
        <p:txBody>
          <a:bodyPr>
            <a:normAutofit/>
          </a:bodyPr>
          <a:lstStyle/>
          <a:p>
            <a:pPr marL="0" indent="0">
              <a:buNone/>
            </a:pPr>
            <a:endParaRPr lang="en-GB" sz="3100" dirty="0"/>
          </a:p>
          <a:p>
            <a:pPr marL="457200" indent="-457200">
              <a:buFont typeface="+mj-lt"/>
              <a:buAutoNum type="arabicPeriod"/>
            </a:pPr>
            <a:endParaRPr lang="en-GB" sz="2400" dirty="0"/>
          </a:p>
          <a:p>
            <a:pPr marL="457200" indent="-457200">
              <a:buFont typeface="+mj-lt"/>
              <a:buAutoNum type="arabicPeriod"/>
            </a:pPr>
            <a:r>
              <a:rPr lang="en-GB" sz="2400" dirty="0"/>
              <a:t>Lower the cognitive cost.</a:t>
            </a:r>
          </a:p>
          <a:p>
            <a:pPr marL="457200" indent="-457200">
              <a:buFont typeface="+mj-lt"/>
              <a:buAutoNum type="arabicPeriod"/>
            </a:pPr>
            <a:endParaRPr lang="en-GB" sz="2400" dirty="0"/>
          </a:p>
          <a:p>
            <a:pPr marL="457200" indent="-457200">
              <a:buFont typeface="+mj-lt"/>
              <a:buAutoNum type="arabicPeriod"/>
            </a:pPr>
            <a:r>
              <a:rPr lang="en-GB" sz="2400" dirty="0"/>
              <a:t>Systematically plan the report. </a:t>
            </a:r>
          </a:p>
          <a:p>
            <a:pPr marL="457200" indent="-457200">
              <a:buFont typeface="+mj-lt"/>
              <a:buAutoNum type="arabicPeriod"/>
            </a:pPr>
            <a:endParaRPr lang="en-GB" sz="2400" dirty="0"/>
          </a:p>
          <a:p>
            <a:pPr marL="457200" indent="-457200">
              <a:buFont typeface="+mj-lt"/>
              <a:buAutoNum type="arabicPeriod"/>
            </a:pPr>
            <a:r>
              <a:rPr lang="en-GB" sz="2400" dirty="0"/>
              <a:t>Structure logically: situation, implications, possibilities, recommendations.</a:t>
            </a:r>
          </a:p>
          <a:p>
            <a:pPr marL="457200" indent="-457200">
              <a:buFont typeface="+mj-lt"/>
              <a:buAutoNum type="arabicPeriod"/>
            </a:pPr>
            <a:endParaRPr lang="en-GB" sz="2400" dirty="0"/>
          </a:p>
          <a:p>
            <a:pPr marL="457200" indent="-457200">
              <a:buFont typeface="+mj-lt"/>
              <a:buAutoNum type="arabicPeriod"/>
            </a:pPr>
            <a:r>
              <a:rPr lang="en-GB" sz="2400" dirty="0"/>
              <a:t>Grade the language.</a:t>
            </a:r>
          </a:p>
          <a:p>
            <a:pPr marL="457200" indent="-457200">
              <a:buFont typeface="+mj-lt"/>
              <a:buAutoNum type="arabicPeriod"/>
            </a:pPr>
            <a:endParaRPr lang="en-GB" sz="2400" dirty="0"/>
          </a:p>
          <a:p>
            <a:pPr marL="457200" indent="-457200">
              <a:buFont typeface="+mj-lt"/>
              <a:buAutoNum type="arabicPeriod"/>
            </a:pPr>
            <a:r>
              <a:rPr lang="en-GB" sz="2400" dirty="0"/>
              <a:t>Write to facilitate informed decision-making</a:t>
            </a:r>
          </a:p>
          <a:p>
            <a:pPr marL="0" indent="0">
              <a:buNone/>
            </a:pPr>
            <a:r>
              <a:rPr lang="en-GB" sz="2400" dirty="0"/>
              <a:t> </a:t>
            </a:r>
          </a:p>
          <a:p>
            <a:pPr marL="457200" indent="-457200">
              <a:buFont typeface="+mj-lt"/>
              <a:buAutoNum type="arabicPeriod"/>
            </a:pPr>
            <a:endParaRPr lang="en-GB" sz="2400" dirty="0"/>
          </a:p>
          <a:p>
            <a:pPr marL="457200" indent="-457200">
              <a:buFont typeface="+mj-lt"/>
              <a:buAutoNum type="arabicPeriod"/>
            </a:pPr>
            <a:endParaRPr lang="en-GB" sz="2400" dirty="0"/>
          </a:p>
          <a:p>
            <a:pPr marL="457200" indent="-457200">
              <a:buFont typeface="+mj-lt"/>
              <a:buAutoNum type="arabicPeriod"/>
            </a:pPr>
            <a:endParaRPr lang="en-GB" sz="2400" dirty="0"/>
          </a:p>
        </p:txBody>
      </p:sp>
      <p:pic>
        <p:nvPicPr>
          <p:cNvPr id="15" name="Picture 15"/>
          <p:cNvPicPr>
            <a:picLocks noChangeAspect="1"/>
          </p:cNvPicPr>
          <p:nvPr/>
        </p:nvPicPr>
        <p:blipFill rotWithShape="1">
          <a:blip r:embed="rId2"/>
          <a:srcRect r="91591"/>
          <a:stretch>
            <a:fillRect/>
          </a:stretch>
        </p:blipFill>
        <p:spPr>
          <a:xfrm>
            <a:off x="9128464" y="-1"/>
            <a:ext cx="625136" cy="7315202"/>
          </a:xfrm>
          <a:prstGeom prst="rect">
            <a:avLst/>
          </a:prstGeom>
        </p:spPr>
      </p:pic>
      <p:grpSp>
        <p:nvGrpSpPr>
          <p:cNvPr id="11" name="Group 11"/>
          <p:cNvGrpSpPr/>
          <p:nvPr/>
        </p:nvGrpSpPr>
        <p:grpSpPr>
          <a:xfrm rot="5400000">
            <a:off x="5260234" y="3429825"/>
            <a:ext cx="7315200" cy="455549"/>
            <a:chOff x="0" y="0"/>
            <a:chExt cx="3935972" cy="245110"/>
          </a:xfrm>
        </p:grpSpPr>
        <p:sp>
          <p:nvSpPr>
            <p:cNvPr id="12" name="Freeform 12"/>
            <p:cNvSpPr/>
            <p:nvPr/>
          </p:nvSpPr>
          <p:spPr>
            <a:xfrm>
              <a:off x="0" y="16891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F7E25"/>
            </a:solidFill>
          </p:spPr>
          <p:txBody>
            <a:bodyPr/>
            <a:lstStyle/>
            <a:p>
              <a:endParaRPr lang="en-GB"/>
            </a:p>
          </p:txBody>
        </p:sp>
        <p:sp>
          <p:nvSpPr>
            <p:cNvPr id="13" name="Freeform 13"/>
            <p:cNvSpPr/>
            <p:nvPr/>
          </p:nvSpPr>
          <p:spPr>
            <a:xfrm>
              <a:off x="0" y="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6C851"/>
            </a:solidFill>
          </p:spPr>
          <p:txBody>
            <a:bodyPr/>
            <a:lstStyle/>
            <a:p>
              <a:endParaRPr lang="en-GB"/>
            </a:p>
          </p:txBody>
        </p:sp>
      </p:grpSp>
      <p:pic>
        <p:nvPicPr>
          <p:cNvPr id="14" name="Picture 14"/>
          <p:cNvPicPr>
            <a:picLocks noChangeAspect="1"/>
          </p:cNvPicPr>
          <p:nvPr/>
        </p:nvPicPr>
        <p:blipFill>
          <a:blip r:embed="rId3"/>
          <a:srcRect r="66477"/>
          <a:stretch>
            <a:fillRect/>
          </a:stretch>
        </p:blipFill>
        <p:spPr>
          <a:xfrm>
            <a:off x="47625" y="6364628"/>
            <a:ext cx="1021736" cy="950572"/>
          </a:xfrm>
          <a:prstGeom prst="rect">
            <a:avLst/>
          </a:prstGeom>
        </p:spPr>
      </p:pic>
    </p:spTree>
    <p:extLst>
      <p:ext uri="{BB962C8B-B14F-4D97-AF65-F5344CB8AC3E}">
        <p14:creationId xmlns:p14="http://schemas.microsoft.com/office/powerpoint/2010/main" val="2959575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rcRect l="1562" r="1562"/>
          <a:stretch>
            <a:fillRect/>
          </a:stretch>
        </a:blipFill>
        <a:effectLst/>
      </p:bgPr>
    </p:bg>
    <p:spTree>
      <p:nvGrpSpPr>
        <p:cNvPr id="1" name=""/>
        <p:cNvGrpSpPr/>
        <p:nvPr/>
      </p:nvGrpSpPr>
      <p:grpSpPr>
        <a:xfrm>
          <a:off x="0" y="0"/>
          <a:ext cx="0" cy="0"/>
          <a:chOff x="0" y="0"/>
          <a:chExt cx="0" cy="0"/>
        </a:xfrm>
      </p:grpSpPr>
      <p:pic>
        <p:nvPicPr>
          <p:cNvPr id="17" name="Picture 2"/>
          <p:cNvPicPr>
            <a:picLocks noChangeAspect="1"/>
          </p:cNvPicPr>
          <p:nvPr/>
        </p:nvPicPr>
        <p:blipFill>
          <a:blip r:embed="rId3">
            <a:alphaModFix amt="58000"/>
          </a:blip>
          <a:srcRect l="2172" t="5660" b="21254"/>
          <a:stretch>
            <a:fillRect/>
          </a:stretch>
        </p:blipFill>
        <p:spPr>
          <a:xfrm>
            <a:off x="-2" y="833"/>
            <a:ext cx="9753602" cy="7314367"/>
          </a:xfrm>
          <a:prstGeom prst="rect">
            <a:avLst/>
          </a:prstGeom>
        </p:spPr>
      </p:pic>
      <p:grpSp>
        <p:nvGrpSpPr>
          <p:cNvPr id="3" name="Group 3"/>
          <p:cNvGrpSpPr/>
          <p:nvPr/>
        </p:nvGrpSpPr>
        <p:grpSpPr>
          <a:xfrm>
            <a:off x="5867736" y="503745"/>
            <a:ext cx="3885864" cy="455549"/>
            <a:chOff x="0" y="0"/>
            <a:chExt cx="2090804" cy="245110"/>
          </a:xfrm>
        </p:grpSpPr>
        <p:sp>
          <p:nvSpPr>
            <p:cNvPr id="4" name="Freeform 4"/>
            <p:cNvSpPr/>
            <p:nvPr/>
          </p:nvSpPr>
          <p:spPr>
            <a:xfrm>
              <a:off x="0" y="168910"/>
              <a:ext cx="2090805" cy="76200"/>
            </a:xfrm>
            <a:custGeom>
              <a:avLst/>
              <a:gdLst/>
              <a:ahLst/>
              <a:cxnLst/>
              <a:rect l="l" t="t" r="r" b="b"/>
              <a:pathLst>
                <a:path w="2090805" h="76200">
                  <a:moveTo>
                    <a:pt x="0" y="0"/>
                  </a:moveTo>
                  <a:lnTo>
                    <a:pt x="2090805" y="0"/>
                  </a:lnTo>
                  <a:lnTo>
                    <a:pt x="2090805" y="76200"/>
                  </a:lnTo>
                  <a:lnTo>
                    <a:pt x="0" y="76200"/>
                  </a:lnTo>
                  <a:close/>
                </a:path>
              </a:pathLst>
            </a:custGeom>
            <a:solidFill>
              <a:srgbClr val="FF7E25"/>
            </a:solidFill>
          </p:spPr>
          <p:txBody>
            <a:bodyPr/>
            <a:lstStyle/>
            <a:p>
              <a:endParaRPr lang="en-GB"/>
            </a:p>
          </p:txBody>
        </p:sp>
        <p:sp>
          <p:nvSpPr>
            <p:cNvPr id="5" name="Freeform 5"/>
            <p:cNvSpPr/>
            <p:nvPr/>
          </p:nvSpPr>
          <p:spPr>
            <a:xfrm>
              <a:off x="0" y="0"/>
              <a:ext cx="2090805" cy="76200"/>
            </a:xfrm>
            <a:custGeom>
              <a:avLst/>
              <a:gdLst/>
              <a:ahLst/>
              <a:cxnLst/>
              <a:rect l="l" t="t" r="r" b="b"/>
              <a:pathLst>
                <a:path w="2090805" h="76200">
                  <a:moveTo>
                    <a:pt x="0" y="0"/>
                  </a:moveTo>
                  <a:lnTo>
                    <a:pt x="2090805" y="0"/>
                  </a:lnTo>
                  <a:lnTo>
                    <a:pt x="2090805" y="76200"/>
                  </a:lnTo>
                  <a:lnTo>
                    <a:pt x="0" y="76200"/>
                  </a:lnTo>
                  <a:close/>
                </a:path>
              </a:pathLst>
            </a:custGeom>
            <a:solidFill>
              <a:srgbClr val="FF7E25"/>
            </a:solidFill>
          </p:spPr>
          <p:txBody>
            <a:bodyPr/>
            <a:lstStyle/>
            <a:p>
              <a:endParaRPr lang="en-GB"/>
            </a:p>
          </p:txBody>
        </p:sp>
      </p:grpSp>
      <p:sp>
        <p:nvSpPr>
          <p:cNvPr id="9" name="TextBox 9"/>
          <p:cNvSpPr txBox="1"/>
          <p:nvPr/>
        </p:nvSpPr>
        <p:spPr>
          <a:xfrm>
            <a:off x="206457" y="2013148"/>
            <a:ext cx="9340686" cy="2436564"/>
          </a:xfrm>
          <a:prstGeom prst="rect">
            <a:avLst/>
          </a:prstGeom>
        </p:spPr>
        <p:txBody>
          <a:bodyPr wrap="square" lIns="0" tIns="0" rIns="0" bIns="0" rtlCol="0" anchor="t">
            <a:spAutoFit/>
          </a:bodyPr>
          <a:lstStyle/>
          <a:p>
            <a:pPr algn="ctr">
              <a:lnSpc>
                <a:spcPts val="3815"/>
              </a:lnSpc>
            </a:pPr>
            <a:endParaRPr lang="en-US" sz="3600" b="1" dirty="0">
              <a:solidFill>
                <a:schemeClr val="bg1"/>
              </a:solidFill>
              <a:ea typeface="Arimo Bold Italics" panose="020B0704020202090204" charset="0"/>
              <a:cs typeface="+mn-lt"/>
            </a:endParaRPr>
          </a:p>
          <a:p>
            <a:pPr algn="ctr">
              <a:lnSpc>
                <a:spcPts val="3815"/>
              </a:lnSpc>
            </a:pPr>
            <a:endParaRPr lang="en-US" sz="3600" b="1" dirty="0">
              <a:solidFill>
                <a:schemeClr val="bg1"/>
              </a:solidFill>
              <a:ea typeface="Arimo Bold Italics" panose="020B0704020202090204" charset="0"/>
              <a:cs typeface="+mn-lt"/>
            </a:endParaRPr>
          </a:p>
          <a:p>
            <a:pPr algn="ctr">
              <a:lnSpc>
                <a:spcPts val="3815"/>
              </a:lnSpc>
            </a:pPr>
            <a:r>
              <a:rPr lang="en-US" sz="3600" b="1" dirty="0">
                <a:solidFill>
                  <a:schemeClr val="bg1"/>
                </a:solidFill>
                <a:ea typeface="Arimo Bold Italics" panose="020B0704020202090204" charset="0"/>
                <a:cs typeface="+mn-lt"/>
              </a:rPr>
              <a:t>Lower the cognitive cost  </a:t>
            </a:r>
          </a:p>
          <a:p>
            <a:pPr algn="ctr">
              <a:lnSpc>
                <a:spcPts val="3815"/>
              </a:lnSpc>
            </a:pPr>
            <a:r>
              <a:rPr lang="en-US" sz="3200" b="1" dirty="0">
                <a:solidFill>
                  <a:schemeClr val="bg1"/>
                </a:solidFill>
                <a:ea typeface="Arimo Bold Italics" panose="020B0704020202090204" charset="0"/>
                <a:cs typeface="+mn-lt"/>
              </a:rPr>
              <a:t>  </a:t>
            </a:r>
            <a:br>
              <a:rPr lang="en-GB" sz="3200" dirty="0"/>
            </a:br>
            <a:endParaRPr lang="en-US" sz="3600" spc="-61" dirty="0">
              <a:solidFill>
                <a:srgbClr val="FFFFFF"/>
              </a:solidFill>
              <a:latin typeface="Arimo Bold Italics" panose="020B0704020202090204"/>
            </a:endParaRPr>
          </a:p>
        </p:txBody>
      </p:sp>
      <p:grpSp>
        <p:nvGrpSpPr>
          <p:cNvPr id="13" name="Group 13"/>
          <p:cNvGrpSpPr/>
          <p:nvPr/>
        </p:nvGrpSpPr>
        <p:grpSpPr>
          <a:xfrm>
            <a:off x="0" y="5420036"/>
            <a:ext cx="3572980" cy="455549"/>
            <a:chOff x="0" y="0"/>
            <a:chExt cx="2244365" cy="245110"/>
          </a:xfrm>
        </p:grpSpPr>
        <p:sp>
          <p:nvSpPr>
            <p:cNvPr id="14" name="Freeform 14"/>
            <p:cNvSpPr/>
            <p:nvPr/>
          </p:nvSpPr>
          <p:spPr>
            <a:xfrm>
              <a:off x="0" y="168910"/>
              <a:ext cx="2244365" cy="76200"/>
            </a:xfrm>
            <a:custGeom>
              <a:avLst/>
              <a:gdLst/>
              <a:ahLst/>
              <a:cxnLst/>
              <a:rect l="l" t="t" r="r" b="b"/>
              <a:pathLst>
                <a:path w="2244365" h="76200">
                  <a:moveTo>
                    <a:pt x="0" y="0"/>
                  </a:moveTo>
                  <a:lnTo>
                    <a:pt x="2244365" y="0"/>
                  </a:lnTo>
                  <a:lnTo>
                    <a:pt x="2244365" y="76200"/>
                  </a:lnTo>
                  <a:lnTo>
                    <a:pt x="0" y="76200"/>
                  </a:lnTo>
                  <a:close/>
                </a:path>
              </a:pathLst>
            </a:custGeom>
            <a:solidFill>
              <a:srgbClr val="007BB6"/>
            </a:solidFill>
          </p:spPr>
          <p:txBody>
            <a:bodyPr/>
            <a:lstStyle/>
            <a:p>
              <a:endParaRPr lang="en-GB"/>
            </a:p>
          </p:txBody>
        </p:sp>
        <p:sp>
          <p:nvSpPr>
            <p:cNvPr id="15" name="Freeform 15"/>
            <p:cNvSpPr/>
            <p:nvPr/>
          </p:nvSpPr>
          <p:spPr>
            <a:xfrm>
              <a:off x="0" y="0"/>
              <a:ext cx="2244365" cy="76200"/>
            </a:xfrm>
            <a:custGeom>
              <a:avLst/>
              <a:gdLst/>
              <a:ahLst/>
              <a:cxnLst/>
              <a:rect l="l" t="t" r="r" b="b"/>
              <a:pathLst>
                <a:path w="2244365" h="76200">
                  <a:moveTo>
                    <a:pt x="0" y="0"/>
                  </a:moveTo>
                  <a:lnTo>
                    <a:pt x="2244365" y="0"/>
                  </a:lnTo>
                  <a:lnTo>
                    <a:pt x="2244365" y="76200"/>
                  </a:lnTo>
                  <a:lnTo>
                    <a:pt x="0" y="76200"/>
                  </a:lnTo>
                  <a:close/>
                </a:path>
              </a:pathLst>
            </a:custGeom>
            <a:solidFill>
              <a:srgbClr val="007BB6"/>
            </a:solidFill>
          </p:spPr>
          <p:txBody>
            <a:bodyPr/>
            <a:lstStyle/>
            <a:p>
              <a:endParaRPr lang="en-GB"/>
            </a:p>
          </p:txBody>
        </p:sp>
      </p:grpSp>
      <p:pic>
        <p:nvPicPr>
          <p:cNvPr id="7" name="Picture 6">
            <a:extLst>
              <a:ext uri="{FF2B5EF4-FFF2-40B4-BE49-F238E27FC236}">
                <a16:creationId xmlns:a16="http://schemas.microsoft.com/office/drawing/2014/main" id="{32B051CB-52E1-4790-8AF8-8E92FA1F49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33" y="221130"/>
            <a:ext cx="3217333" cy="895414"/>
          </a:xfrm>
          <a:prstGeom prst="rect">
            <a:avLst/>
          </a:prstGeom>
        </p:spPr>
      </p:pic>
    </p:spTree>
    <p:extLst>
      <p:ext uri="{BB962C8B-B14F-4D97-AF65-F5344CB8AC3E}">
        <p14:creationId xmlns:p14="http://schemas.microsoft.com/office/powerpoint/2010/main" val="2541706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1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2E804D-BB72-451B-AFA2-66026C11508A}"/>
              </a:ext>
            </a:extLst>
          </p:cNvPr>
          <p:cNvSpPr>
            <a:spLocks noGrp="1"/>
          </p:cNvSpPr>
          <p:nvPr>
            <p:ph type="title"/>
          </p:nvPr>
        </p:nvSpPr>
        <p:spPr>
          <a:xfrm>
            <a:off x="457200" y="152400"/>
            <a:ext cx="8229600" cy="990600"/>
          </a:xfrm>
        </p:spPr>
        <p:txBody>
          <a:bodyPr>
            <a:normAutofit/>
          </a:bodyPr>
          <a:lstStyle/>
          <a:p>
            <a:pPr algn="l"/>
            <a:r>
              <a:rPr lang="en-GB" b="1" dirty="0"/>
              <a:t>The cognitive cost  </a:t>
            </a:r>
            <a:endParaRPr lang="en-GB" dirty="0"/>
          </a:p>
        </p:txBody>
      </p:sp>
      <p:sp>
        <p:nvSpPr>
          <p:cNvPr id="5" name="Content Placeholder 4">
            <a:extLst>
              <a:ext uri="{FF2B5EF4-FFF2-40B4-BE49-F238E27FC236}">
                <a16:creationId xmlns:a16="http://schemas.microsoft.com/office/drawing/2014/main" id="{8EAEFAAA-7695-4F63-A970-E3288FDA1218}"/>
              </a:ext>
            </a:extLst>
          </p:cNvPr>
          <p:cNvSpPr>
            <a:spLocks noGrp="1"/>
          </p:cNvSpPr>
          <p:nvPr>
            <p:ph idx="1"/>
          </p:nvPr>
        </p:nvSpPr>
        <p:spPr>
          <a:xfrm>
            <a:off x="457200" y="914400"/>
            <a:ext cx="8229600" cy="5943600"/>
          </a:xfrm>
        </p:spPr>
        <p:txBody>
          <a:bodyPr>
            <a:normAutofit lnSpcReduction="10000"/>
          </a:bodyPr>
          <a:lstStyle/>
          <a:p>
            <a:pPr marL="0" indent="0">
              <a:buNone/>
            </a:pPr>
            <a:endParaRPr lang="en-GB" sz="3100" dirty="0"/>
          </a:p>
          <a:p>
            <a:pPr>
              <a:buFont typeface="Wingdings" panose="05000000000000000000" pitchFamily="2" charset="2"/>
              <a:buChar char="Ø"/>
            </a:pPr>
            <a:r>
              <a:rPr lang="en-GB" sz="2400" dirty="0"/>
              <a:t>The report must look inviting! </a:t>
            </a:r>
          </a:p>
          <a:p>
            <a:pPr>
              <a:buFont typeface="Wingdings" panose="05000000000000000000" pitchFamily="2" charset="2"/>
              <a:buChar char="Ø"/>
            </a:pPr>
            <a:endParaRPr lang="en-GB" sz="2400" dirty="0"/>
          </a:p>
          <a:p>
            <a:pPr>
              <a:buFont typeface="Wingdings" panose="05000000000000000000" pitchFamily="2" charset="2"/>
              <a:buChar char="Ø"/>
            </a:pPr>
            <a:r>
              <a:rPr lang="en-GB" sz="2400" dirty="0"/>
              <a:t>Like when you meet someone for the first time, you have seconds to make an impression. </a:t>
            </a:r>
          </a:p>
          <a:p>
            <a:pPr>
              <a:buFont typeface="Wingdings" panose="05000000000000000000" pitchFamily="2" charset="2"/>
              <a:buChar char="Ø"/>
            </a:pPr>
            <a:endParaRPr lang="en-GB" sz="2400" dirty="0"/>
          </a:p>
          <a:p>
            <a:pPr>
              <a:buFont typeface="Wingdings" panose="05000000000000000000" pitchFamily="2" charset="2"/>
              <a:buChar char="Ø"/>
            </a:pPr>
            <a:r>
              <a:rPr lang="en-GB" sz="2400" dirty="0"/>
              <a:t>People will want to read a report when they feel you have taken active steps to make their task easier. </a:t>
            </a:r>
          </a:p>
          <a:p>
            <a:pPr>
              <a:buFont typeface="Wingdings" panose="05000000000000000000" pitchFamily="2" charset="2"/>
              <a:buChar char="Ø"/>
            </a:pPr>
            <a:endParaRPr lang="en-GB" sz="2400" dirty="0"/>
          </a:p>
          <a:p>
            <a:pPr>
              <a:buFont typeface="Wingdings" panose="05000000000000000000" pitchFamily="2" charset="2"/>
              <a:buChar char="Ø"/>
            </a:pPr>
            <a:r>
              <a:rPr lang="en-GB" sz="2400" dirty="0"/>
              <a:t>Think about an executive summary.  Can you think of a call to adventure?  </a:t>
            </a:r>
          </a:p>
          <a:p>
            <a:pPr marL="0" indent="0">
              <a:buNone/>
            </a:pPr>
            <a:endParaRPr lang="en-GB" sz="2400" dirty="0"/>
          </a:p>
          <a:p>
            <a:pPr>
              <a:buFont typeface="Wingdings" panose="05000000000000000000" pitchFamily="2" charset="2"/>
              <a:buChar char="Ø"/>
            </a:pPr>
            <a:r>
              <a:rPr lang="en-GB" sz="2400" dirty="0"/>
              <a:t>Cognitive cost is why people don´t even attempt to read documents like insurance policies.  Compare the following …</a:t>
            </a:r>
          </a:p>
          <a:p>
            <a:pPr marL="457200" indent="-457200">
              <a:buFont typeface="+mj-lt"/>
              <a:buAutoNum type="arabicPeriod"/>
            </a:pPr>
            <a:endParaRPr lang="en-GB" sz="2400" dirty="0"/>
          </a:p>
        </p:txBody>
      </p:sp>
      <p:pic>
        <p:nvPicPr>
          <p:cNvPr id="15" name="Picture 15"/>
          <p:cNvPicPr>
            <a:picLocks noChangeAspect="1"/>
          </p:cNvPicPr>
          <p:nvPr/>
        </p:nvPicPr>
        <p:blipFill rotWithShape="1">
          <a:blip r:embed="rId2"/>
          <a:srcRect r="91591"/>
          <a:stretch>
            <a:fillRect/>
          </a:stretch>
        </p:blipFill>
        <p:spPr>
          <a:xfrm>
            <a:off x="9128464" y="-1"/>
            <a:ext cx="625136" cy="7315202"/>
          </a:xfrm>
          <a:prstGeom prst="rect">
            <a:avLst/>
          </a:prstGeom>
        </p:spPr>
      </p:pic>
      <p:grpSp>
        <p:nvGrpSpPr>
          <p:cNvPr id="11" name="Group 11"/>
          <p:cNvGrpSpPr/>
          <p:nvPr/>
        </p:nvGrpSpPr>
        <p:grpSpPr>
          <a:xfrm rot="5400000">
            <a:off x="5260234" y="3429825"/>
            <a:ext cx="7315200" cy="455549"/>
            <a:chOff x="0" y="0"/>
            <a:chExt cx="3935972" cy="245110"/>
          </a:xfrm>
        </p:grpSpPr>
        <p:sp>
          <p:nvSpPr>
            <p:cNvPr id="12" name="Freeform 12"/>
            <p:cNvSpPr/>
            <p:nvPr/>
          </p:nvSpPr>
          <p:spPr>
            <a:xfrm>
              <a:off x="0" y="16891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F7E25"/>
            </a:solidFill>
          </p:spPr>
          <p:txBody>
            <a:bodyPr/>
            <a:lstStyle/>
            <a:p>
              <a:endParaRPr lang="en-GB"/>
            </a:p>
          </p:txBody>
        </p:sp>
        <p:sp>
          <p:nvSpPr>
            <p:cNvPr id="13" name="Freeform 13"/>
            <p:cNvSpPr/>
            <p:nvPr/>
          </p:nvSpPr>
          <p:spPr>
            <a:xfrm>
              <a:off x="0" y="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6C851"/>
            </a:solidFill>
          </p:spPr>
          <p:txBody>
            <a:bodyPr/>
            <a:lstStyle/>
            <a:p>
              <a:endParaRPr lang="en-GB"/>
            </a:p>
          </p:txBody>
        </p:sp>
      </p:grpSp>
      <p:pic>
        <p:nvPicPr>
          <p:cNvPr id="14" name="Picture 14"/>
          <p:cNvPicPr>
            <a:picLocks noChangeAspect="1"/>
          </p:cNvPicPr>
          <p:nvPr/>
        </p:nvPicPr>
        <p:blipFill>
          <a:blip r:embed="rId3"/>
          <a:srcRect r="66477"/>
          <a:stretch>
            <a:fillRect/>
          </a:stretch>
        </p:blipFill>
        <p:spPr>
          <a:xfrm>
            <a:off x="47625" y="6364628"/>
            <a:ext cx="1021736" cy="950572"/>
          </a:xfrm>
          <a:prstGeom prst="rect">
            <a:avLst/>
          </a:prstGeom>
        </p:spPr>
      </p:pic>
    </p:spTree>
    <p:extLst>
      <p:ext uri="{BB962C8B-B14F-4D97-AF65-F5344CB8AC3E}">
        <p14:creationId xmlns:p14="http://schemas.microsoft.com/office/powerpoint/2010/main" val="944785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EAEFAAA-7695-4F63-A970-E3288FDA1218}"/>
              </a:ext>
            </a:extLst>
          </p:cNvPr>
          <p:cNvSpPr>
            <a:spLocks noGrp="1"/>
          </p:cNvSpPr>
          <p:nvPr>
            <p:ph idx="1"/>
          </p:nvPr>
        </p:nvSpPr>
        <p:spPr>
          <a:xfrm>
            <a:off x="478971" y="1295400"/>
            <a:ext cx="8229600" cy="5257290"/>
          </a:xfrm>
        </p:spPr>
        <p:txBody>
          <a:bodyPr>
            <a:normAutofit/>
          </a:bodyPr>
          <a:lstStyle/>
          <a:p>
            <a:pPr marL="0" indent="0" algn="ctr">
              <a:buNone/>
            </a:pPr>
            <a:r>
              <a:rPr lang="en-GB" sz="2800" dirty="0"/>
              <a:t>The due observance and fulfilment of the terms so far as they relate to anything to be done or complied with by the Insured and the truth of the statements and answers in the Proposal shall be conditions precedent to any liability of the Company to make any payment under this policy.  </a:t>
            </a:r>
          </a:p>
          <a:p>
            <a:pPr marL="0" indent="0">
              <a:buNone/>
            </a:pPr>
            <a:endParaRPr lang="en-GB" sz="2800" dirty="0"/>
          </a:p>
          <a:p>
            <a:pPr marL="0" indent="0" algn="ctr">
              <a:buNone/>
            </a:pPr>
            <a:endParaRPr lang="en-GB" sz="2000" i="1" dirty="0"/>
          </a:p>
          <a:p>
            <a:pPr marL="0" indent="0" algn="ctr">
              <a:buNone/>
            </a:pPr>
            <a:r>
              <a:rPr lang="en-GB" sz="2000" i="1" dirty="0"/>
              <a:t>Taken from ‘Language on Trial’ by the Plain English Campaign </a:t>
            </a:r>
          </a:p>
          <a:p>
            <a:pPr marL="0" indent="0">
              <a:buNone/>
            </a:pPr>
            <a:endParaRPr lang="en-GB" dirty="0"/>
          </a:p>
        </p:txBody>
      </p:sp>
      <p:pic>
        <p:nvPicPr>
          <p:cNvPr id="15" name="Picture 15"/>
          <p:cNvPicPr>
            <a:picLocks noChangeAspect="1"/>
          </p:cNvPicPr>
          <p:nvPr/>
        </p:nvPicPr>
        <p:blipFill rotWithShape="1">
          <a:blip r:embed="rId2"/>
          <a:srcRect r="91591"/>
          <a:stretch>
            <a:fillRect/>
          </a:stretch>
        </p:blipFill>
        <p:spPr>
          <a:xfrm>
            <a:off x="9128464" y="-1"/>
            <a:ext cx="625136" cy="7315202"/>
          </a:xfrm>
          <a:prstGeom prst="rect">
            <a:avLst/>
          </a:prstGeom>
        </p:spPr>
      </p:pic>
      <p:grpSp>
        <p:nvGrpSpPr>
          <p:cNvPr id="11" name="Group 11"/>
          <p:cNvGrpSpPr/>
          <p:nvPr/>
        </p:nvGrpSpPr>
        <p:grpSpPr>
          <a:xfrm rot="5400000">
            <a:off x="5260234" y="3429825"/>
            <a:ext cx="7315200" cy="455549"/>
            <a:chOff x="0" y="0"/>
            <a:chExt cx="3935972" cy="245110"/>
          </a:xfrm>
        </p:grpSpPr>
        <p:sp>
          <p:nvSpPr>
            <p:cNvPr id="12" name="Freeform 12"/>
            <p:cNvSpPr/>
            <p:nvPr/>
          </p:nvSpPr>
          <p:spPr>
            <a:xfrm>
              <a:off x="0" y="16891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F7E25"/>
            </a:solidFill>
          </p:spPr>
          <p:txBody>
            <a:bodyPr/>
            <a:lstStyle/>
            <a:p>
              <a:endParaRPr lang="en-GB"/>
            </a:p>
          </p:txBody>
        </p:sp>
        <p:sp>
          <p:nvSpPr>
            <p:cNvPr id="13" name="Freeform 13"/>
            <p:cNvSpPr/>
            <p:nvPr/>
          </p:nvSpPr>
          <p:spPr>
            <a:xfrm>
              <a:off x="0" y="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6C851"/>
            </a:solidFill>
          </p:spPr>
          <p:txBody>
            <a:bodyPr/>
            <a:lstStyle/>
            <a:p>
              <a:endParaRPr lang="en-GB"/>
            </a:p>
          </p:txBody>
        </p:sp>
      </p:grpSp>
    </p:spTree>
    <p:extLst>
      <p:ext uri="{BB962C8B-B14F-4D97-AF65-F5344CB8AC3E}">
        <p14:creationId xmlns:p14="http://schemas.microsoft.com/office/powerpoint/2010/main" val="3286260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EAEFAAA-7695-4F63-A970-E3288FDA1218}"/>
              </a:ext>
            </a:extLst>
          </p:cNvPr>
          <p:cNvSpPr>
            <a:spLocks noGrp="1"/>
          </p:cNvSpPr>
          <p:nvPr>
            <p:ph idx="1"/>
          </p:nvPr>
        </p:nvSpPr>
        <p:spPr>
          <a:xfrm>
            <a:off x="478971" y="1295400"/>
            <a:ext cx="8229600" cy="5257290"/>
          </a:xfrm>
        </p:spPr>
        <p:txBody>
          <a:bodyPr>
            <a:normAutofit/>
          </a:bodyPr>
          <a:lstStyle/>
          <a:p>
            <a:pPr marL="0" indent="0">
              <a:buNone/>
            </a:pPr>
            <a:endParaRPr lang="en-GB" sz="2800" dirty="0"/>
          </a:p>
          <a:p>
            <a:pPr marL="0" indent="0">
              <a:buNone/>
            </a:pPr>
            <a:r>
              <a:rPr lang="en-GB" sz="2800" dirty="0"/>
              <a:t>We will only pay under this Policy if:</a:t>
            </a:r>
          </a:p>
          <a:p>
            <a:pPr marL="0" indent="0">
              <a:buNone/>
            </a:pPr>
            <a:endParaRPr lang="en-GB" sz="2800" dirty="0"/>
          </a:p>
          <a:p>
            <a:pPr marL="914400" lvl="1" indent="-514350">
              <a:buFont typeface="+mj-lt"/>
              <a:buAutoNum type="arabicPeriod"/>
            </a:pPr>
            <a:r>
              <a:rPr lang="en-GB" dirty="0"/>
              <a:t>you have kept to the terms of the Policy; and</a:t>
            </a:r>
          </a:p>
          <a:p>
            <a:pPr marL="914400" lvl="1" indent="-514350">
              <a:buFont typeface="+mj-lt"/>
              <a:buAutoNum type="arabicPeriod"/>
            </a:pPr>
            <a:r>
              <a:rPr lang="en-GB" dirty="0"/>
              <a:t>the statements and answers in your Proposal are true. </a:t>
            </a:r>
          </a:p>
          <a:p>
            <a:endParaRPr lang="en-GB" sz="2800" dirty="0"/>
          </a:p>
          <a:p>
            <a:pPr marL="0" indent="0">
              <a:buNone/>
            </a:pPr>
            <a:endParaRPr lang="en-GB" sz="2000" i="1" dirty="0"/>
          </a:p>
          <a:p>
            <a:pPr marL="0" indent="0">
              <a:buNone/>
            </a:pPr>
            <a:endParaRPr lang="en-GB" sz="2000" i="1" dirty="0"/>
          </a:p>
          <a:p>
            <a:pPr marL="303711" lvl="1" indent="0" algn="ctr">
              <a:buNone/>
            </a:pPr>
            <a:r>
              <a:rPr lang="en-GB" sz="2000" i="1" dirty="0"/>
              <a:t>Taken from ‘Language on Trial’ by the Plain English Campaign </a:t>
            </a:r>
          </a:p>
          <a:p>
            <a:pPr marL="0" indent="0">
              <a:buNone/>
            </a:pPr>
            <a:endParaRPr lang="en-GB" dirty="0"/>
          </a:p>
        </p:txBody>
      </p:sp>
      <p:pic>
        <p:nvPicPr>
          <p:cNvPr id="15" name="Picture 15"/>
          <p:cNvPicPr>
            <a:picLocks noChangeAspect="1"/>
          </p:cNvPicPr>
          <p:nvPr/>
        </p:nvPicPr>
        <p:blipFill rotWithShape="1">
          <a:blip r:embed="rId2"/>
          <a:srcRect r="91591"/>
          <a:stretch>
            <a:fillRect/>
          </a:stretch>
        </p:blipFill>
        <p:spPr>
          <a:xfrm>
            <a:off x="9128464" y="-1"/>
            <a:ext cx="625136" cy="7315202"/>
          </a:xfrm>
          <a:prstGeom prst="rect">
            <a:avLst/>
          </a:prstGeom>
        </p:spPr>
      </p:pic>
      <p:grpSp>
        <p:nvGrpSpPr>
          <p:cNvPr id="11" name="Group 11"/>
          <p:cNvGrpSpPr/>
          <p:nvPr/>
        </p:nvGrpSpPr>
        <p:grpSpPr>
          <a:xfrm rot="5400000">
            <a:off x="5260234" y="3429825"/>
            <a:ext cx="7315200" cy="455549"/>
            <a:chOff x="0" y="0"/>
            <a:chExt cx="3935972" cy="245110"/>
          </a:xfrm>
        </p:grpSpPr>
        <p:sp>
          <p:nvSpPr>
            <p:cNvPr id="12" name="Freeform 12"/>
            <p:cNvSpPr/>
            <p:nvPr/>
          </p:nvSpPr>
          <p:spPr>
            <a:xfrm>
              <a:off x="0" y="16891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F7E25"/>
            </a:solidFill>
          </p:spPr>
          <p:txBody>
            <a:bodyPr/>
            <a:lstStyle/>
            <a:p>
              <a:endParaRPr lang="en-GB"/>
            </a:p>
          </p:txBody>
        </p:sp>
        <p:sp>
          <p:nvSpPr>
            <p:cNvPr id="13" name="Freeform 13"/>
            <p:cNvSpPr/>
            <p:nvPr/>
          </p:nvSpPr>
          <p:spPr>
            <a:xfrm>
              <a:off x="0" y="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6C851"/>
            </a:solidFill>
          </p:spPr>
          <p:txBody>
            <a:bodyPr/>
            <a:lstStyle/>
            <a:p>
              <a:endParaRPr lang="en-GB"/>
            </a:p>
          </p:txBody>
        </p:sp>
      </p:grpSp>
    </p:spTree>
    <p:extLst>
      <p:ext uri="{BB962C8B-B14F-4D97-AF65-F5344CB8AC3E}">
        <p14:creationId xmlns:p14="http://schemas.microsoft.com/office/powerpoint/2010/main" val="3656366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rcRect l="1562" r="1562"/>
          <a:stretch>
            <a:fillRect/>
          </a:stretch>
        </a:blipFill>
        <a:effectLst/>
      </p:bgPr>
    </p:bg>
    <p:spTree>
      <p:nvGrpSpPr>
        <p:cNvPr id="1" name=""/>
        <p:cNvGrpSpPr/>
        <p:nvPr/>
      </p:nvGrpSpPr>
      <p:grpSpPr>
        <a:xfrm>
          <a:off x="0" y="0"/>
          <a:ext cx="0" cy="0"/>
          <a:chOff x="0" y="0"/>
          <a:chExt cx="0" cy="0"/>
        </a:xfrm>
      </p:grpSpPr>
      <p:pic>
        <p:nvPicPr>
          <p:cNvPr id="17" name="Picture 2"/>
          <p:cNvPicPr>
            <a:picLocks noChangeAspect="1"/>
          </p:cNvPicPr>
          <p:nvPr/>
        </p:nvPicPr>
        <p:blipFill>
          <a:blip r:embed="rId3">
            <a:alphaModFix amt="58000"/>
          </a:blip>
          <a:srcRect l="2172" t="5660" b="21254"/>
          <a:stretch>
            <a:fillRect/>
          </a:stretch>
        </p:blipFill>
        <p:spPr>
          <a:xfrm>
            <a:off x="-2" y="833"/>
            <a:ext cx="9753602" cy="7314367"/>
          </a:xfrm>
          <a:prstGeom prst="rect">
            <a:avLst/>
          </a:prstGeom>
        </p:spPr>
      </p:pic>
      <p:grpSp>
        <p:nvGrpSpPr>
          <p:cNvPr id="3" name="Group 3"/>
          <p:cNvGrpSpPr/>
          <p:nvPr/>
        </p:nvGrpSpPr>
        <p:grpSpPr>
          <a:xfrm>
            <a:off x="5867736" y="503745"/>
            <a:ext cx="3885864" cy="455549"/>
            <a:chOff x="0" y="0"/>
            <a:chExt cx="2090804" cy="245110"/>
          </a:xfrm>
        </p:grpSpPr>
        <p:sp>
          <p:nvSpPr>
            <p:cNvPr id="4" name="Freeform 4"/>
            <p:cNvSpPr/>
            <p:nvPr/>
          </p:nvSpPr>
          <p:spPr>
            <a:xfrm>
              <a:off x="0" y="168910"/>
              <a:ext cx="2090805" cy="76200"/>
            </a:xfrm>
            <a:custGeom>
              <a:avLst/>
              <a:gdLst/>
              <a:ahLst/>
              <a:cxnLst/>
              <a:rect l="l" t="t" r="r" b="b"/>
              <a:pathLst>
                <a:path w="2090805" h="76200">
                  <a:moveTo>
                    <a:pt x="0" y="0"/>
                  </a:moveTo>
                  <a:lnTo>
                    <a:pt x="2090805" y="0"/>
                  </a:lnTo>
                  <a:lnTo>
                    <a:pt x="2090805" y="76200"/>
                  </a:lnTo>
                  <a:lnTo>
                    <a:pt x="0" y="76200"/>
                  </a:lnTo>
                  <a:close/>
                </a:path>
              </a:pathLst>
            </a:custGeom>
            <a:solidFill>
              <a:srgbClr val="FF7E25"/>
            </a:solidFill>
          </p:spPr>
          <p:txBody>
            <a:bodyPr/>
            <a:lstStyle/>
            <a:p>
              <a:endParaRPr lang="en-GB"/>
            </a:p>
          </p:txBody>
        </p:sp>
        <p:sp>
          <p:nvSpPr>
            <p:cNvPr id="5" name="Freeform 5"/>
            <p:cNvSpPr/>
            <p:nvPr/>
          </p:nvSpPr>
          <p:spPr>
            <a:xfrm>
              <a:off x="0" y="0"/>
              <a:ext cx="2090805" cy="76200"/>
            </a:xfrm>
            <a:custGeom>
              <a:avLst/>
              <a:gdLst/>
              <a:ahLst/>
              <a:cxnLst/>
              <a:rect l="l" t="t" r="r" b="b"/>
              <a:pathLst>
                <a:path w="2090805" h="76200">
                  <a:moveTo>
                    <a:pt x="0" y="0"/>
                  </a:moveTo>
                  <a:lnTo>
                    <a:pt x="2090805" y="0"/>
                  </a:lnTo>
                  <a:lnTo>
                    <a:pt x="2090805" y="76200"/>
                  </a:lnTo>
                  <a:lnTo>
                    <a:pt x="0" y="76200"/>
                  </a:lnTo>
                  <a:close/>
                </a:path>
              </a:pathLst>
            </a:custGeom>
            <a:solidFill>
              <a:srgbClr val="FF7E25"/>
            </a:solidFill>
          </p:spPr>
          <p:txBody>
            <a:bodyPr/>
            <a:lstStyle/>
            <a:p>
              <a:endParaRPr lang="en-GB"/>
            </a:p>
          </p:txBody>
        </p:sp>
      </p:grpSp>
      <p:sp>
        <p:nvSpPr>
          <p:cNvPr id="9" name="TextBox 9"/>
          <p:cNvSpPr txBox="1"/>
          <p:nvPr/>
        </p:nvSpPr>
        <p:spPr>
          <a:xfrm>
            <a:off x="206457" y="2013148"/>
            <a:ext cx="9340686" cy="2436564"/>
          </a:xfrm>
          <a:prstGeom prst="rect">
            <a:avLst/>
          </a:prstGeom>
        </p:spPr>
        <p:txBody>
          <a:bodyPr wrap="square" lIns="0" tIns="0" rIns="0" bIns="0" rtlCol="0" anchor="t">
            <a:spAutoFit/>
          </a:bodyPr>
          <a:lstStyle/>
          <a:p>
            <a:pPr algn="ctr">
              <a:lnSpc>
                <a:spcPts val="3815"/>
              </a:lnSpc>
            </a:pPr>
            <a:endParaRPr lang="en-US" sz="3600" b="1" dirty="0">
              <a:solidFill>
                <a:schemeClr val="bg1"/>
              </a:solidFill>
              <a:ea typeface="Arimo Bold Italics" panose="020B0704020202090204" charset="0"/>
              <a:cs typeface="+mn-lt"/>
            </a:endParaRPr>
          </a:p>
          <a:p>
            <a:pPr algn="ctr">
              <a:lnSpc>
                <a:spcPts val="3815"/>
              </a:lnSpc>
            </a:pPr>
            <a:endParaRPr lang="en-US" sz="3600" b="1" dirty="0">
              <a:solidFill>
                <a:schemeClr val="bg1"/>
              </a:solidFill>
              <a:ea typeface="Arimo Bold Italics" panose="020B0704020202090204" charset="0"/>
              <a:cs typeface="+mn-lt"/>
            </a:endParaRPr>
          </a:p>
          <a:p>
            <a:pPr algn="ctr">
              <a:lnSpc>
                <a:spcPts val="3815"/>
              </a:lnSpc>
            </a:pPr>
            <a:r>
              <a:rPr lang="en-US" sz="3600" b="1" dirty="0">
                <a:solidFill>
                  <a:schemeClr val="bg1"/>
                </a:solidFill>
                <a:ea typeface="Arimo Bold Italics" panose="020B0704020202090204" charset="0"/>
                <a:cs typeface="+mn-lt"/>
              </a:rPr>
              <a:t>Systematically plan the report  </a:t>
            </a:r>
          </a:p>
          <a:p>
            <a:pPr algn="ctr">
              <a:lnSpc>
                <a:spcPts val="3815"/>
              </a:lnSpc>
            </a:pPr>
            <a:r>
              <a:rPr lang="en-US" sz="3200" b="1" dirty="0">
                <a:solidFill>
                  <a:schemeClr val="bg1"/>
                </a:solidFill>
                <a:ea typeface="Arimo Bold Italics" panose="020B0704020202090204" charset="0"/>
                <a:cs typeface="+mn-lt"/>
              </a:rPr>
              <a:t>  </a:t>
            </a:r>
            <a:br>
              <a:rPr lang="en-GB" sz="3200" dirty="0"/>
            </a:br>
            <a:endParaRPr lang="en-US" sz="3600" spc="-61" dirty="0">
              <a:solidFill>
                <a:srgbClr val="FFFFFF"/>
              </a:solidFill>
              <a:latin typeface="Arimo Bold Italics" panose="020B0704020202090204"/>
            </a:endParaRPr>
          </a:p>
        </p:txBody>
      </p:sp>
      <p:grpSp>
        <p:nvGrpSpPr>
          <p:cNvPr id="13" name="Group 13"/>
          <p:cNvGrpSpPr/>
          <p:nvPr/>
        </p:nvGrpSpPr>
        <p:grpSpPr>
          <a:xfrm>
            <a:off x="0" y="5420036"/>
            <a:ext cx="3572980" cy="455549"/>
            <a:chOff x="0" y="0"/>
            <a:chExt cx="2244365" cy="245110"/>
          </a:xfrm>
        </p:grpSpPr>
        <p:sp>
          <p:nvSpPr>
            <p:cNvPr id="14" name="Freeform 14"/>
            <p:cNvSpPr/>
            <p:nvPr/>
          </p:nvSpPr>
          <p:spPr>
            <a:xfrm>
              <a:off x="0" y="168910"/>
              <a:ext cx="2244365" cy="76200"/>
            </a:xfrm>
            <a:custGeom>
              <a:avLst/>
              <a:gdLst/>
              <a:ahLst/>
              <a:cxnLst/>
              <a:rect l="l" t="t" r="r" b="b"/>
              <a:pathLst>
                <a:path w="2244365" h="76200">
                  <a:moveTo>
                    <a:pt x="0" y="0"/>
                  </a:moveTo>
                  <a:lnTo>
                    <a:pt x="2244365" y="0"/>
                  </a:lnTo>
                  <a:lnTo>
                    <a:pt x="2244365" y="76200"/>
                  </a:lnTo>
                  <a:lnTo>
                    <a:pt x="0" y="76200"/>
                  </a:lnTo>
                  <a:close/>
                </a:path>
              </a:pathLst>
            </a:custGeom>
            <a:solidFill>
              <a:srgbClr val="007BB6"/>
            </a:solidFill>
          </p:spPr>
          <p:txBody>
            <a:bodyPr/>
            <a:lstStyle/>
            <a:p>
              <a:endParaRPr lang="en-GB"/>
            </a:p>
          </p:txBody>
        </p:sp>
        <p:sp>
          <p:nvSpPr>
            <p:cNvPr id="15" name="Freeform 15"/>
            <p:cNvSpPr/>
            <p:nvPr/>
          </p:nvSpPr>
          <p:spPr>
            <a:xfrm>
              <a:off x="0" y="0"/>
              <a:ext cx="2244365" cy="76200"/>
            </a:xfrm>
            <a:custGeom>
              <a:avLst/>
              <a:gdLst/>
              <a:ahLst/>
              <a:cxnLst/>
              <a:rect l="l" t="t" r="r" b="b"/>
              <a:pathLst>
                <a:path w="2244365" h="76200">
                  <a:moveTo>
                    <a:pt x="0" y="0"/>
                  </a:moveTo>
                  <a:lnTo>
                    <a:pt x="2244365" y="0"/>
                  </a:lnTo>
                  <a:lnTo>
                    <a:pt x="2244365" y="76200"/>
                  </a:lnTo>
                  <a:lnTo>
                    <a:pt x="0" y="76200"/>
                  </a:lnTo>
                  <a:close/>
                </a:path>
              </a:pathLst>
            </a:custGeom>
            <a:solidFill>
              <a:srgbClr val="007BB6"/>
            </a:solidFill>
          </p:spPr>
          <p:txBody>
            <a:bodyPr/>
            <a:lstStyle/>
            <a:p>
              <a:endParaRPr lang="en-GB"/>
            </a:p>
          </p:txBody>
        </p:sp>
      </p:grpSp>
      <p:pic>
        <p:nvPicPr>
          <p:cNvPr id="7" name="Picture 6">
            <a:extLst>
              <a:ext uri="{FF2B5EF4-FFF2-40B4-BE49-F238E27FC236}">
                <a16:creationId xmlns:a16="http://schemas.microsoft.com/office/drawing/2014/main" id="{32B051CB-52E1-4790-8AF8-8E92FA1F49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33" y="221130"/>
            <a:ext cx="3217333" cy="895414"/>
          </a:xfrm>
          <a:prstGeom prst="rect">
            <a:avLst/>
          </a:prstGeom>
        </p:spPr>
      </p:pic>
    </p:spTree>
    <p:extLst>
      <p:ext uri="{BB962C8B-B14F-4D97-AF65-F5344CB8AC3E}">
        <p14:creationId xmlns:p14="http://schemas.microsoft.com/office/powerpoint/2010/main" val="972154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1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2E804D-BB72-451B-AFA2-66026C11508A}"/>
              </a:ext>
            </a:extLst>
          </p:cNvPr>
          <p:cNvSpPr>
            <a:spLocks noGrp="1"/>
          </p:cNvSpPr>
          <p:nvPr>
            <p:ph type="title"/>
          </p:nvPr>
        </p:nvSpPr>
        <p:spPr>
          <a:xfrm>
            <a:off x="457200" y="152400"/>
            <a:ext cx="8229600" cy="990600"/>
          </a:xfrm>
        </p:spPr>
        <p:txBody>
          <a:bodyPr>
            <a:normAutofit/>
          </a:bodyPr>
          <a:lstStyle/>
          <a:p>
            <a:pPr algn="l"/>
            <a:r>
              <a:rPr lang="en-GB" b="1" dirty="0"/>
              <a:t>  </a:t>
            </a:r>
            <a:endParaRPr lang="en-GB" dirty="0"/>
          </a:p>
        </p:txBody>
      </p:sp>
      <p:sp>
        <p:nvSpPr>
          <p:cNvPr id="5" name="Content Placeholder 4">
            <a:extLst>
              <a:ext uri="{FF2B5EF4-FFF2-40B4-BE49-F238E27FC236}">
                <a16:creationId xmlns:a16="http://schemas.microsoft.com/office/drawing/2014/main" id="{8EAEFAAA-7695-4F63-A970-E3288FDA1218}"/>
              </a:ext>
            </a:extLst>
          </p:cNvPr>
          <p:cNvSpPr>
            <a:spLocks noGrp="1"/>
          </p:cNvSpPr>
          <p:nvPr>
            <p:ph idx="1"/>
          </p:nvPr>
        </p:nvSpPr>
        <p:spPr>
          <a:xfrm>
            <a:off x="457200" y="914400"/>
            <a:ext cx="8229600" cy="5943600"/>
          </a:xfrm>
        </p:spPr>
        <p:txBody>
          <a:bodyPr>
            <a:normAutofit/>
          </a:bodyPr>
          <a:lstStyle/>
          <a:p>
            <a:pPr marL="0" indent="0">
              <a:buNone/>
            </a:pPr>
            <a:endParaRPr lang="en-GB" sz="3100" dirty="0"/>
          </a:p>
          <a:p>
            <a:pPr>
              <a:buFont typeface="Wingdings" panose="05000000000000000000" pitchFamily="2" charset="2"/>
              <a:buChar char="Ø"/>
            </a:pPr>
            <a:r>
              <a:rPr lang="en-GB" sz="2400" dirty="0"/>
              <a:t>Forget the structure for now!  That comes next.  </a:t>
            </a:r>
          </a:p>
          <a:p>
            <a:pPr marL="0" indent="0">
              <a:buNone/>
            </a:pPr>
            <a:endParaRPr lang="en-GB" sz="2400" dirty="0"/>
          </a:p>
          <a:p>
            <a:pPr>
              <a:buFont typeface="Wingdings" panose="05000000000000000000" pitchFamily="2" charset="2"/>
              <a:buChar char="Ø"/>
            </a:pPr>
            <a:r>
              <a:rPr lang="en-GB" sz="2400" dirty="0"/>
              <a:t>Systematically engage in the following:</a:t>
            </a:r>
          </a:p>
          <a:p>
            <a:pPr>
              <a:buFont typeface="Wingdings" panose="05000000000000000000" pitchFamily="2" charset="2"/>
              <a:buChar char="Ø"/>
            </a:pPr>
            <a:endParaRPr lang="en-GB" sz="2400" dirty="0"/>
          </a:p>
          <a:p>
            <a:pPr lvl="1">
              <a:buFont typeface="Wingdings" panose="05000000000000000000" pitchFamily="2" charset="2"/>
              <a:buChar char="Ø"/>
            </a:pPr>
            <a:r>
              <a:rPr lang="en-GB" sz="2400" dirty="0"/>
              <a:t>listing</a:t>
            </a:r>
          </a:p>
          <a:p>
            <a:pPr lvl="1">
              <a:buFont typeface="Wingdings" panose="05000000000000000000" pitchFamily="2" charset="2"/>
              <a:buChar char="Ø"/>
            </a:pPr>
            <a:r>
              <a:rPr lang="en-GB" sz="2400" dirty="0"/>
              <a:t>categorise</a:t>
            </a:r>
          </a:p>
          <a:p>
            <a:pPr lvl="1">
              <a:buFont typeface="Wingdings" panose="05000000000000000000" pitchFamily="2" charset="2"/>
              <a:buChar char="Ø"/>
            </a:pPr>
            <a:r>
              <a:rPr lang="en-GB" sz="2400" dirty="0"/>
              <a:t>arrange</a:t>
            </a:r>
          </a:p>
          <a:p>
            <a:pPr lvl="1">
              <a:buFont typeface="Wingdings" panose="05000000000000000000" pitchFamily="2" charset="2"/>
              <a:buChar char="Ø"/>
            </a:pPr>
            <a:r>
              <a:rPr lang="en-GB" sz="2400" dirty="0"/>
              <a:t> review </a:t>
            </a:r>
          </a:p>
          <a:p>
            <a:pPr lvl="1">
              <a:buFont typeface="Wingdings" panose="05000000000000000000" pitchFamily="2" charset="2"/>
              <a:buChar char="Ø"/>
            </a:pPr>
            <a:r>
              <a:rPr lang="en-GB" sz="2400" dirty="0"/>
              <a:t>move to structure </a:t>
            </a:r>
          </a:p>
          <a:p>
            <a:pPr marL="457200" indent="-457200">
              <a:buFont typeface="+mj-lt"/>
              <a:buAutoNum type="arabicPeriod"/>
            </a:pPr>
            <a:endParaRPr lang="en-GB" sz="2400" dirty="0"/>
          </a:p>
        </p:txBody>
      </p:sp>
      <p:pic>
        <p:nvPicPr>
          <p:cNvPr id="15" name="Picture 15"/>
          <p:cNvPicPr>
            <a:picLocks noChangeAspect="1"/>
          </p:cNvPicPr>
          <p:nvPr/>
        </p:nvPicPr>
        <p:blipFill rotWithShape="1">
          <a:blip r:embed="rId2"/>
          <a:srcRect r="91591"/>
          <a:stretch>
            <a:fillRect/>
          </a:stretch>
        </p:blipFill>
        <p:spPr>
          <a:xfrm>
            <a:off x="9128464" y="-1"/>
            <a:ext cx="625136" cy="7315202"/>
          </a:xfrm>
          <a:prstGeom prst="rect">
            <a:avLst/>
          </a:prstGeom>
        </p:spPr>
      </p:pic>
      <p:grpSp>
        <p:nvGrpSpPr>
          <p:cNvPr id="11" name="Group 11"/>
          <p:cNvGrpSpPr/>
          <p:nvPr/>
        </p:nvGrpSpPr>
        <p:grpSpPr>
          <a:xfrm rot="5400000">
            <a:off x="5260234" y="3429825"/>
            <a:ext cx="7315200" cy="455549"/>
            <a:chOff x="0" y="0"/>
            <a:chExt cx="3935972" cy="245110"/>
          </a:xfrm>
        </p:grpSpPr>
        <p:sp>
          <p:nvSpPr>
            <p:cNvPr id="12" name="Freeform 12"/>
            <p:cNvSpPr/>
            <p:nvPr/>
          </p:nvSpPr>
          <p:spPr>
            <a:xfrm>
              <a:off x="0" y="16891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F7E25"/>
            </a:solidFill>
          </p:spPr>
          <p:txBody>
            <a:bodyPr/>
            <a:lstStyle/>
            <a:p>
              <a:endParaRPr lang="en-GB"/>
            </a:p>
          </p:txBody>
        </p:sp>
        <p:sp>
          <p:nvSpPr>
            <p:cNvPr id="13" name="Freeform 13"/>
            <p:cNvSpPr/>
            <p:nvPr/>
          </p:nvSpPr>
          <p:spPr>
            <a:xfrm>
              <a:off x="0" y="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6C851"/>
            </a:solidFill>
          </p:spPr>
          <p:txBody>
            <a:bodyPr/>
            <a:lstStyle/>
            <a:p>
              <a:endParaRPr lang="en-GB"/>
            </a:p>
          </p:txBody>
        </p:sp>
      </p:grpSp>
      <p:pic>
        <p:nvPicPr>
          <p:cNvPr id="14" name="Picture 14"/>
          <p:cNvPicPr>
            <a:picLocks noChangeAspect="1"/>
          </p:cNvPicPr>
          <p:nvPr/>
        </p:nvPicPr>
        <p:blipFill>
          <a:blip r:embed="rId3"/>
          <a:srcRect r="66477"/>
          <a:stretch>
            <a:fillRect/>
          </a:stretch>
        </p:blipFill>
        <p:spPr>
          <a:xfrm>
            <a:off x="47625" y="6364628"/>
            <a:ext cx="1021736" cy="950572"/>
          </a:xfrm>
          <a:prstGeom prst="rect">
            <a:avLst/>
          </a:prstGeom>
        </p:spPr>
      </p:pic>
    </p:spTree>
    <p:extLst>
      <p:ext uri="{BB962C8B-B14F-4D97-AF65-F5344CB8AC3E}">
        <p14:creationId xmlns:p14="http://schemas.microsoft.com/office/powerpoint/2010/main" val="1729745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863</TotalTime>
  <Words>744</Words>
  <Application>Microsoft Office PowerPoint</Application>
  <PresentationFormat>Custom</PresentationFormat>
  <Paragraphs>159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Arimo Bold Italics</vt:lpstr>
      <vt:lpstr>Wingdings</vt:lpstr>
      <vt:lpstr>Office Theme</vt:lpstr>
      <vt:lpstr>PowerPoint Presentation</vt:lpstr>
      <vt:lpstr>Learning objectives</vt:lpstr>
      <vt:lpstr>The 5 ways to transform your report writing </vt:lpstr>
      <vt:lpstr>PowerPoint Presentation</vt:lpstr>
      <vt:lpstr>The cognitive cost  </vt:lpstr>
      <vt:lpstr>PowerPoint Presentation</vt:lpstr>
      <vt:lpstr>PowerPoint Presentation</vt:lpstr>
      <vt:lpstr>PowerPoint Presentation</vt:lpstr>
      <vt:lpstr>  </vt:lpstr>
      <vt:lpstr>PowerPoint Presentation</vt:lpstr>
      <vt:lpstr>  </vt:lpstr>
      <vt:lpstr>PowerPoint Presentation</vt:lpstr>
      <vt:lpstr>How do we achieve plain language</vt:lpstr>
      <vt:lpstr>PowerPoint Presentation</vt:lpstr>
      <vt:lpstr>PowerPoint Presentation</vt:lpstr>
      <vt:lpstr>PowerPoint Presentation</vt:lpstr>
      <vt:lpstr>The 5 ways to transform your report writing </vt:lpstr>
      <vt:lpstr>Restatement of learning objectives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Upskill Presentation</dc:title>
  <dc:creator>Admin</dc:creator>
  <cp:lastModifiedBy>Jeff Heasman</cp:lastModifiedBy>
  <cp:revision>154</cp:revision>
  <dcterms:created xsi:type="dcterms:W3CDTF">2006-08-16T00:00:00Z</dcterms:created>
  <dcterms:modified xsi:type="dcterms:W3CDTF">2023-10-19T09:33:02Z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1033-11.2.0.9363</vt:lpwstr>
  </property>
</Properties>
</file>